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media/image71.jpg" ContentType="image/jpeg"/>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3"/>
  </p:notesMasterIdLst>
  <p:sldIdLst>
    <p:sldId id="257" r:id="rId2"/>
    <p:sldId id="1118" r:id="rId3"/>
    <p:sldId id="1119" r:id="rId4"/>
    <p:sldId id="1120" r:id="rId5"/>
    <p:sldId id="844" r:id="rId6"/>
    <p:sldId id="1034" r:id="rId7"/>
    <p:sldId id="943" r:id="rId8"/>
    <p:sldId id="1125" r:id="rId9"/>
    <p:sldId id="1035" r:id="rId10"/>
    <p:sldId id="1036" r:id="rId11"/>
    <p:sldId id="1037" r:id="rId12"/>
    <p:sldId id="1038" r:id="rId13"/>
    <p:sldId id="1039" r:id="rId14"/>
    <p:sldId id="1040" r:id="rId15"/>
    <p:sldId id="1041" r:id="rId16"/>
    <p:sldId id="1042" r:id="rId17"/>
    <p:sldId id="1099" r:id="rId18"/>
    <p:sldId id="1043" r:id="rId19"/>
    <p:sldId id="1095" r:id="rId20"/>
    <p:sldId id="1137" r:id="rId21"/>
    <p:sldId id="1048" r:id="rId22"/>
    <p:sldId id="1097" r:id="rId23"/>
    <p:sldId id="1049" r:id="rId24"/>
    <p:sldId id="1098" r:id="rId25"/>
    <p:sldId id="1056" r:id="rId26"/>
    <p:sldId id="1057" r:id="rId27"/>
    <p:sldId id="1139" r:id="rId28"/>
    <p:sldId id="1140" r:id="rId29"/>
    <p:sldId id="1141" r:id="rId30"/>
    <p:sldId id="1155" r:id="rId31"/>
    <p:sldId id="1173" r:id="rId32"/>
    <p:sldId id="1151" r:id="rId33"/>
    <p:sldId id="1150" r:id="rId34"/>
    <p:sldId id="1152" r:id="rId35"/>
    <p:sldId id="1153" r:id="rId36"/>
    <p:sldId id="1142" r:id="rId37"/>
    <p:sldId id="1161" r:id="rId38"/>
    <p:sldId id="1144" r:id="rId39"/>
    <p:sldId id="1154" r:id="rId40"/>
    <p:sldId id="1145" r:id="rId41"/>
    <p:sldId id="1135" r:id="rId42"/>
    <p:sldId id="1136" r:id="rId43"/>
    <p:sldId id="1100" r:id="rId44"/>
    <p:sldId id="1058" r:id="rId45"/>
    <p:sldId id="1060" r:id="rId46"/>
    <p:sldId id="1061" r:id="rId47"/>
    <p:sldId id="1126" r:id="rId48"/>
    <p:sldId id="1062" r:id="rId49"/>
    <p:sldId id="1063" r:id="rId50"/>
    <p:sldId id="1064" r:id="rId51"/>
    <p:sldId id="1065" r:id="rId52"/>
    <p:sldId id="1066" r:id="rId53"/>
    <p:sldId id="1067" r:id="rId54"/>
    <p:sldId id="1068" r:id="rId55"/>
    <p:sldId id="1101" r:id="rId56"/>
    <p:sldId id="1175" r:id="rId57"/>
    <p:sldId id="1130" r:id="rId58"/>
    <p:sldId id="1070" r:id="rId59"/>
    <p:sldId id="1131" r:id="rId60"/>
    <p:sldId id="1071" r:id="rId61"/>
    <p:sldId id="1072" r:id="rId62"/>
    <p:sldId id="1073" r:id="rId63"/>
    <p:sldId id="1050" r:id="rId64"/>
    <p:sldId id="1051" r:id="rId65"/>
    <p:sldId id="1052" r:id="rId66"/>
    <p:sldId id="1053" r:id="rId67"/>
    <p:sldId id="1054" r:id="rId68"/>
    <p:sldId id="1044" r:id="rId69"/>
    <p:sldId id="1045" r:id="rId70"/>
    <p:sldId id="1046" r:id="rId71"/>
    <p:sldId id="1047" r:id="rId72"/>
    <p:sldId id="1162" r:id="rId73"/>
    <p:sldId id="1164" r:id="rId74"/>
    <p:sldId id="1176" r:id="rId75"/>
    <p:sldId id="1163" r:id="rId76"/>
    <p:sldId id="1165" r:id="rId77"/>
    <p:sldId id="1167" r:id="rId78"/>
    <p:sldId id="1166" r:id="rId79"/>
    <p:sldId id="1168" r:id="rId80"/>
    <p:sldId id="1169" r:id="rId81"/>
    <p:sldId id="1170" r:id="rId82"/>
    <p:sldId id="1177" r:id="rId83"/>
    <p:sldId id="1102" r:id="rId84"/>
    <p:sldId id="1104" r:id="rId85"/>
    <p:sldId id="1127" r:id="rId86"/>
    <p:sldId id="1128" r:id="rId87"/>
    <p:sldId id="1122" r:id="rId88"/>
    <p:sldId id="1105" r:id="rId89"/>
    <p:sldId id="1106" r:id="rId90"/>
    <p:sldId id="1117" r:id="rId91"/>
    <p:sldId id="1107" r:id="rId92"/>
    <p:sldId id="1148" r:id="rId93"/>
    <p:sldId id="1147" r:id="rId94"/>
    <p:sldId id="1149" r:id="rId95"/>
    <p:sldId id="1108" r:id="rId96"/>
    <p:sldId id="1178" r:id="rId97"/>
    <p:sldId id="1158" r:id="rId98"/>
    <p:sldId id="1146" r:id="rId99"/>
    <p:sldId id="1171" r:id="rId100"/>
    <p:sldId id="1172" r:id="rId101"/>
    <p:sldId id="1159" r:id="rId102"/>
    <p:sldId id="1160" r:id="rId103"/>
    <p:sldId id="1110" r:id="rId104"/>
    <p:sldId id="1111" r:id="rId105"/>
    <p:sldId id="1133" r:id="rId106"/>
    <p:sldId id="1179" r:id="rId107"/>
    <p:sldId id="1180" r:id="rId108"/>
    <p:sldId id="1134" r:id="rId109"/>
    <p:sldId id="1112" r:id="rId110"/>
    <p:sldId id="1121" r:id="rId111"/>
    <p:sldId id="1113" r:id="rId112"/>
    <p:sldId id="1123" r:id="rId113"/>
    <p:sldId id="1132" r:id="rId114"/>
    <p:sldId id="1115" r:id="rId115"/>
    <p:sldId id="1114" r:id="rId116"/>
    <p:sldId id="1103" r:id="rId117"/>
    <p:sldId id="1077" r:id="rId118"/>
    <p:sldId id="1078" r:id="rId119"/>
    <p:sldId id="1116" r:id="rId120"/>
    <p:sldId id="1079" r:id="rId121"/>
    <p:sldId id="1081" r:id="rId122"/>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AC"/>
    <a:srgbClr val="CCE8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1" autoAdjust="0"/>
    <p:restoredTop sz="77015" autoAdjust="0"/>
  </p:normalViewPr>
  <p:slideViewPr>
    <p:cSldViewPr>
      <p:cViewPr varScale="1">
        <p:scale>
          <a:sx n="60" d="100"/>
          <a:sy n="60" d="100"/>
        </p:scale>
        <p:origin x="1422"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C60F8013-24CD-4526-B9D8-2F129FD8E9B4}" type="datetimeFigureOut">
              <a:rPr lang="zh-CN" altLang="en-US" smtClean="0"/>
              <a:t>2018/10/11</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906820C-03C0-4087-A42D-1F025EDEB409}" type="slidenum">
              <a:rPr lang="zh-CN" altLang="en-US" smtClean="0"/>
              <a:t>‹#›</a:t>
            </a:fld>
            <a:endParaRPr lang="zh-CN" altLang="en-US"/>
          </a:p>
        </p:txBody>
      </p:sp>
    </p:spTree>
    <p:extLst>
      <p:ext uri="{BB962C8B-B14F-4D97-AF65-F5344CB8AC3E}">
        <p14:creationId xmlns:p14="http://schemas.microsoft.com/office/powerpoint/2010/main" val="229734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pitchFamily="2" charset="-122"/>
              </a:defRPr>
            </a:lvl1pPr>
            <a:lvl2pPr marL="804763" indent="-309524" eaLnBrk="0" hangingPunct="0">
              <a:defRPr>
                <a:solidFill>
                  <a:schemeClr val="tx1"/>
                </a:solidFill>
                <a:latin typeface="Calibri" pitchFamily="34" charset="0"/>
                <a:ea typeface="宋体" pitchFamily="2" charset="-122"/>
              </a:defRPr>
            </a:lvl2pPr>
            <a:lvl3pPr marL="1238098" indent="-247620" eaLnBrk="0" hangingPunct="0">
              <a:defRPr>
                <a:solidFill>
                  <a:schemeClr val="tx1"/>
                </a:solidFill>
                <a:latin typeface="Calibri" pitchFamily="34" charset="0"/>
                <a:ea typeface="宋体" pitchFamily="2" charset="-122"/>
              </a:defRPr>
            </a:lvl3pPr>
            <a:lvl4pPr marL="1733337" indent="-247620" eaLnBrk="0" hangingPunct="0">
              <a:defRPr>
                <a:solidFill>
                  <a:schemeClr val="tx1"/>
                </a:solidFill>
                <a:latin typeface="Calibri" pitchFamily="34" charset="0"/>
                <a:ea typeface="宋体" pitchFamily="2" charset="-122"/>
              </a:defRPr>
            </a:lvl4pPr>
            <a:lvl5pPr marL="2228576" indent="-247620" eaLnBrk="0" hangingPunct="0">
              <a:defRPr>
                <a:solidFill>
                  <a:schemeClr val="tx1"/>
                </a:solidFill>
                <a:latin typeface="Calibri" pitchFamily="34" charset="0"/>
                <a:ea typeface="宋体" pitchFamily="2" charset="-122"/>
              </a:defRPr>
            </a:lvl5pPr>
            <a:lvl6pPr marL="2723815" indent="-247620" eaLnBrk="0" fontAlgn="base" hangingPunct="0">
              <a:spcBef>
                <a:spcPct val="0"/>
              </a:spcBef>
              <a:spcAft>
                <a:spcPct val="0"/>
              </a:spcAft>
              <a:defRPr>
                <a:solidFill>
                  <a:schemeClr val="tx1"/>
                </a:solidFill>
                <a:latin typeface="Calibri" pitchFamily="34" charset="0"/>
                <a:ea typeface="宋体" pitchFamily="2" charset="-122"/>
              </a:defRPr>
            </a:lvl6pPr>
            <a:lvl7pPr marL="3219054" indent="-247620" eaLnBrk="0" fontAlgn="base" hangingPunct="0">
              <a:spcBef>
                <a:spcPct val="0"/>
              </a:spcBef>
              <a:spcAft>
                <a:spcPct val="0"/>
              </a:spcAft>
              <a:defRPr>
                <a:solidFill>
                  <a:schemeClr val="tx1"/>
                </a:solidFill>
                <a:latin typeface="Calibri" pitchFamily="34" charset="0"/>
                <a:ea typeface="宋体" pitchFamily="2" charset="-122"/>
              </a:defRPr>
            </a:lvl7pPr>
            <a:lvl8pPr marL="3714293" indent="-247620" eaLnBrk="0" fontAlgn="base" hangingPunct="0">
              <a:spcBef>
                <a:spcPct val="0"/>
              </a:spcBef>
              <a:spcAft>
                <a:spcPct val="0"/>
              </a:spcAft>
              <a:defRPr>
                <a:solidFill>
                  <a:schemeClr val="tx1"/>
                </a:solidFill>
                <a:latin typeface="Calibri" pitchFamily="34" charset="0"/>
                <a:ea typeface="宋体" pitchFamily="2" charset="-122"/>
              </a:defRPr>
            </a:lvl8pPr>
            <a:lvl9pPr marL="4209532" indent="-24762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fld id="{B6B786B2-4779-4052-90F4-16138186502D}" type="slidenum">
              <a:rPr lang="en-US" altLang="zh-CN" smtClean="0">
                <a:latin typeface="Times New Roman" pitchFamily="18" charset="0"/>
              </a:rPr>
              <a:pPr eaLnBrk="1" fontAlgn="base" hangingPunct="1">
                <a:spcBef>
                  <a:spcPct val="0"/>
                </a:spcBef>
                <a:spcAft>
                  <a:spcPct val="0"/>
                </a:spcAft>
              </a:pPr>
              <a:t>1</a:t>
            </a:fld>
            <a:endParaRPr lang="en-US" altLang="zh-CN" smtClean="0">
              <a:latin typeface="Times New Roman" pitchFamily="18" charset="0"/>
            </a:endParaRPr>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dirty="0" smtClean="0"/>
          </a:p>
        </p:txBody>
      </p:sp>
    </p:spTree>
    <p:extLst>
      <p:ext uri="{BB962C8B-B14F-4D97-AF65-F5344CB8AC3E}">
        <p14:creationId xmlns:p14="http://schemas.microsoft.com/office/powerpoint/2010/main" val="2166562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以下是维基百科解释：</a:t>
            </a:r>
            <a:br>
              <a:rPr lang="zh-CN" altLang="en-US" dirty="0" smtClean="0"/>
            </a:br>
            <a:r>
              <a:rPr lang="zh-CN" altLang="en-US" dirty="0" smtClean="0"/>
              <a:t>可图灵指在可计算性理论中，编程语言或任意其他的逻辑系统如具有等用于通用图灵机的计算能力。换言之，此系统可与通用图灵机互相模拟。这个词源于引入图灵机概念的数学家艾伦</a:t>
            </a:r>
            <a:r>
              <a:rPr lang="en-US" altLang="zh-CN" dirty="0" smtClean="0"/>
              <a:t>·</a:t>
            </a:r>
            <a:r>
              <a:rPr lang="zh-CN" altLang="en-US" dirty="0" smtClean="0"/>
              <a:t>图灵（</a:t>
            </a:r>
            <a:r>
              <a:rPr lang="en-US" altLang="zh-CN" dirty="0" smtClean="0"/>
              <a:t>Alan Turing</a:t>
            </a:r>
            <a:r>
              <a:rPr lang="zh-CN" altLang="en-US" dirty="0" smtClean="0"/>
              <a:t>）。</a:t>
            </a:r>
            <a:br>
              <a:rPr lang="zh-CN" altLang="en-US" dirty="0" smtClean="0"/>
            </a:br>
            <a:r>
              <a:rPr lang="zh-CN" altLang="en-US" dirty="0" smtClean="0"/>
              <a:t>虽然图灵机会受到存储能力的物理限制，图灵完全性通常指具有无限存储能力的通用物理机器或编程语言。简单来说，一切可计算的问题都能计算，这样的虚拟机或者编程语言就叫图灵完备的。</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比特币脚本语言不是图灵完备的，具有一定的局限性，它没有循环语句和复杂的条件控制语句。</a:t>
            </a:r>
            <a:endParaRPr lang="zh-CN" altLang="en-US" dirty="0" smtClean="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a:t>
            </a:fld>
            <a:endParaRPr lang="zh-CN" altLang="en-US"/>
          </a:p>
        </p:txBody>
      </p:sp>
    </p:spTree>
    <p:extLst>
      <p:ext uri="{BB962C8B-B14F-4D97-AF65-F5344CB8AC3E}">
        <p14:creationId xmlns:p14="http://schemas.microsoft.com/office/powerpoint/2010/main" val="13820903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smtClean="0">
                <a:solidFill>
                  <a:srgbClr val="333333"/>
                </a:solidFill>
                <a:effectLst/>
                <a:latin typeface="-apple-system" charset="0"/>
              </a:rPr>
              <a:t>EOS</a:t>
            </a:r>
            <a:r>
              <a:rPr lang="zh-CN" altLang="en-US" b="0" i="0" dirty="0" smtClean="0">
                <a:solidFill>
                  <a:srgbClr val="333333"/>
                </a:solidFill>
                <a:effectLst/>
                <a:latin typeface="-apple-system" charset="0"/>
              </a:rPr>
              <a:t>的出块间隔是</a:t>
            </a:r>
            <a:r>
              <a:rPr lang="en-US" altLang="zh-CN" b="0" i="0" dirty="0" smtClean="0">
                <a:solidFill>
                  <a:srgbClr val="333333"/>
                </a:solidFill>
                <a:effectLst/>
                <a:latin typeface="-apple-system" charset="0"/>
              </a:rPr>
              <a:t>0.5</a:t>
            </a:r>
            <a:r>
              <a:rPr lang="zh-CN" altLang="en-US" b="0" i="0" dirty="0" smtClean="0">
                <a:solidFill>
                  <a:srgbClr val="333333"/>
                </a:solidFill>
                <a:effectLst/>
                <a:latin typeface="-apple-system" charset="0"/>
              </a:rPr>
              <a:t>秒</a:t>
            </a:r>
            <a:r>
              <a:rPr lang="en-US" altLang="zh-CN" b="0" i="0" dirty="0" smtClean="0">
                <a:solidFill>
                  <a:srgbClr val="333333"/>
                </a:solidFill>
                <a:effectLst/>
                <a:latin typeface="-apple-system" charset="0"/>
              </a:rPr>
              <a:t>,</a:t>
            </a:r>
            <a:r>
              <a:rPr lang="zh-CN" altLang="en-US" b="0" i="0" dirty="0" smtClean="0">
                <a:solidFill>
                  <a:srgbClr val="333333"/>
                </a:solidFill>
                <a:effectLst/>
                <a:latin typeface="-apple-system" charset="0"/>
              </a:rPr>
              <a:t>主要依赖如下技术</a:t>
            </a:r>
          </a:p>
          <a:p>
            <a:pPr algn="l">
              <a:buFont typeface="+mj-lt"/>
              <a:buAutoNum type="arabicPeriod"/>
            </a:pPr>
            <a:r>
              <a:rPr lang="en-US" altLang="zh-CN" b="0" i="0" dirty="0" smtClean="0">
                <a:solidFill>
                  <a:srgbClr val="333333"/>
                </a:solidFill>
                <a:effectLst/>
                <a:latin typeface="-apple-system" charset="0"/>
              </a:rPr>
              <a:t>21</a:t>
            </a:r>
            <a:r>
              <a:rPr lang="zh-CN" altLang="en-US" b="0" i="0" dirty="0" smtClean="0">
                <a:solidFill>
                  <a:srgbClr val="333333"/>
                </a:solidFill>
                <a:effectLst/>
                <a:latin typeface="-apple-system" charset="0"/>
              </a:rPr>
              <a:t>个</a:t>
            </a:r>
            <a:r>
              <a:rPr lang="en-US" altLang="zh-CN" b="0" i="0" dirty="0" smtClean="0">
                <a:solidFill>
                  <a:srgbClr val="333333"/>
                </a:solidFill>
                <a:effectLst/>
                <a:latin typeface="-apple-system" charset="0"/>
              </a:rPr>
              <a:t>BP</a:t>
            </a:r>
            <a:r>
              <a:rPr lang="zh-CN" altLang="en-US" b="0" i="0" dirty="0" smtClean="0">
                <a:solidFill>
                  <a:srgbClr val="333333"/>
                </a:solidFill>
                <a:effectLst/>
                <a:latin typeface="-apple-system" charset="0"/>
              </a:rPr>
              <a:t>地理感知的编排出块顺序</a:t>
            </a:r>
            <a:r>
              <a:rPr lang="en-US" altLang="zh-CN" b="0" i="0" dirty="0" smtClean="0">
                <a:solidFill>
                  <a:srgbClr val="333333"/>
                </a:solidFill>
                <a:effectLst/>
                <a:latin typeface="-apple-system" charset="0"/>
              </a:rPr>
              <a:t>,</a:t>
            </a:r>
            <a:r>
              <a:rPr lang="zh-CN" altLang="en-US" b="0" i="0" dirty="0" smtClean="0">
                <a:solidFill>
                  <a:srgbClr val="333333"/>
                </a:solidFill>
                <a:effectLst/>
                <a:latin typeface="-apple-system" charset="0"/>
              </a:rPr>
              <a:t>当前</a:t>
            </a:r>
            <a:r>
              <a:rPr lang="en-US" altLang="zh-CN" b="0" i="0" dirty="0" smtClean="0">
                <a:solidFill>
                  <a:srgbClr val="333333"/>
                </a:solidFill>
                <a:effectLst/>
                <a:latin typeface="-apple-system" charset="0"/>
              </a:rPr>
              <a:t>BP</a:t>
            </a:r>
            <a:r>
              <a:rPr lang="zh-CN" altLang="en-US" b="0" i="0" dirty="0" smtClean="0">
                <a:solidFill>
                  <a:srgbClr val="333333"/>
                </a:solidFill>
                <a:effectLst/>
                <a:latin typeface="-apple-system" charset="0"/>
              </a:rPr>
              <a:t>与下一个</a:t>
            </a:r>
            <a:r>
              <a:rPr lang="en-US" altLang="zh-CN" b="0" i="0" dirty="0" smtClean="0">
                <a:solidFill>
                  <a:srgbClr val="333333"/>
                </a:solidFill>
                <a:effectLst/>
                <a:latin typeface="-apple-system" charset="0"/>
              </a:rPr>
              <a:t>BP</a:t>
            </a:r>
            <a:r>
              <a:rPr lang="zh-CN" altLang="en-US" b="0" i="0" dirty="0" smtClean="0">
                <a:solidFill>
                  <a:srgbClr val="333333"/>
                </a:solidFill>
                <a:effectLst/>
                <a:latin typeface="-apple-system" charset="0"/>
              </a:rPr>
              <a:t>的</a:t>
            </a:r>
            <a:r>
              <a:rPr lang="en-US" altLang="zh-CN" b="0" i="0" dirty="0" err="1" smtClean="0">
                <a:solidFill>
                  <a:srgbClr val="333333"/>
                </a:solidFill>
                <a:effectLst/>
                <a:latin typeface="-apple-system" charset="0"/>
              </a:rPr>
              <a:t>io</a:t>
            </a:r>
            <a:r>
              <a:rPr lang="en-US" altLang="zh-CN" b="0" i="0" dirty="0" smtClean="0">
                <a:solidFill>
                  <a:srgbClr val="333333"/>
                </a:solidFill>
                <a:effectLst/>
                <a:latin typeface="-apple-system" charset="0"/>
              </a:rPr>
              <a:t> latency</a:t>
            </a:r>
            <a:r>
              <a:rPr lang="zh-CN" altLang="en-US" b="0" i="0" dirty="0" smtClean="0">
                <a:solidFill>
                  <a:srgbClr val="333333"/>
                </a:solidFill>
                <a:effectLst/>
                <a:latin typeface="-apple-system" charset="0"/>
              </a:rPr>
              <a:t>小</a:t>
            </a:r>
          </a:p>
          <a:p>
            <a:pPr algn="l">
              <a:buFont typeface="+mj-lt"/>
              <a:buAutoNum type="arabicPeriod"/>
            </a:pPr>
            <a:r>
              <a:rPr lang="zh-CN" altLang="en-US" b="0" i="0" dirty="0" smtClean="0">
                <a:solidFill>
                  <a:srgbClr val="333333"/>
                </a:solidFill>
                <a:effectLst/>
                <a:latin typeface="-apple-system" charset="0"/>
              </a:rPr>
              <a:t>当前</a:t>
            </a:r>
            <a:r>
              <a:rPr lang="en-US" altLang="zh-CN" b="0" i="0" dirty="0" smtClean="0">
                <a:solidFill>
                  <a:srgbClr val="333333"/>
                </a:solidFill>
                <a:effectLst/>
                <a:latin typeface="-apple-system" charset="0"/>
              </a:rPr>
              <a:t>BP</a:t>
            </a:r>
            <a:r>
              <a:rPr lang="zh-CN" altLang="en-US" b="0" i="0" dirty="0" smtClean="0">
                <a:solidFill>
                  <a:srgbClr val="333333"/>
                </a:solidFill>
                <a:effectLst/>
                <a:latin typeface="-apple-system" charset="0"/>
              </a:rPr>
              <a:t>在块处理完后可以在</a:t>
            </a:r>
            <a:r>
              <a:rPr lang="en-US" altLang="zh-CN" b="0" i="0" dirty="0" smtClean="0">
                <a:solidFill>
                  <a:srgbClr val="333333"/>
                </a:solidFill>
                <a:effectLst/>
                <a:latin typeface="-apple-system" charset="0"/>
              </a:rPr>
              <a:t>1 RTT</a:t>
            </a:r>
            <a:r>
              <a:rPr lang="zh-CN" altLang="en-US" b="0" i="0" dirty="0" smtClean="0">
                <a:solidFill>
                  <a:srgbClr val="333333"/>
                </a:solidFill>
                <a:effectLst/>
                <a:latin typeface="-apple-system" charset="0"/>
              </a:rPr>
              <a:t>传输到下一个</a:t>
            </a:r>
            <a:r>
              <a:rPr lang="en-US" altLang="zh-CN" b="0" i="0" dirty="0" smtClean="0">
                <a:solidFill>
                  <a:srgbClr val="333333"/>
                </a:solidFill>
                <a:effectLst/>
                <a:latin typeface="-apple-system" charset="0"/>
              </a:rPr>
              <a:t>BP</a:t>
            </a:r>
            <a:br>
              <a:rPr lang="en-US" altLang="zh-CN" b="0" i="0" dirty="0" smtClean="0">
                <a:solidFill>
                  <a:srgbClr val="333333"/>
                </a:solidFill>
                <a:effectLst/>
                <a:latin typeface="-apple-system" charset="0"/>
              </a:rPr>
            </a:br>
            <a:r>
              <a:rPr lang="zh-CN" altLang="en-US" b="0" i="0" dirty="0" smtClean="0">
                <a:solidFill>
                  <a:srgbClr val="333333"/>
                </a:solidFill>
                <a:effectLst/>
                <a:latin typeface="-apple-system" charset="0"/>
              </a:rPr>
              <a:t>因为</a:t>
            </a:r>
            <a:r>
              <a:rPr lang="en-US" altLang="zh-CN" b="0" i="0" dirty="0" smtClean="0">
                <a:solidFill>
                  <a:srgbClr val="333333"/>
                </a:solidFill>
                <a:effectLst/>
                <a:latin typeface="-apple-system" charset="0"/>
              </a:rPr>
              <a:t>Cycle</a:t>
            </a:r>
            <a:r>
              <a:rPr lang="zh-CN" altLang="en-US" b="0" i="0" dirty="0" smtClean="0">
                <a:solidFill>
                  <a:srgbClr val="333333"/>
                </a:solidFill>
                <a:effectLst/>
                <a:latin typeface="-apple-system" charset="0"/>
              </a:rPr>
              <a:t>已经异步传输了</a:t>
            </a:r>
          </a:p>
          <a:p>
            <a:pPr algn="l">
              <a:buFont typeface="+mj-lt"/>
              <a:buAutoNum type="arabicPeriod"/>
            </a:pPr>
            <a:r>
              <a:rPr lang="zh-CN" altLang="en-US" b="0" i="0" dirty="0" smtClean="0">
                <a:solidFill>
                  <a:srgbClr val="333333"/>
                </a:solidFill>
                <a:effectLst/>
                <a:latin typeface="-apple-system" charset="0"/>
              </a:rPr>
              <a:t>当前的</a:t>
            </a:r>
            <a:r>
              <a:rPr lang="en-US" altLang="zh-CN" b="0" i="0" dirty="0" smtClean="0">
                <a:solidFill>
                  <a:srgbClr val="333333"/>
                </a:solidFill>
                <a:effectLst/>
                <a:latin typeface="-apple-system" charset="0"/>
              </a:rPr>
              <a:t>BP</a:t>
            </a:r>
            <a:r>
              <a:rPr lang="zh-CN" altLang="en-US" b="0" i="0" dirty="0" smtClean="0">
                <a:solidFill>
                  <a:srgbClr val="333333"/>
                </a:solidFill>
                <a:effectLst/>
                <a:latin typeface="-apple-system" charset="0"/>
              </a:rPr>
              <a:t>不会同步依赖任何其他</a:t>
            </a:r>
            <a:r>
              <a:rPr lang="en-US" altLang="zh-CN" b="0" i="0" dirty="0" smtClean="0">
                <a:solidFill>
                  <a:srgbClr val="333333"/>
                </a:solidFill>
                <a:effectLst/>
                <a:latin typeface="-apple-system" charset="0"/>
              </a:rPr>
              <a:t>BP</a:t>
            </a:r>
          </a:p>
          <a:p>
            <a:pPr algn="l">
              <a:buFont typeface="+mj-lt"/>
              <a:buAutoNum type="arabicPeriod"/>
            </a:pPr>
            <a:endParaRPr lang="en-US" altLang="zh-CN" b="0" i="0" dirty="0" smtClean="0">
              <a:solidFill>
                <a:srgbClr val="333333"/>
              </a:solidFill>
              <a:effectLst/>
              <a:latin typeface="-apple-system" charset="0"/>
            </a:endParaRPr>
          </a:p>
          <a:p>
            <a:pPr algn="l">
              <a:buFont typeface="+mj-lt"/>
              <a:buAutoNum type="arabicPeriod"/>
            </a:pPr>
            <a:endParaRPr lang="en-US" altLang="zh-CN" b="0" i="0" dirty="0" smtClean="0">
              <a:solidFill>
                <a:srgbClr val="333333"/>
              </a:solidFill>
              <a:effectLst/>
              <a:latin typeface="-apple-system" charset="0"/>
            </a:endParaRPr>
          </a:p>
          <a:p>
            <a:pPr algn="l"/>
            <a:r>
              <a:rPr lang="en-US" altLang="zh-CN" b="0" i="0" dirty="0" smtClean="0">
                <a:solidFill>
                  <a:srgbClr val="333333"/>
                </a:solidFill>
                <a:effectLst/>
                <a:latin typeface="-apple-system" charset="0"/>
              </a:rPr>
              <a:t>EOS</a:t>
            </a:r>
            <a:r>
              <a:rPr lang="zh-CN" altLang="en-US" b="0" i="0" dirty="0" smtClean="0">
                <a:solidFill>
                  <a:srgbClr val="333333"/>
                </a:solidFill>
                <a:effectLst/>
                <a:latin typeface="-apple-system" charset="0"/>
              </a:rPr>
              <a:t>中的</a:t>
            </a:r>
            <a:r>
              <a:rPr lang="en-US" altLang="zh-CN" b="0" i="0" dirty="0" smtClean="0">
                <a:solidFill>
                  <a:srgbClr val="333333"/>
                </a:solidFill>
                <a:effectLst/>
                <a:latin typeface="-apple-system" charset="0"/>
              </a:rPr>
              <a:t>DPOS+BFT</a:t>
            </a:r>
            <a:r>
              <a:rPr lang="zh-CN" altLang="en-US" b="0" i="0" dirty="0" smtClean="0">
                <a:solidFill>
                  <a:srgbClr val="333333"/>
                </a:solidFill>
                <a:effectLst/>
                <a:latin typeface="-apple-system" charset="0"/>
              </a:rPr>
              <a:t>的共识算法</a:t>
            </a:r>
          </a:p>
          <a:p>
            <a:pPr algn="l">
              <a:buFont typeface="+mj-lt"/>
              <a:buAutoNum type="arabicPeriod"/>
            </a:pPr>
            <a:r>
              <a:rPr lang="zh-CN" altLang="en-US" b="0" i="0" dirty="0" smtClean="0">
                <a:solidFill>
                  <a:srgbClr val="333333"/>
                </a:solidFill>
                <a:effectLst/>
                <a:latin typeface="-apple-system" charset="0"/>
              </a:rPr>
              <a:t>每一轮</a:t>
            </a:r>
            <a:r>
              <a:rPr lang="en-US" altLang="zh-CN" b="0" i="0" dirty="0" smtClean="0">
                <a:solidFill>
                  <a:srgbClr val="333333"/>
                </a:solidFill>
                <a:effectLst/>
                <a:latin typeface="-apple-system" charset="0"/>
              </a:rPr>
              <a:t>(</a:t>
            </a:r>
            <a:r>
              <a:rPr lang="zh-CN" altLang="en-US" b="0" i="0" dirty="0" smtClean="0">
                <a:solidFill>
                  <a:srgbClr val="333333"/>
                </a:solidFill>
                <a:effectLst/>
                <a:latin typeface="-apple-system" charset="0"/>
              </a:rPr>
              <a:t>主节点遍历一遍代表一轮</a:t>
            </a:r>
            <a:r>
              <a:rPr lang="en-US" altLang="zh-CN" b="0" i="0" dirty="0" smtClean="0">
                <a:solidFill>
                  <a:srgbClr val="333333"/>
                </a:solidFill>
                <a:effectLst/>
                <a:latin typeface="-apple-system" charset="0"/>
              </a:rPr>
              <a:t>,EOS</a:t>
            </a:r>
            <a:r>
              <a:rPr lang="zh-CN" altLang="en-US" b="0" i="0" dirty="0" smtClean="0">
                <a:solidFill>
                  <a:srgbClr val="333333"/>
                </a:solidFill>
                <a:effectLst/>
                <a:latin typeface="-apple-system" charset="0"/>
              </a:rPr>
              <a:t>中为</a:t>
            </a:r>
            <a:r>
              <a:rPr lang="en-US" altLang="zh-CN" b="0" i="0" dirty="0" smtClean="0">
                <a:solidFill>
                  <a:srgbClr val="333333"/>
                </a:solidFill>
                <a:effectLst/>
                <a:latin typeface="-apple-system" charset="0"/>
              </a:rPr>
              <a:t>63</a:t>
            </a:r>
            <a:r>
              <a:rPr lang="zh-CN" altLang="en-US" b="0" i="0" dirty="0" smtClean="0">
                <a:solidFill>
                  <a:srgbClr val="333333"/>
                </a:solidFill>
                <a:effectLst/>
                <a:latin typeface="-apple-system" charset="0"/>
              </a:rPr>
              <a:t>秒</a:t>
            </a:r>
            <a:r>
              <a:rPr lang="en-US" altLang="zh-CN" b="0" i="0" dirty="0" smtClean="0">
                <a:solidFill>
                  <a:srgbClr val="333333"/>
                </a:solidFill>
                <a:effectLst/>
                <a:latin typeface="-apple-system" charset="0"/>
              </a:rPr>
              <a:t>)</a:t>
            </a:r>
            <a:r>
              <a:rPr lang="zh-CN" altLang="en-US" b="0" i="0" dirty="0" smtClean="0">
                <a:solidFill>
                  <a:srgbClr val="333333"/>
                </a:solidFill>
                <a:effectLst/>
                <a:latin typeface="-apple-system" charset="0"/>
              </a:rPr>
              <a:t>选出</a:t>
            </a:r>
            <a:r>
              <a:rPr lang="en-US" altLang="zh-CN" b="0" i="0" dirty="0" smtClean="0">
                <a:solidFill>
                  <a:srgbClr val="333333"/>
                </a:solidFill>
                <a:effectLst/>
                <a:latin typeface="-apple-system" charset="0"/>
              </a:rPr>
              <a:t>21</a:t>
            </a:r>
            <a:r>
              <a:rPr lang="zh-CN" altLang="en-US" b="0" i="0" dirty="0" smtClean="0">
                <a:solidFill>
                  <a:srgbClr val="333333"/>
                </a:solidFill>
                <a:effectLst/>
                <a:latin typeface="-apple-system" charset="0"/>
              </a:rPr>
              <a:t>个主节点（</a:t>
            </a:r>
            <a:r>
              <a:rPr lang="en-US" altLang="zh-CN" b="0" i="0" dirty="0" err="1" smtClean="0">
                <a:solidFill>
                  <a:srgbClr val="333333"/>
                </a:solidFill>
                <a:effectLst/>
                <a:latin typeface="-apple-system" charset="0"/>
              </a:rPr>
              <a:t>BlockProducer</a:t>
            </a:r>
            <a:r>
              <a:rPr lang="zh-CN" altLang="en-US" b="0" i="0" dirty="0" smtClean="0">
                <a:solidFill>
                  <a:srgbClr val="333333"/>
                </a:solidFill>
                <a:effectLst/>
                <a:latin typeface="-apple-system" charset="0"/>
              </a:rPr>
              <a:t>）和</a:t>
            </a:r>
            <a:r>
              <a:rPr lang="en-US" altLang="zh-CN" b="0" i="0" dirty="0" smtClean="0">
                <a:solidFill>
                  <a:srgbClr val="333333"/>
                </a:solidFill>
                <a:effectLst/>
                <a:latin typeface="-apple-system" charset="0"/>
              </a:rPr>
              <a:t>100</a:t>
            </a:r>
            <a:r>
              <a:rPr lang="zh-CN" altLang="en-US" b="0" i="0" dirty="0" smtClean="0">
                <a:solidFill>
                  <a:srgbClr val="333333"/>
                </a:solidFill>
                <a:effectLst/>
                <a:latin typeface="-apple-system" charset="0"/>
              </a:rPr>
              <a:t>个备份节点</a:t>
            </a:r>
            <a:br>
              <a:rPr lang="zh-CN" altLang="en-US" b="0" i="0" dirty="0" smtClean="0">
                <a:solidFill>
                  <a:srgbClr val="333333"/>
                </a:solidFill>
                <a:effectLst/>
                <a:latin typeface="-apple-system" charset="0"/>
              </a:rPr>
            </a:br>
            <a:r>
              <a:rPr lang="en-US" altLang="zh-CN" b="0" i="0" dirty="0" smtClean="0">
                <a:solidFill>
                  <a:srgbClr val="333333"/>
                </a:solidFill>
                <a:effectLst/>
                <a:latin typeface="-apple-system" charset="0"/>
              </a:rPr>
              <a:t>// </a:t>
            </a:r>
            <a:r>
              <a:rPr lang="zh-CN" altLang="en-US" b="1" i="0" dirty="0" smtClean="0">
                <a:solidFill>
                  <a:srgbClr val="333333"/>
                </a:solidFill>
                <a:effectLst/>
                <a:latin typeface="-apple-system" charset="0"/>
              </a:rPr>
              <a:t>当前轮的投票结果是取的上上轮的最后一个区块的结果</a:t>
            </a:r>
            <a:endParaRPr lang="zh-CN" altLang="en-US" b="0" i="0" dirty="0" smtClean="0">
              <a:solidFill>
                <a:srgbClr val="333333"/>
              </a:solidFill>
              <a:effectLst/>
              <a:latin typeface="-apple-system" charset="0"/>
            </a:endParaRPr>
          </a:p>
          <a:p>
            <a:pPr algn="l">
              <a:buFont typeface="+mj-lt"/>
              <a:buAutoNum type="arabicPeriod"/>
            </a:pPr>
            <a:r>
              <a:rPr lang="zh-CN" altLang="en-US" b="0" i="0" dirty="0" smtClean="0">
                <a:solidFill>
                  <a:srgbClr val="333333"/>
                </a:solidFill>
                <a:effectLst/>
                <a:latin typeface="-apple-system" charset="0"/>
              </a:rPr>
              <a:t>基于</a:t>
            </a:r>
            <a:r>
              <a:rPr lang="en-US" altLang="zh-CN" b="0" i="0" dirty="0" smtClean="0">
                <a:solidFill>
                  <a:srgbClr val="333333"/>
                </a:solidFill>
                <a:effectLst/>
                <a:latin typeface="-apple-system" charset="0"/>
              </a:rPr>
              <a:t>IO</a:t>
            </a:r>
            <a:r>
              <a:rPr lang="zh-CN" altLang="en-US" b="0" i="0" dirty="0" smtClean="0">
                <a:solidFill>
                  <a:srgbClr val="333333"/>
                </a:solidFill>
                <a:effectLst/>
                <a:latin typeface="-apple-system" charset="0"/>
              </a:rPr>
              <a:t>延迟感知，编排出块顺序</a:t>
            </a:r>
            <a:r>
              <a:rPr lang="en-US" altLang="zh-CN" b="0" i="0" dirty="0" smtClean="0">
                <a:solidFill>
                  <a:srgbClr val="333333"/>
                </a:solidFill>
                <a:effectLst/>
                <a:latin typeface="-apple-system" charset="0"/>
              </a:rPr>
              <a:t>(</a:t>
            </a:r>
            <a:r>
              <a:rPr lang="zh-CN" altLang="en-US" b="0" i="0" dirty="0" smtClean="0">
                <a:solidFill>
                  <a:srgbClr val="333333"/>
                </a:solidFill>
                <a:effectLst/>
                <a:latin typeface="-apple-system" charset="0"/>
              </a:rPr>
              <a:t>每个节点分配有自己的出块时间片</a:t>
            </a:r>
            <a:r>
              <a:rPr lang="en-US" altLang="zh-CN" b="0" i="0" dirty="0" smtClean="0">
                <a:solidFill>
                  <a:srgbClr val="333333"/>
                </a:solidFill>
                <a:effectLst/>
                <a:latin typeface="-apple-system" charset="0"/>
              </a:rPr>
              <a:t>)</a:t>
            </a:r>
            <a:br>
              <a:rPr lang="en-US" altLang="zh-CN" b="0" i="0" dirty="0" smtClean="0">
                <a:solidFill>
                  <a:srgbClr val="333333"/>
                </a:solidFill>
                <a:effectLst/>
                <a:latin typeface="-apple-system" charset="0"/>
              </a:rPr>
            </a:br>
            <a:r>
              <a:rPr lang="en-US" altLang="zh-CN" b="0" i="0" dirty="0" smtClean="0">
                <a:solidFill>
                  <a:srgbClr val="333333"/>
                </a:solidFill>
                <a:effectLst/>
                <a:latin typeface="-apple-system" charset="0"/>
              </a:rPr>
              <a:t>// </a:t>
            </a:r>
            <a:r>
              <a:rPr lang="zh-CN" altLang="en-US" b="0" i="0" dirty="0" smtClean="0">
                <a:solidFill>
                  <a:srgbClr val="333333"/>
                </a:solidFill>
                <a:effectLst/>
                <a:latin typeface="-apple-system" charset="0"/>
              </a:rPr>
              <a:t>这个可以保证相邻出块节点间的</a:t>
            </a:r>
            <a:r>
              <a:rPr lang="en-US" altLang="zh-CN" b="0" i="0" dirty="0" err="1" smtClean="0">
                <a:solidFill>
                  <a:srgbClr val="333333"/>
                </a:solidFill>
                <a:effectLst/>
                <a:latin typeface="-apple-system" charset="0"/>
              </a:rPr>
              <a:t>io</a:t>
            </a:r>
            <a:r>
              <a:rPr lang="en-US" altLang="zh-CN" b="0" i="0" dirty="0" smtClean="0">
                <a:solidFill>
                  <a:srgbClr val="333333"/>
                </a:solidFill>
                <a:effectLst/>
                <a:latin typeface="-apple-system" charset="0"/>
              </a:rPr>
              <a:t> latency</a:t>
            </a:r>
            <a:r>
              <a:rPr lang="zh-CN" altLang="en-US" b="0" i="0" dirty="0" smtClean="0">
                <a:solidFill>
                  <a:srgbClr val="333333"/>
                </a:solidFill>
                <a:effectLst/>
                <a:latin typeface="-apple-system" charset="0"/>
              </a:rPr>
              <a:t>降低到最小</a:t>
            </a:r>
            <a:br>
              <a:rPr lang="zh-CN" altLang="en-US" b="0" i="0" dirty="0" smtClean="0">
                <a:solidFill>
                  <a:srgbClr val="333333"/>
                </a:solidFill>
                <a:effectLst/>
                <a:latin typeface="-apple-system" charset="0"/>
              </a:rPr>
            </a:br>
            <a:r>
              <a:rPr lang="en-US" altLang="zh-CN" b="0" i="0" dirty="0" smtClean="0">
                <a:solidFill>
                  <a:srgbClr val="333333"/>
                </a:solidFill>
                <a:effectLst/>
                <a:latin typeface="-apple-system" charset="0"/>
              </a:rPr>
              <a:t>// </a:t>
            </a:r>
            <a:r>
              <a:rPr lang="zh-CN" altLang="en-US" b="0" i="0" dirty="0" smtClean="0">
                <a:solidFill>
                  <a:srgbClr val="333333"/>
                </a:solidFill>
                <a:effectLst/>
                <a:latin typeface="-apple-system" charset="0"/>
              </a:rPr>
              <a:t>因为需要</a:t>
            </a:r>
            <a:r>
              <a:rPr lang="en-US" altLang="zh-CN" b="0" i="0" dirty="0" smtClean="0">
                <a:solidFill>
                  <a:srgbClr val="333333"/>
                </a:solidFill>
                <a:effectLst/>
                <a:latin typeface="-apple-system" charset="0"/>
              </a:rPr>
              <a:t>2/3</a:t>
            </a:r>
            <a:r>
              <a:rPr lang="zh-CN" altLang="en-US" b="0" i="0" dirty="0" smtClean="0">
                <a:solidFill>
                  <a:srgbClr val="333333"/>
                </a:solidFill>
                <a:effectLst/>
                <a:latin typeface="-apple-system" charset="0"/>
              </a:rPr>
              <a:t>的主节点确认，所以这种伪随机编排并没有带来安全影响</a:t>
            </a:r>
          </a:p>
          <a:p>
            <a:pPr algn="l">
              <a:buFont typeface="+mj-lt"/>
              <a:buAutoNum type="arabicPeriod"/>
            </a:pPr>
            <a:r>
              <a:rPr lang="zh-CN" altLang="en-US" b="0" i="0" dirty="0" smtClean="0">
                <a:solidFill>
                  <a:srgbClr val="333333"/>
                </a:solidFill>
                <a:effectLst/>
                <a:latin typeface="-apple-system" charset="0"/>
              </a:rPr>
              <a:t>主节点根据自己的</a:t>
            </a:r>
            <a:r>
              <a:rPr lang="en-US" altLang="zh-CN" b="0" i="0" dirty="0" smtClean="0">
                <a:solidFill>
                  <a:srgbClr val="333333"/>
                </a:solidFill>
                <a:effectLst/>
                <a:latin typeface="-apple-system" charset="0"/>
              </a:rPr>
              <a:t>time slot</a:t>
            </a:r>
            <a:r>
              <a:rPr lang="zh-CN" altLang="en-US" b="0" i="0" dirty="0" smtClean="0">
                <a:solidFill>
                  <a:srgbClr val="333333"/>
                </a:solidFill>
                <a:effectLst/>
                <a:latin typeface="-apple-system" charset="0"/>
              </a:rPr>
              <a:t>进行打包出块</a:t>
            </a:r>
          </a:p>
          <a:p>
            <a:pPr algn="l">
              <a:buFont typeface="+mj-lt"/>
              <a:buAutoNum type="arabicPeriod"/>
            </a:pPr>
            <a:r>
              <a:rPr lang="zh-CN" altLang="en-US" b="0" i="0" dirty="0" smtClean="0">
                <a:solidFill>
                  <a:srgbClr val="333333"/>
                </a:solidFill>
                <a:effectLst/>
                <a:latin typeface="-apple-system" charset="0"/>
              </a:rPr>
              <a:t>其他主节点收到块后进行投票</a:t>
            </a:r>
            <a:r>
              <a:rPr lang="en-US" altLang="zh-CN" b="0" i="0" dirty="0" smtClean="0">
                <a:solidFill>
                  <a:srgbClr val="333333"/>
                </a:solidFill>
                <a:effectLst/>
                <a:latin typeface="-apple-system" charset="0"/>
              </a:rPr>
              <a:t>,</a:t>
            </a:r>
            <a:r>
              <a:rPr lang="zh-CN" altLang="en-US" b="0" i="0" dirty="0" smtClean="0">
                <a:solidFill>
                  <a:srgbClr val="333333"/>
                </a:solidFill>
                <a:effectLst/>
                <a:latin typeface="-apple-system" charset="0"/>
              </a:rPr>
              <a:t>这个过程是异步并行的</a:t>
            </a:r>
          </a:p>
          <a:p>
            <a:pPr algn="l">
              <a:buFont typeface="+mj-lt"/>
              <a:buAutoNum type="arabicPeriod"/>
            </a:pPr>
            <a:r>
              <a:rPr lang="zh-CN" altLang="en-US" b="0" i="0" dirty="0" smtClean="0">
                <a:solidFill>
                  <a:srgbClr val="333333"/>
                </a:solidFill>
                <a:effectLst/>
                <a:latin typeface="-apple-system" charset="0"/>
              </a:rPr>
              <a:t>投票结果会写入到后面的区块中，当</a:t>
            </a:r>
            <a:r>
              <a:rPr lang="en-US" altLang="zh-CN" b="0" i="0" dirty="0" smtClean="0">
                <a:solidFill>
                  <a:srgbClr val="333333"/>
                </a:solidFill>
                <a:effectLst/>
                <a:latin typeface="-apple-system" charset="0"/>
              </a:rPr>
              <a:t>2/3</a:t>
            </a:r>
            <a:r>
              <a:rPr lang="zh-CN" altLang="en-US" b="0" i="0" dirty="0" smtClean="0">
                <a:solidFill>
                  <a:srgbClr val="333333"/>
                </a:solidFill>
                <a:effectLst/>
                <a:latin typeface="-apple-system" charset="0"/>
              </a:rPr>
              <a:t>个主节点通过通过后，就代表区块不可逆</a:t>
            </a:r>
            <a:br>
              <a:rPr lang="zh-CN" altLang="en-US" b="0" i="0" dirty="0" smtClean="0">
                <a:solidFill>
                  <a:srgbClr val="333333"/>
                </a:solidFill>
                <a:effectLst/>
                <a:latin typeface="-apple-system" charset="0"/>
              </a:rPr>
            </a:br>
            <a:r>
              <a:rPr lang="zh-CN" altLang="en-US" b="0" i="0" dirty="0" smtClean="0">
                <a:solidFill>
                  <a:srgbClr val="333333"/>
                </a:solidFill>
                <a:effectLst/>
                <a:latin typeface="-apple-system" charset="0"/>
              </a:rPr>
              <a:t>不可逆表示节点无法忽略不可逆的区块而从之前的位置分叉</a:t>
            </a:r>
            <a:r>
              <a:rPr lang="en-US" altLang="zh-CN" b="0" i="0" dirty="0" smtClean="0">
                <a:solidFill>
                  <a:srgbClr val="333333"/>
                </a:solidFill>
                <a:effectLst/>
                <a:latin typeface="-apple-system" charset="0"/>
              </a:rPr>
              <a:t>,</a:t>
            </a:r>
            <a:r>
              <a:rPr lang="zh-CN" altLang="en-US" b="0" i="0" dirty="0" smtClean="0">
                <a:solidFill>
                  <a:srgbClr val="333333"/>
                </a:solidFill>
                <a:effectLst/>
                <a:latin typeface="-apple-system" charset="0"/>
              </a:rPr>
              <a:t>也就可以保证后面所有的分叉都可以看到该区块</a:t>
            </a:r>
          </a:p>
          <a:p>
            <a:r>
              <a:rPr lang="zh-CN" altLang="en-US" dirty="0" smtClean="0"/>
              <a:t/>
            </a:r>
            <a:br>
              <a:rPr lang="zh-CN" altLang="en-US" dirty="0" smtClean="0"/>
            </a:br>
            <a:endParaRPr lang="zh-CN" altLang="en-US" b="0" i="0" dirty="0">
              <a:solidFill>
                <a:srgbClr val="333333"/>
              </a:solidFill>
              <a:effectLst/>
              <a:latin typeface="-apple-system" charset="0"/>
            </a:endParaRPr>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100</a:t>
            </a:fld>
            <a:endParaRPr lang="zh-CN" altLang="en-US"/>
          </a:p>
        </p:txBody>
      </p:sp>
    </p:spTree>
    <p:extLst>
      <p:ext uri="{BB962C8B-B14F-4D97-AF65-F5344CB8AC3E}">
        <p14:creationId xmlns:p14="http://schemas.microsoft.com/office/powerpoint/2010/main" val="19674977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101</a:t>
            </a:fld>
            <a:endParaRPr lang="zh-CN" altLang="en-US"/>
          </a:p>
        </p:txBody>
      </p:sp>
    </p:spTree>
    <p:extLst>
      <p:ext uri="{BB962C8B-B14F-4D97-AF65-F5344CB8AC3E}">
        <p14:creationId xmlns:p14="http://schemas.microsoft.com/office/powerpoint/2010/main" val="20710162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102</a:t>
            </a:fld>
            <a:endParaRPr lang="zh-CN" altLang="en-US"/>
          </a:p>
        </p:txBody>
      </p:sp>
    </p:spTree>
    <p:extLst>
      <p:ext uri="{BB962C8B-B14F-4D97-AF65-F5344CB8AC3E}">
        <p14:creationId xmlns:p14="http://schemas.microsoft.com/office/powerpoint/2010/main" val="8623699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103</a:t>
            </a:fld>
            <a:endParaRPr lang="zh-CN" altLang="en-US"/>
          </a:p>
        </p:txBody>
      </p:sp>
    </p:spTree>
    <p:extLst>
      <p:ext uri="{BB962C8B-B14F-4D97-AF65-F5344CB8AC3E}">
        <p14:creationId xmlns:p14="http://schemas.microsoft.com/office/powerpoint/2010/main" val="12175411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104</a:t>
            </a:fld>
            <a:endParaRPr lang="zh-CN" altLang="en-US"/>
          </a:p>
        </p:txBody>
      </p:sp>
    </p:spTree>
    <p:extLst>
      <p:ext uri="{BB962C8B-B14F-4D97-AF65-F5344CB8AC3E}">
        <p14:creationId xmlns:p14="http://schemas.microsoft.com/office/powerpoint/2010/main" val="17636697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105</a:t>
            </a:fld>
            <a:endParaRPr lang="zh-CN" altLang="en-US"/>
          </a:p>
        </p:txBody>
      </p:sp>
    </p:spTree>
    <p:extLst>
      <p:ext uri="{BB962C8B-B14F-4D97-AF65-F5344CB8AC3E}">
        <p14:creationId xmlns:p14="http://schemas.microsoft.com/office/powerpoint/2010/main" val="3510188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106</a:t>
            </a:fld>
            <a:endParaRPr lang="zh-CN" altLang="en-US"/>
          </a:p>
        </p:txBody>
      </p:sp>
    </p:spTree>
    <p:extLst>
      <p:ext uri="{BB962C8B-B14F-4D97-AF65-F5344CB8AC3E}">
        <p14:creationId xmlns:p14="http://schemas.microsoft.com/office/powerpoint/2010/main" val="9577784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107</a:t>
            </a:fld>
            <a:endParaRPr lang="zh-CN" altLang="en-US"/>
          </a:p>
        </p:txBody>
      </p:sp>
    </p:spTree>
    <p:extLst>
      <p:ext uri="{BB962C8B-B14F-4D97-AF65-F5344CB8AC3E}">
        <p14:creationId xmlns:p14="http://schemas.microsoft.com/office/powerpoint/2010/main" val="10150014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108</a:t>
            </a:fld>
            <a:endParaRPr lang="zh-CN" altLang="en-US"/>
          </a:p>
        </p:txBody>
      </p:sp>
    </p:spTree>
    <p:extLst>
      <p:ext uri="{BB962C8B-B14F-4D97-AF65-F5344CB8AC3E}">
        <p14:creationId xmlns:p14="http://schemas.microsoft.com/office/powerpoint/2010/main" val="2111635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109</a:t>
            </a:fld>
            <a:endParaRPr lang="zh-CN" altLang="en-US"/>
          </a:p>
        </p:txBody>
      </p:sp>
    </p:spTree>
    <p:extLst>
      <p:ext uri="{BB962C8B-B14F-4D97-AF65-F5344CB8AC3E}">
        <p14:creationId xmlns:p14="http://schemas.microsoft.com/office/powerpoint/2010/main" val="1690233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Unspent Transaction Output </a:t>
            </a:r>
            <a:r>
              <a:rPr lang="zh-CN" altLang="en-US" dirty="0" smtClean="0"/>
              <a:t>未使用</a:t>
            </a:r>
            <a:r>
              <a:rPr lang="en-US" altLang="zh-CN" dirty="0" smtClean="0"/>
              <a:t>/</a:t>
            </a:r>
            <a:r>
              <a:rPr lang="zh-CN" altLang="en-US" dirty="0" smtClean="0"/>
              <a:t>花费交易输出</a:t>
            </a:r>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a:t>
            </a:fld>
            <a:endParaRPr lang="zh-CN" altLang="en-US"/>
          </a:p>
        </p:txBody>
      </p:sp>
    </p:spTree>
    <p:extLst>
      <p:ext uri="{BB962C8B-B14F-4D97-AF65-F5344CB8AC3E}">
        <p14:creationId xmlns:p14="http://schemas.microsoft.com/office/powerpoint/2010/main" val="38000596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110</a:t>
            </a:fld>
            <a:endParaRPr lang="zh-CN" altLang="en-US"/>
          </a:p>
        </p:txBody>
      </p:sp>
    </p:spTree>
    <p:extLst>
      <p:ext uri="{BB962C8B-B14F-4D97-AF65-F5344CB8AC3E}">
        <p14:creationId xmlns:p14="http://schemas.microsoft.com/office/powerpoint/2010/main" val="13000884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111</a:t>
            </a:fld>
            <a:endParaRPr lang="zh-CN" altLang="en-US"/>
          </a:p>
        </p:txBody>
      </p:sp>
    </p:spTree>
    <p:extLst>
      <p:ext uri="{BB962C8B-B14F-4D97-AF65-F5344CB8AC3E}">
        <p14:creationId xmlns:p14="http://schemas.microsoft.com/office/powerpoint/2010/main" val="19327218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113</a:t>
            </a:fld>
            <a:endParaRPr lang="zh-CN" altLang="en-US"/>
          </a:p>
        </p:txBody>
      </p:sp>
    </p:spTree>
    <p:extLst>
      <p:ext uri="{BB962C8B-B14F-4D97-AF65-F5344CB8AC3E}">
        <p14:creationId xmlns:p14="http://schemas.microsoft.com/office/powerpoint/2010/main" val="21171986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114</a:t>
            </a:fld>
            <a:endParaRPr lang="zh-CN" altLang="en-US"/>
          </a:p>
        </p:txBody>
      </p:sp>
    </p:spTree>
    <p:extLst>
      <p:ext uri="{BB962C8B-B14F-4D97-AF65-F5344CB8AC3E}">
        <p14:creationId xmlns:p14="http://schemas.microsoft.com/office/powerpoint/2010/main" val="401391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115</a:t>
            </a:fld>
            <a:endParaRPr lang="zh-CN" altLang="en-US"/>
          </a:p>
        </p:txBody>
      </p:sp>
    </p:spTree>
    <p:extLst>
      <p:ext uri="{BB962C8B-B14F-4D97-AF65-F5344CB8AC3E}">
        <p14:creationId xmlns:p14="http://schemas.microsoft.com/office/powerpoint/2010/main" val="6782465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116</a:t>
            </a:fld>
            <a:endParaRPr lang="zh-CN" altLang="en-US"/>
          </a:p>
        </p:txBody>
      </p:sp>
    </p:spTree>
    <p:extLst>
      <p:ext uri="{BB962C8B-B14F-4D97-AF65-F5344CB8AC3E}">
        <p14:creationId xmlns:p14="http://schemas.microsoft.com/office/powerpoint/2010/main" val="17904488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117</a:t>
            </a:fld>
            <a:endParaRPr lang="zh-CN" altLang="en-US"/>
          </a:p>
        </p:txBody>
      </p:sp>
    </p:spTree>
    <p:extLst>
      <p:ext uri="{BB962C8B-B14F-4D97-AF65-F5344CB8AC3E}">
        <p14:creationId xmlns:p14="http://schemas.microsoft.com/office/powerpoint/2010/main" val="17645316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118</a:t>
            </a:fld>
            <a:endParaRPr lang="zh-CN" altLang="en-US"/>
          </a:p>
        </p:txBody>
      </p:sp>
    </p:spTree>
    <p:extLst>
      <p:ext uri="{BB962C8B-B14F-4D97-AF65-F5344CB8AC3E}">
        <p14:creationId xmlns:p14="http://schemas.microsoft.com/office/powerpoint/2010/main" val="40119596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119</a:t>
            </a:fld>
            <a:endParaRPr lang="zh-CN" altLang="en-US"/>
          </a:p>
        </p:txBody>
      </p:sp>
    </p:spTree>
    <p:extLst>
      <p:ext uri="{BB962C8B-B14F-4D97-AF65-F5344CB8AC3E}">
        <p14:creationId xmlns:p14="http://schemas.microsoft.com/office/powerpoint/2010/main" val="12141511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120</a:t>
            </a:fld>
            <a:endParaRPr lang="zh-CN" altLang="en-US"/>
          </a:p>
        </p:txBody>
      </p:sp>
    </p:spTree>
    <p:extLst>
      <p:ext uri="{BB962C8B-B14F-4D97-AF65-F5344CB8AC3E}">
        <p14:creationId xmlns:p14="http://schemas.microsoft.com/office/powerpoint/2010/main" val="2439840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比特大陆以太坊矿机并无明显优势，主要是成本和功耗问题。</a:t>
            </a:r>
            <a:endParaRPr lang="en-US" altLang="zh-CN" dirty="0" smtClean="0"/>
          </a:p>
          <a:p>
            <a:r>
              <a:rPr lang="zh-CN" altLang="en-US" dirty="0" smtClean="0"/>
              <a:t>价格也短时间从</a:t>
            </a:r>
            <a:r>
              <a:rPr lang="en-US" altLang="zh-CN" dirty="0" smtClean="0"/>
              <a:t>800</a:t>
            </a:r>
            <a:r>
              <a:rPr lang="zh-CN" altLang="en-US" dirty="0" smtClean="0"/>
              <a:t>美元涨到</a:t>
            </a:r>
            <a:r>
              <a:rPr lang="en-US" altLang="zh-CN" dirty="0" smtClean="0"/>
              <a:t>1800</a:t>
            </a:r>
            <a:r>
              <a:rPr lang="zh-CN" altLang="en-US" dirty="0" smtClean="0"/>
              <a:t>美元。</a:t>
            </a:r>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12</a:t>
            </a:fld>
            <a:endParaRPr lang="zh-CN" altLang="en-US"/>
          </a:p>
        </p:txBody>
      </p:sp>
    </p:spTree>
    <p:extLst>
      <p:ext uri="{BB962C8B-B14F-4D97-AF65-F5344CB8AC3E}">
        <p14:creationId xmlns:p14="http://schemas.microsoft.com/office/powerpoint/2010/main" val="20447099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121</a:t>
            </a:fld>
            <a:endParaRPr lang="zh-CN" altLang="en-US"/>
          </a:p>
        </p:txBody>
      </p:sp>
    </p:spTree>
    <p:extLst>
      <p:ext uri="{BB962C8B-B14F-4D97-AF65-F5344CB8AC3E}">
        <p14:creationId xmlns:p14="http://schemas.microsoft.com/office/powerpoint/2010/main" val="855339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13</a:t>
            </a:fld>
            <a:endParaRPr lang="zh-CN" altLang="en-US"/>
          </a:p>
        </p:txBody>
      </p:sp>
    </p:spTree>
    <p:extLst>
      <p:ext uri="{BB962C8B-B14F-4D97-AF65-F5344CB8AC3E}">
        <p14:creationId xmlns:p14="http://schemas.microsoft.com/office/powerpoint/2010/main" val="126094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14</a:t>
            </a:fld>
            <a:endParaRPr lang="zh-CN" altLang="en-US"/>
          </a:p>
        </p:txBody>
      </p:sp>
    </p:spTree>
    <p:extLst>
      <p:ext uri="{BB962C8B-B14F-4D97-AF65-F5344CB8AC3E}">
        <p14:creationId xmlns:p14="http://schemas.microsoft.com/office/powerpoint/2010/main" val="98152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15</a:t>
            </a:fld>
            <a:endParaRPr lang="zh-CN" altLang="en-US"/>
          </a:p>
        </p:txBody>
      </p:sp>
    </p:spTree>
    <p:extLst>
      <p:ext uri="{BB962C8B-B14F-4D97-AF65-F5344CB8AC3E}">
        <p14:creationId xmlns:p14="http://schemas.microsoft.com/office/powerpoint/2010/main" val="3653734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16</a:t>
            </a:fld>
            <a:endParaRPr lang="zh-CN" altLang="en-US"/>
          </a:p>
        </p:txBody>
      </p:sp>
    </p:spTree>
    <p:extLst>
      <p:ext uri="{BB962C8B-B14F-4D97-AF65-F5344CB8AC3E}">
        <p14:creationId xmlns:p14="http://schemas.microsoft.com/office/powerpoint/2010/main" val="1889142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17</a:t>
            </a:fld>
            <a:endParaRPr lang="zh-CN" altLang="en-US"/>
          </a:p>
        </p:txBody>
      </p:sp>
    </p:spTree>
    <p:extLst>
      <p:ext uri="{BB962C8B-B14F-4D97-AF65-F5344CB8AC3E}">
        <p14:creationId xmlns:p14="http://schemas.microsoft.com/office/powerpoint/2010/main" val="989907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18</a:t>
            </a:fld>
            <a:endParaRPr lang="zh-CN" altLang="en-US"/>
          </a:p>
        </p:txBody>
      </p:sp>
    </p:spTree>
    <p:extLst>
      <p:ext uri="{BB962C8B-B14F-4D97-AF65-F5344CB8AC3E}">
        <p14:creationId xmlns:p14="http://schemas.microsoft.com/office/powerpoint/2010/main" val="3006943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19</a:t>
            </a:fld>
            <a:endParaRPr lang="zh-CN" altLang="en-US"/>
          </a:p>
        </p:txBody>
      </p:sp>
    </p:spTree>
    <p:extLst>
      <p:ext uri="{BB962C8B-B14F-4D97-AF65-F5344CB8AC3E}">
        <p14:creationId xmlns:p14="http://schemas.microsoft.com/office/powerpoint/2010/main" val="150429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a:t>
            </a:fld>
            <a:endParaRPr lang="zh-CN" altLang="en-US"/>
          </a:p>
        </p:txBody>
      </p:sp>
    </p:spTree>
    <p:extLst>
      <p:ext uri="{BB962C8B-B14F-4D97-AF65-F5344CB8AC3E}">
        <p14:creationId xmlns:p14="http://schemas.microsoft.com/office/powerpoint/2010/main" val="1386862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20</a:t>
            </a:fld>
            <a:endParaRPr lang="zh-CN" altLang="en-US"/>
          </a:p>
        </p:txBody>
      </p:sp>
    </p:spTree>
    <p:extLst>
      <p:ext uri="{BB962C8B-B14F-4D97-AF65-F5344CB8AC3E}">
        <p14:creationId xmlns:p14="http://schemas.microsoft.com/office/powerpoint/2010/main" val="2067275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21</a:t>
            </a:fld>
            <a:endParaRPr lang="zh-CN" altLang="en-US"/>
          </a:p>
        </p:txBody>
      </p:sp>
    </p:spTree>
    <p:extLst>
      <p:ext uri="{BB962C8B-B14F-4D97-AF65-F5344CB8AC3E}">
        <p14:creationId xmlns:p14="http://schemas.microsoft.com/office/powerpoint/2010/main" val="3089861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22</a:t>
            </a:fld>
            <a:endParaRPr lang="zh-CN" altLang="en-US"/>
          </a:p>
        </p:txBody>
      </p:sp>
    </p:spTree>
    <p:extLst>
      <p:ext uri="{BB962C8B-B14F-4D97-AF65-F5344CB8AC3E}">
        <p14:creationId xmlns:p14="http://schemas.microsoft.com/office/powerpoint/2010/main" val="215424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23</a:t>
            </a:fld>
            <a:endParaRPr lang="zh-CN" altLang="en-US"/>
          </a:p>
        </p:txBody>
      </p:sp>
    </p:spTree>
    <p:extLst>
      <p:ext uri="{BB962C8B-B14F-4D97-AF65-F5344CB8AC3E}">
        <p14:creationId xmlns:p14="http://schemas.microsoft.com/office/powerpoint/2010/main" val="1309423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24</a:t>
            </a:fld>
            <a:endParaRPr lang="zh-CN" altLang="en-US"/>
          </a:p>
        </p:txBody>
      </p:sp>
    </p:spTree>
    <p:extLst>
      <p:ext uri="{BB962C8B-B14F-4D97-AF65-F5344CB8AC3E}">
        <p14:creationId xmlns:p14="http://schemas.microsoft.com/office/powerpoint/2010/main" val="749519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25</a:t>
            </a:fld>
            <a:endParaRPr lang="zh-CN" altLang="en-US"/>
          </a:p>
        </p:txBody>
      </p:sp>
    </p:spTree>
    <p:extLst>
      <p:ext uri="{BB962C8B-B14F-4D97-AF65-F5344CB8AC3E}">
        <p14:creationId xmlns:p14="http://schemas.microsoft.com/office/powerpoint/2010/main" val="3938951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26</a:t>
            </a:fld>
            <a:endParaRPr lang="zh-CN" altLang="en-US"/>
          </a:p>
        </p:txBody>
      </p:sp>
    </p:spTree>
    <p:extLst>
      <p:ext uri="{BB962C8B-B14F-4D97-AF65-F5344CB8AC3E}">
        <p14:creationId xmlns:p14="http://schemas.microsoft.com/office/powerpoint/2010/main" val="939873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27</a:t>
            </a:fld>
            <a:endParaRPr lang="zh-CN" altLang="en-US"/>
          </a:p>
        </p:txBody>
      </p:sp>
    </p:spTree>
    <p:extLst>
      <p:ext uri="{BB962C8B-B14F-4D97-AF65-F5344CB8AC3E}">
        <p14:creationId xmlns:p14="http://schemas.microsoft.com/office/powerpoint/2010/main" val="1185277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28</a:t>
            </a:fld>
            <a:endParaRPr lang="zh-CN" altLang="en-US"/>
          </a:p>
        </p:txBody>
      </p:sp>
    </p:spTree>
    <p:extLst>
      <p:ext uri="{BB962C8B-B14F-4D97-AF65-F5344CB8AC3E}">
        <p14:creationId xmlns:p14="http://schemas.microsoft.com/office/powerpoint/2010/main" val="1709351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29</a:t>
            </a:fld>
            <a:endParaRPr lang="zh-CN" altLang="en-US"/>
          </a:p>
        </p:txBody>
      </p:sp>
    </p:spTree>
    <p:extLst>
      <p:ext uri="{BB962C8B-B14F-4D97-AF65-F5344CB8AC3E}">
        <p14:creationId xmlns:p14="http://schemas.microsoft.com/office/powerpoint/2010/main" val="443106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a:t>
            </a:fld>
            <a:endParaRPr lang="zh-CN" altLang="en-US"/>
          </a:p>
        </p:txBody>
      </p:sp>
    </p:spTree>
    <p:extLst>
      <p:ext uri="{BB962C8B-B14F-4D97-AF65-F5344CB8AC3E}">
        <p14:creationId xmlns:p14="http://schemas.microsoft.com/office/powerpoint/2010/main" val="70024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30</a:t>
            </a:fld>
            <a:endParaRPr lang="zh-CN" altLang="en-US"/>
          </a:p>
        </p:txBody>
      </p:sp>
    </p:spTree>
    <p:extLst>
      <p:ext uri="{BB962C8B-B14F-4D97-AF65-F5344CB8AC3E}">
        <p14:creationId xmlns:p14="http://schemas.microsoft.com/office/powerpoint/2010/main" val="1518182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31</a:t>
            </a:fld>
            <a:endParaRPr lang="zh-CN" altLang="en-US"/>
          </a:p>
        </p:txBody>
      </p:sp>
    </p:spTree>
    <p:extLst>
      <p:ext uri="{BB962C8B-B14F-4D97-AF65-F5344CB8AC3E}">
        <p14:creationId xmlns:p14="http://schemas.microsoft.com/office/powerpoint/2010/main" val="2163083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32</a:t>
            </a:fld>
            <a:endParaRPr lang="zh-CN" altLang="en-US"/>
          </a:p>
        </p:txBody>
      </p:sp>
    </p:spTree>
    <p:extLst>
      <p:ext uri="{BB962C8B-B14F-4D97-AF65-F5344CB8AC3E}">
        <p14:creationId xmlns:p14="http://schemas.microsoft.com/office/powerpoint/2010/main" val="449769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33</a:t>
            </a:fld>
            <a:endParaRPr lang="zh-CN" altLang="en-US"/>
          </a:p>
        </p:txBody>
      </p:sp>
    </p:spTree>
    <p:extLst>
      <p:ext uri="{BB962C8B-B14F-4D97-AF65-F5344CB8AC3E}">
        <p14:creationId xmlns:p14="http://schemas.microsoft.com/office/powerpoint/2010/main" val="871257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34</a:t>
            </a:fld>
            <a:endParaRPr lang="zh-CN" altLang="en-US"/>
          </a:p>
        </p:txBody>
      </p:sp>
    </p:spTree>
    <p:extLst>
      <p:ext uri="{BB962C8B-B14F-4D97-AF65-F5344CB8AC3E}">
        <p14:creationId xmlns:p14="http://schemas.microsoft.com/office/powerpoint/2010/main" val="3336221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35</a:t>
            </a:fld>
            <a:endParaRPr lang="zh-CN" altLang="en-US"/>
          </a:p>
        </p:txBody>
      </p:sp>
    </p:spTree>
    <p:extLst>
      <p:ext uri="{BB962C8B-B14F-4D97-AF65-F5344CB8AC3E}">
        <p14:creationId xmlns:p14="http://schemas.microsoft.com/office/powerpoint/2010/main" val="1505152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36</a:t>
            </a:fld>
            <a:endParaRPr lang="zh-CN" altLang="en-US"/>
          </a:p>
        </p:txBody>
      </p:sp>
    </p:spTree>
    <p:extLst>
      <p:ext uri="{BB962C8B-B14F-4D97-AF65-F5344CB8AC3E}">
        <p14:creationId xmlns:p14="http://schemas.microsoft.com/office/powerpoint/2010/main" val="820896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37</a:t>
            </a:fld>
            <a:endParaRPr lang="zh-CN" altLang="en-US"/>
          </a:p>
        </p:txBody>
      </p:sp>
    </p:spTree>
    <p:extLst>
      <p:ext uri="{BB962C8B-B14F-4D97-AF65-F5344CB8AC3E}">
        <p14:creationId xmlns:p14="http://schemas.microsoft.com/office/powerpoint/2010/main" val="1074646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38</a:t>
            </a:fld>
            <a:endParaRPr lang="zh-CN" altLang="en-US"/>
          </a:p>
        </p:txBody>
      </p:sp>
    </p:spTree>
    <p:extLst>
      <p:ext uri="{BB962C8B-B14F-4D97-AF65-F5344CB8AC3E}">
        <p14:creationId xmlns:p14="http://schemas.microsoft.com/office/powerpoint/2010/main" val="291748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39</a:t>
            </a:fld>
            <a:endParaRPr lang="zh-CN" altLang="en-US"/>
          </a:p>
        </p:txBody>
      </p:sp>
    </p:spTree>
    <p:extLst>
      <p:ext uri="{BB962C8B-B14F-4D97-AF65-F5344CB8AC3E}">
        <p14:creationId xmlns:p14="http://schemas.microsoft.com/office/powerpoint/2010/main" val="18033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4</a:t>
            </a:fld>
            <a:endParaRPr lang="zh-CN" altLang="en-US"/>
          </a:p>
        </p:txBody>
      </p:sp>
    </p:spTree>
    <p:extLst>
      <p:ext uri="{BB962C8B-B14F-4D97-AF65-F5344CB8AC3E}">
        <p14:creationId xmlns:p14="http://schemas.microsoft.com/office/powerpoint/2010/main" val="1039009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40</a:t>
            </a:fld>
            <a:endParaRPr lang="zh-CN" altLang="en-US"/>
          </a:p>
        </p:txBody>
      </p:sp>
    </p:spTree>
    <p:extLst>
      <p:ext uri="{BB962C8B-B14F-4D97-AF65-F5344CB8AC3E}">
        <p14:creationId xmlns:p14="http://schemas.microsoft.com/office/powerpoint/2010/main" val="1906278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41</a:t>
            </a:fld>
            <a:endParaRPr lang="zh-CN" altLang="en-US"/>
          </a:p>
        </p:txBody>
      </p:sp>
    </p:spTree>
    <p:extLst>
      <p:ext uri="{BB962C8B-B14F-4D97-AF65-F5344CB8AC3E}">
        <p14:creationId xmlns:p14="http://schemas.microsoft.com/office/powerpoint/2010/main" val="1443433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42</a:t>
            </a:fld>
            <a:endParaRPr lang="zh-CN" altLang="en-US"/>
          </a:p>
        </p:txBody>
      </p:sp>
    </p:spTree>
    <p:extLst>
      <p:ext uri="{BB962C8B-B14F-4D97-AF65-F5344CB8AC3E}">
        <p14:creationId xmlns:p14="http://schemas.microsoft.com/office/powerpoint/2010/main" val="193059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43</a:t>
            </a:fld>
            <a:endParaRPr lang="zh-CN" altLang="en-US"/>
          </a:p>
        </p:txBody>
      </p:sp>
    </p:spTree>
    <p:extLst>
      <p:ext uri="{BB962C8B-B14F-4D97-AF65-F5344CB8AC3E}">
        <p14:creationId xmlns:p14="http://schemas.microsoft.com/office/powerpoint/2010/main" val="1748697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44</a:t>
            </a:fld>
            <a:endParaRPr lang="zh-CN" altLang="en-US"/>
          </a:p>
        </p:txBody>
      </p:sp>
    </p:spTree>
    <p:extLst>
      <p:ext uri="{BB962C8B-B14F-4D97-AF65-F5344CB8AC3E}">
        <p14:creationId xmlns:p14="http://schemas.microsoft.com/office/powerpoint/2010/main" val="3281817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45</a:t>
            </a:fld>
            <a:endParaRPr lang="zh-CN" altLang="en-US"/>
          </a:p>
        </p:txBody>
      </p:sp>
    </p:spTree>
    <p:extLst>
      <p:ext uri="{BB962C8B-B14F-4D97-AF65-F5344CB8AC3E}">
        <p14:creationId xmlns:p14="http://schemas.microsoft.com/office/powerpoint/2010/main" val="9591666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原文地址： </a:t>
            </a:r>
            <a:r>
              <a:rPr lang="en-US" altLang="zh-CN" sz="1200" b="0" i="0" kern="1200" dirty="0" smtClean="0">
                <a:solidFill>
                  <a:schemeClr val="tx1"/>
                </a:solidFill>
                <a:effectLst/>
                <a:latin typeface="+mn-lt"/>
                <a:ea typeface="+mn-ea"/>
                <a:cs typeface="+mn-cs"/>
              </a:rPr>
              <a:t>https://</a:t>
            </a:r>
            <a:r>
              <a:rPr lang="en-US" altLang="zh-CN" sz="1200" b="0" i="0" kern="1200" dirty="0" err="1" smtClean="0">
                <a:solidFill>
                  <a:schemeClr val="tx1"/>
                </a:solidFill>
                <a:effectLst/>
                <a:latin typeface="+mn-lt"/>
                <a:ea typeface="+mn-ea"/>
                <a:cs typeface="+mn-cs"/>
              </a:rPr>
              <a:t>ethereum.stackexchange.com</a:t>
            </a:r>
            <a:r>
              <a:rPr lang="en-US" altLang="zh-CN" sz="1200" b="0" i="0" kern="1200" dirty="0" smtClean="0">
                <a:solidFill>
                  <a:schemeClr val="tx1"/>
                </a:solidFill>
                <a:effectLst/>
                <a:latin typeface="+mn-lt"/>
                <a:ea typeface="+mn-ea"/>
                <a:cs typeface="+mn-cs"/>
              </a:rPr>
              <a:t>/questions/3/what-is-meant-by-the-term-gas/62#62</a:t>
            </a:r>
          </a:p>
          <a:p>
            <a:r>
              <a:rPr lang="en-US" altLang="zh-CN" sz="1200" b="0" i="0" kern="1200" dirty="0" smtClean="0">
                <a:solidFill>
                  <a:schemeClr val="tx1"/>
                </a:solidFill>
                <a:effectLst/>
                <a:latin typeface="+mn-lt"/>
                <a:ea typeface="+mn-ea"/>
                <a:cs typeface="+mn-cs"/>
              </a:rPr>
              <a:t>GAS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news.hiapk.com</a:t>
            </a:r>
            <a:r>
              <a:rPr lang="en-US" altLang="zh-CN" sz="1200" b="0" i="0" kern="1200" dirty="0" smtClean="0">
                <a:solidFill>
                  <a:schemeClr val="tx1"/>
                </a:solidFill>
                <a:effectLst/>
                <a:latin typeface="+mn-lt"/>
                <a:ea typeface="+mn-ea"/>
                <a:cs typeface="+mn-cs"/>
              </a:rPr>
              <a:t>/internet/s594b1ce5cb19.html</a:t>
            </a:r>
          </a:p>
        </p:txBody>
      </p:sp>
      <p:sp>
        <p:nvSpPr>
          <p:cNvPr id="4" name="灯片编号占位符 3"/>
          <p:cNvSpPr>
            <a:spLocks noGrp="1"/>
          </p:cNvSpPr>
          <p:nvPr>
            <p:ph type="sldNum" sz="quarter" idx="10"/>
          </p:nvPr>
        </p:nvSpPr>
        <p:spPr/>
        <p:txBody>
          <a:bodyPr/>
          <a:lstStyle/>
          <a:p>
            <a:fld id="{C906820C-03C0-4087-A42D-1F025EDEB409}" type="slidenum">
              <a:rPr lang="zh-CN" altLang="en-US" smtClean="0"/>
              <a:t>46</a:t>
            </a:fld>
            <a:endParaRPr lang="zh-CN" altLang="en-US"/>
          </a:p>
        </p:txBody>
      </p:sp>
    </p:spTree>
    <p:extLst>
      <p:ext uri="{BB962C8B-B14F-4D97-AF65-F5344CB8AC3E}">
        <p14:creationId xmlns:p14="http://schemas.microsoft.com/office/powerpoint/2010/main" val="2436379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原文地址： </a:t>
            </a:r>
            <a:r>
              <a:rPr lang="en-US" altLang="zh-CN" sz="1200" b="0" i="0" kern="1200" dirty="0" smtClean="0">
                <a:solidFill>
                  <a:schemeClr val="tx1"/>
                </a:solidFill>
                <a:effectLst/>
                <a:latin typeface="+mn-lt"/>
                <a:ea typeface="+mn-ea"/>
                <a:cs typeface="+mn-cs"/>
              </a:rPr>
              <a:t>https://</a:t>
            </a:r>
            <a:r>
              <a:rPr lang="en-US" altLang="zh-CN" sz="1200" b="0" i="0" kern="1200" dirty="0" err="1" smtClean="0">
                <a:solidFill>
                  <a:schemeClr val="tx1"/>
                </a:solidFill>
                <a:effectLst/>
                <a:latin typeface="+mn-lt"/>
                <a:ea typeface="+mn-ea"/>
                <a:cs typeface="+mn-cs"/>
              </a:rPr>
              <a:t>ethereum.stackexchange.com</a:t>
            </a:r>
            <a:r>
              <a:rPr lang="en-US" altLang="zh-CN" sz="1200" b="0" i="0" kern="1200" dirty="0" smtClean="0">
                <a:solidFill>
                  <a:schemeClr val="tx1"/>
                </a:solidFill>
                <a:effectLst/>
                <a:latin typeface="+mn-lt"/>
                <a:ea typeface="+mn-ea"/>
                <a:cs typeface="+mn-cs"/>
              </a:rPr>
              <a:t>/questions/3/what-is-meant-by-the-term-gas/62#62</a:t>
            </a:r>
          </a:p>
          <a:p>
            <a:r>
              <a:rPr lang="en-US" altLang="zh-CN" sz="1200" b="0" i="0" kern="1200" dirty="0" smtClean="0">
                <a:solidFill>
                  <a:schemeClr val="tx1"/>
                </a:solidFill>
                <a:effectLst/>
                <a:latin typeface="+mn-lt"/>
                <a:ea typeface="+mn-ea"/>
                <a:cs typeface="+mn-cs"/>
              </a:rPr>
              <a:t>GAS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news.hiapk.com</a:t>
            </a:r>
            <a:r>
              <a:rPr lang="en-US" altLang="zh-CN" sz="1200" b="0" i="0" kern="1200" dirty="0" smtClean="0">
                <a:solidFill>
                  <a:schemeClr val="tx1"/>
                </a:solidFill>
                <a:effectLst/>
                <a:latin typeface="+mn-lt"/>
                <a:ea typeface="+mn-ea"/>
                <a:cs typeface="+mn-cs"/>
              </a:rPr>
              <a:t>/internet/s594b1ce5cb19.html</a:t>
            </a:r>
          </a:p>
        </p:txBody>
      </p:sp>
      <p:sp>
        <p:nvSpPr>
          <p:cNvPr id="4" name="灯片编号占位符 3"/>
          <p:cNvSpPr>
            <a:spLocks noGrp="1"/>
          </p:cNvSpPr>
          <p:nvPr>
            <p:ph type="sldNum" sz="quarter" idx="10"/>
          </p:nvPr>
        </p:nvSpPr>
        <p:spPr/>
        <p:txBody>
          <a:bodyPr/>
          <a:lstStyle/>
          <a:p>
            <a:fld id="{C906820C-03C0-4087-A42D-1F025EDEB409}" type="slidenum">
              <a:rPr lang="zh-CN" altLang="en-US" smtClean="0"/>
              <a:t>47</a:t>
            </a:fld>
            <a:endParaRPr lang="zh-CN" altLang="en-US"/>
          </a:p>
        </p:txBody>
      </p:sp>
    </p:spTree>
    <p:extLst>
      <p:ext uri="{BB962C8B-B14F-4D97-AF65-F5344CB8AC3E}">
        <p14:creationId xmlns:p14="http://schemas.microsoft.com/office/powerpoint/2010/main" val="527312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48</a:t>
            </a:fld>
            <a:endParaRPr lang="zh-CN" altLang="en-US"/>
          </a:p>
        </p:txBody>
      </p:sp>
    </p:spTree>
    <p:extLst>
      <p:ext uri="{BB962C8B-B14F-4D97-AF65-F5344CB8AC3E}">
        <p14:creationId xmlns:p14="http://schemas.microsoft.com/office/powerpoint/2010/main" val="12861162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49</a:t>
            </a:fld>
            <a:endParaRPr lang="zh-CN" altLang="en-US"/>
          </a:p>
        </p:txBody>
      </p:sp>
    </p:spTree>
    <p:extLst>
      <p:ext uri="{BB962C8B-B14F-4D97-AF65-F5344CB8AC3E}">
        <p14:creationId xmlns:p14="http://schemas.microsoft.com/office/powerpoint/2010/main" val="3641330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a:t>
            </a:fld>
            <a:endParaRPr lang="zh-CN" altLang="en-US"/>
          </a:p>
        </p:txBody>
      </p:sp>
    </p:spTree>
    <p:extLst>
      <p:ext uri="{BB962C8B-B14F-4D97-AF65-F5344CB8AC3E}">
        <p14:creationId xmlns:p14="http://schemas.microsoft.com/office/powerpoint/2010/main" val="34163948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50</a:t>
            </a:fld>
            <a:endParaRPr lang="zh-CN" altLang="en-US"/>
          </a:p>
        </p:txBody>
      </p:sp>
    </p:spTree>
    <p:extLst>
      <p:ext uri="{BB962C8B-B14F-4D97-AF65-F5344CB8AC3E}">
        <p14:creationId xmlns:p14="http://schemas.microsoft.com/office/powerpoint/2010/main" val="7537498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51</a:t>
            </a:fld>
            <a:endParaRPr lang="zh-CN" altLang="en-US"/>
          </a:p>
        </p:txBody>
      </p:sp>
    </p:spTree>
    <p:extLst>
      <p:ext uri="{BB962C8B-B14F-4D97-AF65-F5344CB8AC3E}">
        <p14:creationId xmlns:p14="http://schemas.microsoft.com/office/powerpoint/2010/main" val="2099253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52</a:t>
            </a:fld>
            <a:endParaRPr lang="zh-CN" altLang="en-US"/>
          </a:p>
        </p:txBody>
      </p:sp>
    </p:spTree>
    <p:extLst>
      <p:ext uri="{BB962C8B-B14F-4D97-AF65-F5344CB8AC3E}">
        <p14:creationId xmlns:p14="http://schemas.microsoft.com/office/powerpoint/2010/main" val="4870877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53</a:t>
            </a:fld>
            <a:endParaRPr lang="zh-CN" altLang="en-US"/>
          </a:p>
        </p:txBody>
      </p:sp>
    </p:spTree>
    <p:extLst>
      <p:ext uri="{BB962C8B-B14F-4D97-AF65-F5344CB8AC3E}">
        <p14:creationId xmlns:p14="http://schemas.microsoft.com/office/powerpoint/2010/main" val="29614793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54</a:t>
            </a:fld>
            <a:endParaRPr lang="zh-CN" altLang="en-US"/>
          </a:p>
        </p:txBody>
      </p:sp>
    </p:spTree>
    <p:extLst>
      <p:ext uri="{BB962C8B-B14F-4D97-AF65-F5344CB8AC3E}">
        <p14:creationId xmlns:p14="http://schemas.microsoft.com/office/powerpoint/2010/main" val="11387152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55</a:t>
            </a:fld>
            <a:endParaRPr lang="zh-CN" altLang="en-US"/>
          </a:p>
        </p:txBody>
      </p:sp>
    </p:spTree>
    <p:extLst>
      <p:ext uri="{BB962C8B-B14F-4D97-AF65-F5344CB8AC3E}">
        <p14:creationId xmlns:p14="http://schemas.microsoft.com/office/powerpoint/2010/main" val="813706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56</a:t>
            </a:fld>
            <a:endParaRPr lang="zh-CN" altLang="en-US"/>
          </a:p>
        </p:txBody>
      </p:sp>
    </p:spTree>
    <p:extLst>
      <p:ext uri="{BB962C8B-B14F-4D97-AF65-F5344CB8AC3E}">
        <p14:creationId xmlns:p14="http://schemas.microsoft.com/office/powerpoint/2010/main" val="29167488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57</a:t>
            </a:fld>
            <a:endParaRPr lang="zh-CN" altLang="en-US"/>
          </a:p>
        </p:txBody>
      </p:sp>
    </p:spTree>
    <p:extLst>
      <p:ext uri="{BB962C8B-B14F-4D97-AF65-F5344CB8AC3E}">
        <p14:creationId xmlns:p14="http://schemas.microsoft.com/office/powerpoint/2010/main" val="892309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58</a:t>
            </a:fld>
            <a:endParaRPr lang="zh-CN" altLang="en-US"/>
          </a:p>
        </p:txBody>
      </p:sp>
    </p:spTree>
    <p:extLst>
      <p:ext uri="{BB962C8B-B14F-4D97-AF65-F5344CB8AC3E}">
        <p14:creationId xmlns:p14="http://schemas.microsoft.com/office/powerpoint/2010/main" val="1101693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59</a:t>
            </a:fld>
            <a:endParaRPr lang="zh-CN" altLang="en-US"/>
          </a:p>
        </p:txBody>
      </p:sp>
    </p:spTree>
    <p:extLst>
      <p:ext uri="{BB962C8B-B14F-4D97-AF65-F5344CB8AC3E}">
        <p14:creationId xmlns:p14="http://schemas.microsoft.com/office/powerpoint/2010/main" val="2051466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a:t>
            </a:fld>
            <a:endParaRPr lang="zh-CN" altLang="en-US"/>
          </a:p>
        </p:txBody>
      </p:sp>
    </p:spTree>
    <p:extLst>
      <p:ext uri="{BB962C8B-B14F-4D97-AF65-F5344CB8AC3E}">
        <p14:creationId xmlns:p14="http://schemas.microsoft.com/office/powerpoint/2010/main" val="16088544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Ether</a:t>
            </a:r>
            <a:r>
              <a:rPr lang="en-US" altLang="zh-CN" baseline="0" dirty="0" smtClean="0"/>
              <a:t> on a Stick: </a:t>
            </a:r>
            <a:r>
              <a:rPr lang="zh-CN" altLang="en-US" baseline="0" dirty="0" smtClean="0"/>
              <a:t>网址：</a:t>
            </a:r>
            <a:r>
              <a:rPr lang="en-US" altLang="zh-CN" baseline="0" dirty="0" smtClean="0"/>
              <a:t>https://</a:t>
            </a:r>
            <a:r>
              <a:rPr lang="en-US" altLang="zh-CN" baseline="0" dirty="0" err="1" smtClean="0"/>
              <a:t>github.com</a:t>
            </a:r>
            <a:r>
              <a:rPr lang="en-US" altLang="zh-CN" baseline="0" dirty="0" smtClean="0"/>
              <a:t>/phlip9/ether-on-a-stick</a:t>
            </a:r>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60</a:t>
            </a:fld>
            <a:endParaRPr lang="zh-CN" altLang="en-US"/>
          </a:p>
        </p:txBody>
      </p:sp>
    </p:spTree>
    <p:extLst>
      <p:ext uri="{BB962C8B-B14F-4D97-AF65-F5344CB8AC3E}">
        <p14:creationId xmlns:p14="http://schemas.microsoft.com/office/powerpoint/2010/main" val="428473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61</a:t>
            </a:fld>
            <a:endParaRPr lang="zh-CN" altLang="en-US"/>
          </a:p>
        </p:txBody>
      </p:sp>
    </p:spTree>
    <p:extLst>
      <p:ext uri="{BB962C8B-B14F-4D97-AF65-F5344CB8AC3E}">
        <p14:creationId xmlns:p14="http://schemas.microsoft.com/office/powerpoint/2010/main" val="28969621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62</a:t>
            </a:fld>
            <a:endParaRPr lang="zh-CN" altLang="en-US"/>
          </a:p>
        </p:txBody>
      </p:sp>
    </p:spTree>
    <p:extLst>
      <p:ext uri="{BB962C8B-B14F-4D97-AF65-F5344CB8AC3E}">
        <p14:creationId xmlns:p14="http://schemas.microsoft.com/office/powerpoint/2010/main" val="1393264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造市商</a:t>
            </a:r>
            <a:r>
              <a:rPr lang="en-US" altLang="zh-CN" sz="1200" b="0" i="0" kern="1200" dirty="0" smtClean="0">
                <a:solidFill>
                  <a:schemeClr val="tx1"/>
                </a:solidFill>
                <a:effectLst/>
                <a:latin typeface="+mn-lt"/>
                <a:ea typeface="+mn-ea"/>
                <a:cs typeface="+mn-cs"/>
              </a:rPr>
              <a:t>: https://</a:t>
            </a:r>
            <a:r>
              <a:rPr lang="en-US" altLang="zh-CN" sz="1200" b="0" i="0" kern="1200" dirty="0" err="1" smtClean="0">
                <a:solidFill>
                  <a:schemeClr val="tx1"/>
                </a:solidFill>
                <a:effectLst/>
                <a:latin typeface="+mn-lt"/>
                <a:ea typeface="+mn-ea"/>
                <a:cs typeface="+mn-cs"/>
              </a:rPr>
              <a:t>baike.baidu.com</a:t>
            </a:r>
            <a:r>
              <a:rPr lang="en-US" altLang="zh-CN" sz="1200" b="0" i="0" kern="1200" dirty="0" smtClean="0">
                <a:solidFill>
                  <a:schemeClr val="tx1"/>
                </a:solidFill>
                <a:effectLst/>
                <a:latin typeface="+mn-lt"/>
                <a:ea typeface="+mn-ea"/>
                <a:cs typeface="+mn-cs"/>
              </a:rPr>
              <a:t>/item/</a:t>
            </a:r>
            <a:r>
              <a:rPr lang="zh-CN" altLang="en-US" sz="1200" b="0" i="0" kern="1200" dirty="0" smtClean="0">
                <a:solidFill>
                  <a:schemeClr val="tx1"/>
                </a:solidFill>
                <a:effectLst/>
                <a:latin typeface="+mn-lt"/>
                <a:ea typeface="+mn-ea"/>
                <a:cs typeface="+mn-cs"/>
              </a:rPr>
              <a:t>造市商</a:t>
            </a:r>
            <a:r>
              <a:rPr lang="en-US" altLang="zh-CN" sz="1200" b="0" i="0" kern="1200" dirty="0" smtClean="0">
                <a:solidFill>
                  <a:schemeClr val="tx1"/>
                </a:solidFill>
                <a:effectLst/>
                <a:latin typeface="+mn-lt"/>
                <a:ea typeface="+mn-ea"/>
                <a:cs typeface="+mn-cs"/>
              </a:rPr>
              <a:t>/5477793?fr=</a:t>
            </a:r>
            <a:r>
              <a:rPr lang="en-US" altLang="zh-CN" sz="1200" b="0" i="0" kern="1200" dirty="0" err="1" smtClean="0">
                <a:solidFill>
                  <a:schemeClr val="tx1"/>
                </a:solidFill>
                <a:effectLst/>
                <a:latin typeface="+mn-lt"/>
                <a:ea typeface="+mn-ea"/>
                <a:cs typeface="+mn-cs"/>
              </a:rPr>
              <a:t>aladdin&amp;fromid</a:t>
            </a:r>
            <a:r>
              <a:rPr lang="en-US" altLang="zh-CN" sz="1200" b="0" i="0" kern="1200" dirty="0" smtClean="0">
                <a:solidFill>
                  <a:schemeClr val="tx1"/>
                </a:solidFill>
                <a:effectLst/>
                <a:latin typeface="+mn-lt"/>
                <a:ea typeface="+mn-ea"/>
                <a:cs typeface="+mn-cs"/>
              </a:rPr>
              <a:t>=11246282&amp;fromtitle=</a:t>
            </a:r>
            <a:r>
              <a:rPr lang="en-US" altLang="zh-CN" sz="1200" b="0" i="0" kern="1200" dirty="0" err="1" smtClean="0">
                <a:solidFill>
                  <a:schemeClr val="tx1"/>
                </a:solidFill>
                <a:effectLst/>
                <a:latin typeface="+mn-lt"/>
                <a:ea typeface="+mn-ea"/>
                <a:cs typeface="+mn-cs"/>
              </a:rPr>
              <a:t>market+maker</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造市商</a:t>
            </a:r>
            <a:r>
              <a:rPr lang="en-US" altLang="zh-CN" sz="1200" b="0" i="0" kern="1200" dirty="0" smtClean="0">
                <a:solidFill>
                  <a:schemeClr val="tx1"/>
                </a:solidFill>
                <a:effectLst/>
                <a:latin typeface="+mn-lt"/>
                <a:ea typeface="+mn-ea"/>
                <a:cs typeface="+mn-cs"/>
              </a:rPr>
              <a:t>(market maker)</a:t>
            </a:r>
            <a:r>
              <a:rPr lang="zh-CN" altLang="en-US" sz="1200" b="0" i="0" kern="1200" dirty="0" smtClean="0">
                <a:solidFill>
                  <a:schemeClr val="tx1"/>
                </a:solidFill>
                <a:effectLst/>
                <a:latin typeface="+mn-lt"/>
                <a:ea typeface="+mn-ea"/>
                <a:cs typeface="+mn-cs"/>
              </a:rPr>
              <a:t>为证券交易所指定的买卖中间商，主要业务是为买方及卖方进行报价、并且为双方寻找好的价格撮合交易，本身则从买卖差价中获利。</a:t>
            </a:r>
            <a:endParaRPr lang="en-US" altLang="zh-CN" sz="1200" b="0" i="0" kern="1200" dirty="0" smtClean="0">
              <a:solidFill>
                <a:schemeClr val="tx1"/>
              </a:solidFill>
              <a:effectLst/>
              <a:latin typeface="+mn-lt"/>
              <a:ea typeface="+mn-ea"/>
              <a:cs typeface="+mn-cs"/>
            </a:endParaRPr>
          </a:p>
          <a:p>
            <a:r>
              <a:rPr lang="zh-CN" altLang="en-US" sz="1200" spc="105" dirty="0" smtClean="0">
                <a:latin typeface="微软雅黑" panose="020B0503020204020204" pitchFamily="34" charset="-122"/>
                <a:ea typeface="微软雅黑" panose="020B0503020204020204" pitchFamily="34" charset="-122"/>
                <a:cs typeface="Calibri"/>
              </a:rPr>
              <a:t>随机预言机</a:t>
            </a:r>
            <a:r>
              <a:rPr lang="en-US" altLang="zh-CN" sz="1200" spc="105" dirty="0" smtClean="0">
                <a:latin typeface="微软雅黑" panose="020B0503020204020204" pitchFamily="34" charset="-122"/>
                <a:ea typeface="微软雅黑" panose="020B0503020204020204" pitchFamily="34" charset="-122"/>
                <a:cs typeface="Calibri"/>
              </a:rPr>
              <a:t> random oracle</a:t>
            </a:r>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63</a:t>
            </a:fld>
            <a:endParaRPr lang="zh-CN" altLang="en-US"/>
          </a:p>
        </p:txBody>
      </p:sp>
    </p:spTree>
    <p:extLst>
      <p:ext uri="{BB962C8B-B14F-4D97-AF65-F5344CB8AC3E}">
        <p14:creationId xmlns:p14="http://schemas.microsoft.com/office/powerpoint/2010/main" val="3443237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64</a:t>
            </a:fld>
            <a:endParaRPr lang="zh-CN" altLang="en-US"/>
          </a:p>
        </p:txBody>
      </p:sp>
    </p:spTree>
    <p:extLst>
      <p:ext uri="{BB962C8B-B14F-4D97-AF65-F5344CB8AC3E}">
        <p14:creationId xmlns:p14="http://schemas.microsoft.com/office/powerpoint/2010/main" val="38970222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65</a:t>
            </a:fld>
            <a:endParaRPr lang="zh-CN" altLang="en-US"/>
          </a:p>
        </p:txBody>
      </p:sp>
    </p:spTree>
    <p:extLst>
      <p:ext uri="{BB962C8B-B14F-4D97-AF65-F5344CB8AC3E}">
        <p14:creationId xmlns:p14="http://schemas.microsoft.com/office/powerpoint/2010/main" val="471036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66</a:t>
            </a:fld>
            <a:endParaRPr lang="zh-CN" altLang="en-US"/>
          </a:p>
        </p:txBody>
      </p:sp>
    </p:spTree>
    <p:extLst>
      <p:ext uri="{BB962C8B-B14F-4D97-AF65-F5344CB8AC3E}">
        <p14:creationId xmlns:p14="http://schemas.microsoft.com/office/powerpoint/2010/main" val="39663493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Filament: https://</a:t>
            </a:r>
            <a:r>
              <a:rPr lang="en-US" altLang="zh-CN" dirty="0" err="1" smtClean="0"/>
              <a:t>filament.com</a:t>
            </a:r>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67</a:t>
            </a:fld>
            <a:endParaRPr lang="zh-CN" altLang="en-US"/>
          </a:p>
        </p:txBody>
      </p:sp>
    </p:spTree>
    <p:extLst>
      <p:ext uri="{BB962C8B-B14F-4D97-AF65-F5344CB8AC3E}">
        <p14:creationId xmlns:p14="http://schemas.microsoft.com/office/powerpoint/2010/main" val="32903340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盘后交易： </a:t>
            </a:r>
            <a:r>
              <a:rPr lang="mr-IN" altLang="zh-CN" dirty="0" err="1" smtClean="0"/>
              <a:t>https</a:t>
            </a:r>
            <a:r>
              <a:rPr lang="mr-IN" altLang="zh-CN" dirty="0" smtClean="0"/>
              <a:t>://</a:t>
            </a:r>
            <a:r>
              <a:rPr lang="mr-IN" altLang="zh-CN" dirty="0" err="1" smtClean="0"/>
              <a:t>baike.baidu.com</a:t>
            </a:r>
            <a:r>
              <a:rPr lang="mr-IN" altLang="zh-CN" dirty="0" smtClean="0"/>
              <a:t>/</a:t>
            </a:r>
            <a:r>
              <a:rPr lang="mr-IN" altLang="zh-CN" dirty="0" err="1" smtClean="0"/>
              <a:t>item</a:t>
            </a:r>
            <a:r>
              <a:rPr lang="mr-IN" altLang="zh-CN" dirty="0" smtClean="0"/>
              <a:t>/%E7%9B%98%E5%90%8E%E4%BA%A4%E6%98%93/2366806?fr=</a:t>
            </a:r>
            <a:r>
              <a:rPr lang="mr-IN" altLang="zh-CN" dirty="0" err="1" smtClean="0"/>
              <a:t>aladdin</a:t>
            </a:r>
            <a:endParaRPr lang="en-US" altLang="zh-CN" dirty="0" smtClean="0"/>
          </a:p>
          <a:p>
            <a:r>
              <a:rPr lang="zh-CN" altLang="en-US" dirty="0" smtClean="0"/>
              <a:t>流动性风险： </a:t>
            </a:r>
            <a:r>
              <a:rPr lang="mr-IN" altLang="zh-CN" dirty="0" err="1" smtClean="0"/>
              <a:t>https</a:t>
            </a:r>
            <a:r>
              <a:rPr lang="mr-IN" altLang="zh-CN" dirty="0" smtClean="0"/>
              <a:t>://</a:t>
            </a:r>
            <a:r>
              <a:rPr lang="mr-IN" altLang="zh-CN" dirty="0" err="1" smtClean="0"/>
              <a:t>baike.baidu.com</a:t>
            </a:r>
            <a:r>
              <a:rPr lang="mr-IN" altLang="zh-CN" dirty="0" smtClean="0"/>
              <a:t>/</a:t>
            </a:r>
            <a:r>
              <a:rPr lang="mr-IN" altLang="zh-CN" dirty="0" err="1" smtClean="0"/>
              <a:t>item</a:t>
            </a:r>
            <a:r>
              <a:rPr lang="mr-IN" altLang="zh-CN" dirty="0" smtClean="0"/>
              <a:t>/%E6%B5%81%E5%8A%A8%E6%80%A7%E9%A3%8E%E9%99%A9</a:t>
            </a:r>
            <a:endParaRPr lang="en-US" altLang="zh-CN" dirty="0" smtClean="0"/>
          </a:p>
          <a:p>
            <a:r>
              <a:rPr lang="zh-CN" altLang="en-US" dirty="0" smtClean="0"/>
              <a:t>限价单： </a:t>
            </a:r>
            <a:r>
              <a:rPr lang="mr-IN" altLang="zh-CN" dirty="0" err="1" smtClean="0"/>
              <a:t>http</a:t>
            </a:r>
            <a:r>
              <a:rPr lang="mr-IN" altLang="zh-CN" dirty="0" smtClean="0"/>
              <a:t>://</a:t>
            </a:r>
            <a:r>
              <a:rPr lang="mr-IN" altLang="zh-CN" dirty="0" err="1" smtClean="0"/>
              <a:t>www.baike.com</a:t>
            </a:r>
            <a:r>
              <a:rPr lang="mr-IN" altLang="zh-CN" dirty="0" smtClean="0"/>
              <a:t>/</a:t>
            </a:r>
            <a:r>
              <a:rPr lang="mr-IN" altLang="zh-CN" dirty="0" err="1" smtClean="0"/>
              <a:t>wiki</a:t>
            </a:r>
            <a:r>
              <a:rPr lang="mr-IN" altLang="zh-CN" dirty="0" smtClean="0"/>
              <a:t>/%E9%99%90%E4%BB%B7%E5%8D%95</a:t>
            </a:r>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68</a:t>
            </a:fld>
            <a:endParaRPr lang="zh-CN" altLang="en-US"/>
          </a:p>
        </p:txBody>
      </p:sp>
    </p:spTree>
    <p:extLst>
      <p:ext uri="{BB962C8B-B14F-4D97-AF65-F5344CB8AC3E}">
        <p14:creationId xmlns:p14="http://schemas.microsoft.com/office/powerpoint/2010/main" val="23232029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69</a:t>
            </a:fld>
            <a:endParaRPr lang="zh-CN" altLang="en-US"/>
          </a:p>
        </p:txBody>
      </p:sp>
    </p:spTree>
    <p:extLst>
      <p:ext uri="{BB962C8B-B14F-4D97-AF65-F5344CB8AC3E}">
        <p14:creationId xmlns:p14="http://schemas.microsoft.com/office/powerpoint/2010/main" val="290320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C906820C-03C0-4087-A42D-1F025EDEB409}" type="slidenum">
              <a:rPr lang="zh-CN" altLang="en-US" smtClean="0"/>
              <a:t>7</a:t>
            </a:fld>
            <a:endParaRPr lang="zh-CN" altLang="en-US"/>
          </a:p>
        </p:txBody>
      </p:sp>
    </p:spTree>
    <p:extLst>
      <p:ext uri="{BB962C8B-B14F-4D97-AF65-F5344CB8AC3E}">
        <p14:creationId xmlns:p14="http://schemas.microsoft.com/office/powerpoint/2010/main" val="1877292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70</a:t>
            </a:fld>
            <a:endParaRPr lang="zh-CN" altLang="en-US"/>
          </a:p>
        </p:txBody>
      </p:sp>
    </p:spTree>
    <p:extLst>
      <p:ext uri="{BB962C8B-B14F-4D97-AF65-F5344CB8AC3E}">
        <p14:creationId xmlns:p14="http://schemas.microsoft.com/office/powerpoint/2010/main" val="242390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71</a:t>
            </a:fld>
            <a:endParaRPr lang="zh-CN" altLang="en-US"/>
          </a:p>
        </p:txBody>
      </p:sp>
    </p:spTree>
    <p:extLst>
      <p:ext uri="{BB962C8B-B14F-4D97-AF65-F5344CB8AC3E}">
        <p14:creationId xmlns:p14="http://schemas.microsoft.com/office/powerpoint/2010/main" val="12295817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72</a:t>
            </a:fld>
            <a:endParaRPr lang="zh-CN" altLang="en-US"/>
          </a:p>
        </p:txBody>
      </p:sp>
    </p:spTree>
    <p:extLst>
      <p:ext uri="{BB962C8B-B14F-4D97-AF65-F5344CB8AC3E}">
        <p14:creationId xmlns:p14="http://schemas.microsoft.com/office/powerpoint/2010/main" val="19773906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73</a:t>
            </a:fld>
            <a:endParaRPr lang="zh-CN" altLang="en-US"/>
          </a:p>
        </p:txBody>
      </p:sp>
    </p:spTree>
    <p:extLst>
      <p:ext uri="{BB962C8B-B14F-4D97-AF65-F5344CB8AC3E}">
        <p14:creationId xmlns:p14="http://schemas.microsoft.com/office/powerpoint/2010/main" val="13048142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目前支持</a:t>
            </a:r>
            <a:r>
              <a:rPr lang="en-US" altLang="zh-CN" dirty="0" smtClean="0"/>
              <a:t>100</a:t>
            </a:r>
            <a:r>
              <a:rPr lang="zh-CN" altLang="en-US" dirty="0" smtClean="0"/>
              <a:t>个分片，主链设定一个</a:t>
            </a:r>
            <a:r>
              <a:rPr lang="en-US" altLang="zh-CN" dirty="0" smtClean="0"/>
              <a:t>period</a:t>
            </a:r>
            <a:r>
              <a:rPr lang="zh-CN" altLang="en-US" dirty="0" smtClean="0"/>
              <a:t>为每个分片验证人的有效周期，例如图中设定为</a:t>
            </a:r>
            <a:r>
              <a:rPr lang="en-US" altLang="zh-CN" dirty="0" smtClean="0"/>
              <a:t>5</a:t>
            </a:r>
            <a:r>
              <a:rPr lang="zh-CN" altLang="en-US" dirty="0" smtClean="0"/>
              <a:t>个主链区块，那么在主链的</a:t>
            </a:r>
            <a:r>
              <a:rPr lang="en-US" altLang="zh-CN" dirty="0" smtClean="0"/>
              <a:t>5</a:t>
            </a:r>
            <a:r>
              <a:rPr lang="zh-CN" altLang="en-US" dirty="0" smtClean="0"/>
              <a:t>个区块时间内，分别接收</a:t>
            </a:r>
            <a:r>
              <a:rPr lang="en-US" altLang="zh-CN" dirty="0" smtClean="0"/>
              <a:t>100</a:t>
            </a:r>
            <a:r>
              <a:rPr lang="zh-CN" altLang="en-US" dirty="0" smtClean="0"/>
              <a:t>个验证人的</a:t>
            </a:r>
            <a:r>
              <a:rPr lang="en-US" altLang="zh-CN" dirty="0" smtClean="0"/>
              <a:t>collation</a:t>
            </a:r>
            <a:r>
              <a:rPr lang="zh-CN" altLang="en-US" dirty="0" smtClean="0"/>
              <a:t> </a:t>
            </a:r>
            <a:r>
              <a:rPr lang="en-US" altLang="zh-CN" dirty="0" smtClean="0"/>
              <a:t>header</a:t>
            </a:r>
            <a:r>
              <a:rPr lang="zh-CN" altLang="en-US" dirty="0" smtClean="0"/>
              <a:t>信息，调用</a:t>
            </a:r>
            <a:r>
              <a:rPr lang="en-US" altLang="zh-CN" dirty="0" smtClean="0"/>
              <a:t>VMC</a:t>
            </a:r>
            <a:r>
              <a:rPr lang="zh-CN" altLang="en-US" dirty="0" smtClean="0"/>
              <a:t>的</a:t>
            </a:r>
            <a:r>
              <a:rPr lang="en-US" altLang="zh-CN" dirty="0" err="1" smtClean="0"/>
              <a:t>add_header</a:t>
            </a:r>
            <a:r>
              <a:rPr lang="zh-CN" altLang="en-US" dirty="0" smtClean="0"/>
              <a:t>函数，将每个验证人的</a:t>
            </a:r>
            <a:r>
              <a:rPr lang="en-US" altLang="zh-CN" dirty="0" smtClean="0"/>
              <a:t>collation</a:t>
            </a:r>
            <a:r>
              <a:rPr lang="zh-CN" altLang="en-US" dirty="0" smtClean="0"/>
              <a:t>信息发送在主链上进行确认，</a:t>
            </a:r>
            <a:r>
              <a:rPr lang="zh-CN" altLang="en-US" baseline="0" dirty="0" smtClean="0"/>
              <a:t>当</a:t>
            </a:r>
            <a:r>
              <a:rPr lang="en-US" altLang="zh-CN" baseline="0" dirty="0" smtClean="0"/>
              <a:t>VMC</a:t>
            </a:r>
            <a:r>
              <a:rPr lang="zh-CN" altLang="en-US" baseline="0" dirty="0" smtClean="0"/>
              <a:t>成功存储某一个</a:t>
            </a:r>
            <a:r>
              <a:rPr lang="en-US" altLang="zh-CN" baseline="0" dirty="0" smtClean="0"/>
              <a:t>collation</a:t>
            </a:r>
            <a:r>
              <a:rPr lang="zh-CN" altLang="en-US" baseline="0" dirty="0" smtClean="0"/>
              <a:t>的</a:t>
            </a:r>
            <a:r>
              <a:rPr lang="en-US" altLang="zh-CN" baseline="0" dirty="0" smtClean="0"/>
              <a:t>header</a:t>
            </a:r>
            <a:r>
              <a:rPr lang="zh-CN" altLang="en-US" baseline="0" dirty="0" smtClean="0"/>
              <a:t>时，就代表</a:t>
            </a:r>
            <a:r>
              <a:rPr lang="en-US" altLang="zh-CN" baseline="0" dirty="0" smtClean="0"/>
              <a:t>period</a:t>
            </a:r>
            <a:r>
              <a:rPr lang="zh-CN" altLang="en-US" baseline="0" dirty="0" smtClean="0"/>
              <a:t>内，当前分片的一次确认被主链确认，也是高一级的确认，可以认为当前分片的内容不可被篡改。</a:t>
            </a:r>
            <a:endParaRPr lang="en-US" altLang="zh-CN" dirty="0" smtClean="0"/>
          </a:p>
          <a:p>
            <a:r>
              <a:rPr lang="zh-CN" altLang="en-US" dirty="0" smtClean="0"/>
              <a:t>注意：每个验证人在每一个</a:t>
            </a:r>
            <a:r>
              <a:rPr lang="en-US" altLang="zh-CN" dirty="0" smtClean="0"/>
              <a:t>period</a:t>
            </a:r>
            <a:r>
              <a:rPr lang="zh-CN" altLang="en-US" dirty="0" smtClean="0"/>
              <a:t>里面只能调用一次</a:t>
            </a:r>
            <a:r>
              <a:rPr lang="en-US" altLang="zh-CN" dirty="0" err="1" smtClean="0"/>
              <a:t>add_header</a:t>
            </a:r>
            <a:r>
              <a:rPr lang="zh-CN" altLang="en-US" dirty="0" smtClean="0"/>
              <a:t>函数。</a:t>
            </a:r>
          </a:p>
          <a:p>
            <a:r>
              <a:rPr lang="zh-CN" altLang="en-US" baseline="0" dirty="0" smtClean="0"/>
              <a:t>因此，此时主链上的</a:t>
            </a:r>
            <a:r>
              <a:rPr lang="en-US" altLang="zh-CN" baseline="0" dirty="0" smtClean="0"/>
              <a:t>VMC</a:t>
            </a:r>
            <a:r>
              <a:rPr lang="zh-CN" altLang="en-US" baseline="0" dirty="0" smtClean="0"/>
              <a:t>只需要在一个</a:t>
            </a:r>
            <a:r>
              <a:rPr lang="en-US" altLang="zh-CN" baseline="0" dirty="0" smtClean="0"/>
              <a:t>period</a:t>
            </a:r>
            <a:r>
              <a:rPr lang="zh-CN" altLang="en-US" baseline="0" dirty="0" smtClean="0"/>
              <a:t>内接收</a:t>
            </a:r>
            <a:r>
              <a:rPr lang="en-US" altLang="zh-CN" baseline="0" dirty="0" smtClean="0"/>
              <a:t>100</a:t>
            </a:r>
            <a:r>
              <a:rPr lang="zh-CN" altLang="en-US" baseline="0" dirty="0" smtClean="0"/>
              <a:t>验证人的</a:t>
            </a:r>
            <a:r>
              <a:rPr lang="en-US" altLang="zh-CN" baseline="0" dirty="0" smtClean="0"/>
              <a:t>collation</a:t>
            </a:r>
            <a:r>
              <a:rPr lang="zh-CN" altLang="en-US" baseline="0" dirty="0" smtClean="0"/>
              <a:t> </a:t>
            </a:r>
            <a:r>
              <a:rPr lang="en-US" altLang="zh-CN" baseline="0" dirty="0" smtClean="0"/>
              <a:t>header</a:t>
            </a:r>
            <a:r>
              <a:rPr lang="zh-CN" altLang="en-US" baseline="0" dirty="0" smtClean="0"/>
              <a:t>就行，而每一个分片内的验证人只需要关注当前分片内的交易数据即可。</a:t>
            </a:r>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74</a:t>
            </a:fld>
            <a:endParaRPr lang="zh-CN" altLang="en-US"/>
          </a:p>
        </p:txBody>
      </p:sp>
    </p:spTree>
    <p:extLst>
      <p:ext uri="{BB962C8B-B14F-4D97-AF65-F5344CB8AC3E}">
        <p14:creationId xmlns:p14="http://schemas.microsoft.com/office/powerpoint/2010/main" val="22019249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75</a:t>
            </a:fld>
            <a:endParaRPr lang="zh-CN" altLang="en-US"/>
          </a:p>
        </p:txBody>
      </p:sp>
    </p:spTree>
    <p:extLst>
      <p:ext uri="{BB962C8B-B14F-4D97-AF65-F5344CB8AC3E}">
        <p14:creationId xmlns:p14="http://schemas.microsoft.com/office/powerpoint/2010/main" val="11236823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76</a:t>
            </a:fld>
            <a:endParaRPr lang="zh-CN" altLang="en-US"/>
          </a:p>
        </p:txBody>
      </p:sp>
    </p:spTree>
    <p:extLst>
      <p:ext uri="{BB962C8B-B14F-4D97-AF65-F5344CB8AC3E}">
        <p14:creationId xmlns:p14="http://schemas.microsoft.com/office/powerpoint/2010/main" val="7953765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smtClean="0">
                <a:solidFill>
                  <a:srgbClr val="333333"/>
                </a:solidFill>
                <a:effectLst/>
                <a:latin typeface="Source Sans Pro" charset="0"/>
              </a:rPr>
              <a:t>权益证明系统</a:t>
            </a:r>
            <a:r>
              <a:rPr lang="zh-CN" altLang="en-US" b="0" i="0" dirty="0" smtClean="0">
                <a:solidFill>
                  <a:srgbClr val="333333"/>
                </a:solidFill>
                <a:effectLst/>
                <a:latin typeface="Source Sans Pro" charset="0"/>
              </a:rPr>
              <a:t>。如果验证者表现不端，其权益将会被剥削。</a:t>
            </a:r>
          </a:p>
          <a:p>
            <a:pPr algn="l">
              <a:buFont typeface="+mj-lt"/>
              <a:buAutoNum type="arabicPeriod"/>
            </a:pPr>
            <a:r>
              <a:rPr lang="zh-CN" altLang="en-US" b="1" i="0" dirty="0" smtClean="0">
                <a:solidFill>
                  <a:srgbClr val="333333"/>
                </a:solidFill>
                <a:effectLst/>
                <a:latin typeface="Source Sans Pro" charset="0"/>
              </a:rPr>
              <a:t>伪随机采样</a:t>
            </a:r>
            <a:r>
              <a:rPr lang="zh-CN" altLang="en-US" b="0" i="0" dirty="0" smtClean="0">
                <a:solidFill>
                  <a:srgbClr val="333333"/>
                </a:solidFill>
                <a:effectLst/>
                <a:latin typeface="Source Sans Pro" charset="0"/>
              </a:rPr>
              <a:t>。通过将当前块哈希作为种子，采样出合格的 </a:t>
            </a:r>
            <a:r>
              <a:rPr lang="en-US" altLang="zh-CN" b="0" i="0" dirty="0" smtClean="0">
                <a:solidFill>
                  <a:srgbClr val="333333"/>
                </a:solidFill>
                <a:effectLst/>
                <a:latin typeface="Source Sans Pro" charset="0"/>
              </a:rPr>
              <a:t>collator</a:t>
            </a:r>
            <a:r>
              <a:rPr lang="zh-CN" altLang="en-US" b="0" i="0" dirty="0" smtClean="0">
                <a:solidFill>
                  <a:srgbClr val="333333"/>
                </a:solidFill>
                <a:effectLst/>
                <a:latin typeface="Source Sans Pro" charset="0"/>
              </a:rPr>
              <a:t>。基本上，验证者将它们的保证金（</a:t>
            </a:r>
            <a:r>
              <a:rPr lang="en-US" altLang="zh-CN" b="0" i="0" dirty="0" smtClean="0">
                <a:solidFill>
                  <a:srgbClr val="333333"/>
                </a:solidFill>
                <a:effectLst/>
                <a:latin typeface="Source Sans Pro" charset="0"/>
              </a:rPr>
              <a:t>stake</a:t>
            </a:r>
            <a:r>
              <a:rPr lang="zh-CN" altLang="en-US" b="0" i="0" dirty="0" smtClean="0">
                <a:solidFill>
                  <a:srgbClr val="333333"/>
                </a:solidFill>
                <a:effectLst/>
                <a:latin typeface="Source Sans Pro" charset="0"/>
              </a:rPr>
              <a:t>）存入 </a:t>
            </a:r>
            <a:r>
              <a:rPr lang="en-US" altLang="zh-CN" b="0" i="0" dirty="0" smtClean="0">
                <a:solidFill>
                  <a:srgbClr val="333333"/>
                </a:solidFill>
                <a:effectLst/>
                <a:latin typeface="Source Sans Pro" charset="0"/>
              </a:rPr>
              <a:t>VMC</a:t>
            </a:r>
            <a:r>
              <a:rPr lang="zh-CN" altLang="en-US" b="0" i="0" dirty="0" smtClean="0">
                <a:solidFill>
                  <a:srgbClr val="333333"/>
                </a:solidFill>
                <a:effectLst/>
                <a:latin typeface="Source Sans Pro" charset="0"/>
              </a:rPr>
              <a:t>，然后他们的验证代码地址（</a:t>
            </a:r>
            <a:r>
              <a:rPr lang="en-US" altLang="zh-CN" b="0" i="0" dirty="0" smtClean="0">
                <a:solidFill>
                  <a:srgbClr val="333333"/>
                </a:solidFill>
                <a:effectLst/>
                <a:latin typeface="Source Sans Pro" charset="0"/>
              </a:rPr>
              <a:t>validation code address</a:t>
            </a:r>
            <a:r>
              <a:rPr lang="zh-CN" altLang="en-US" b="0" i="0" dirty="0" smtClean="0">
                <a:solidFill>
                  <a:srgbClr val="333333"/>
                </a:solidFill>
                <a:effectLst/>
                <a:latin typeface="Source Sans Pro" charset="0"/>
              </a:rPr>
              <a:t>）将会被记录在一个 </a:t>
            </a:r>
            <a:r>
              <a:rPr lang="en-US" altLang="zh-CN" b="0" i="0" dirty="0" smtClean="0">
                <a:solidFill>
                  <a:srgbClr val="333333"/>
                </a:solidFill>
                <a:effectLst/>
                <a:latin typeface="Source Sans Pro" charset="0"/>
              </a:rPr>
              <a:t>VMC </a:t>
            </a:r>
            <a:r>
              <a:rPr lang="zh-CN" altLang="en-US" b="0" i="0" dirty="0" smtClean="0">
                <a:solidFill>
                  <a:srgbClr val="333333"/>
                </a:solidFill>
                <a:effectLst/>
                <a:latin typeface="Source Sans Pro" charset="0"/>
              </a:rPr>
              <a:t>内部的 全局验证人列表（</a:t>
            </a:r>
            <a:r>
              <a:rPr lang="en-US" altLang="zh-CN" b="0" i="0" dirty="0" smtClean="0">
                <a:solidFill>
                  <a:srgbClr val="333333"/>
                </a:solidFill>
                <a:effectLst/>
                <a:latin typeface="Source Sans Pro" charset="0"/>
              </a:rPr>
              <a:t>a global validators pool list</a:t>
            </a:r>
            <a:r>
              <a:rPr lang="zh-CN" altLang="en-US" b="0" i="0" dirty="0" smtClean="0">
                <a:solidFill>
                  <a:srgbClr val="333333"/>
                </a:solidFill>
                <a:effectLst/>
                <a:latin typeface="Source Sans Pro" charset="0"/>
              </a:rPr>
              <a:t>）。系统将会从验证人列表中采样出一个分片链的验证人，并将其指定为指定“时期（</a:t>
            </a:r>
            <a:r>
              <a:rPr lang="en-US" altLang="zh-CN" b="0" i="0" dirty="0" smtClean="0">
                <a:solidFill>
                  <a:srgbClr val="333333"/>
                </a:solidFill>
                <a:effectLst/>
                <a:latin typeface="Source Sans Pro" charset="0"/>
              </a:rPr>
              <a:t>period</a:t>
            </a:r>
            <a:r>
              <a:rPr lang="zh-CN" altLang="en-US" b="0" i="0" dirty="0" smtClean="0">
                <a:solidFill>
                  <a:srgbClr val="333333"/>
                </a:solidFill>
                <a:effectLst/>
                <a:latin typeface="Source Sans Pro" charset="0"/>
              </a:rPr>
              <a:t>，下面会解释什么是 </a:t>
            </a:r>
            <a:r>
              <a:rPr lang="en-US" altLang="zh-CN" b="0" i="0" dirty="0" smtClean="0">
                <a:solidFill>
                  <a:srgbClr val="333333"/>
                </a:solidFill>
                <a:effectLst/>
                <a:latin typeface="Source Sans Pro" charset="0"/>
              </a:rPr>
              <a:t>period</a:t>
            </a:r>
            <a:r>
              <a:rPr lang="zh-CN" altLang="en-US" b="0" i="0" dirty="0" smtClean="0">
                <a:solidFill>
                  <a:srgbClr val="333333"/>
                </a:solidFill>
                <a:effectLst/>
                <a:latin typeface="Source Sans Pro" charset="0"/>
              </a:rPr>
              <a:t>）”内，指定分片的验证人。这种方式使得验证者无法提前预测他们何时会成为验证者，也无法预测会成为哪个分片的验证人。</a:t>
            </a:r>
          </a:p>
          <a:p>
            <a:pPr algn="l">
              <a:buFont typeface="+mj-lt"/>
              <a:buAutoNum type="arabicPeriod"/>
            </a:pPr>
            <a:r>
              <a:rPr lang="en-US" altLang="zh-CN" b="1" i="0" dirty="0" smtClean="0">
                <a:solidFill>
                  <a:srgbClr val="333333"/>
                </a:solidFill>
                <a:effectLst/>
                <a:latin typeface="Source Sans Pro" charset="0"/>
              </a:rPr>
              <a:t>Collation header </a:t>
            </a:r>
            <a:r>
              <a:rPr lang="zh-CN" altLang="en-US" b="1" i="0" dirty="0" smtClean="0">
                <a:solidFill>
                  <a:srgbClr val="333333"/>
                </a:solidFill>
                <a:effectLst/>
                <a:latin typeface="Source Sans Pro" charset="0"/>
              </a:rPr>
              <a:t>验证</a:t>
            </a:r>
            <a:r>
              <a:rPr lang="zh-CN" altLang="en-US" b="0" i="0" dirty="0" smtClean="0">
                <a:solidFill>
                  <a:srgbClr val="333333"/>
                </a:solidFill>
                <a:effectLst/>
                <a:latin typeface="Source Sans Pro" charset="0"/>
              </a:rPr>
              <a:t>。</a:t>
            </a:r>
            <a:r>
              <a:rPr lang="en-US" altLang="zh-CN" b="0" i="0" dirty="0" smtClean="0">
                <a:solidFill>
                  <a:srgbClr val="333333"/>
                </a:solidFill>
                <a:effectLst/>
                <a:latin typeface="Source Sans Pro" charset="0"/>
              </a:rPr>
              <a:t>VMC </a:t>
            </a:r>
            <a:r>
              <a:rPr lang="zh-CN" altLang="en-US" b="0" i="0" dirty="0" smtClean="0">
                <a:solidFill>
                  <a:srgbClr val="333333"/>
                </a:solidFill>
                <a:effectLst/>
                <a:latin typeface="Source Sans Pro" charset="0"/>
              </a:rPr>
              <a:t>有一个 </a:t>
            </a:r>
            <a:r>
              <a:rPr lang="en-US" altLang="zh-CN" b="0" i="0" dirty="0" err="1" smtClean="0">
                <a:solidFill>
                  <a:srgbClr val="333333"/>
                </a:solidFill>
                <a:effectLst/>
                <a:latin typeface="Source Sans Pro" charset="0"/>
              </a:rPr>
              <a:t>addHeader</a:t>
            </a:r>
            <a:r>
              <a:rPr lang="en-US" altLang="zh-CN" b="0" i="0" dirty="0" smtClean="0">
                <a:solidFill>
                  <a:srgbClr val="333333"/>
                </a:solidFill>
                <a:effectLst/>
                <a:latin typeface="Source Sans Pro" charset="0"/>
              </a:rPr>
              <a:t>(bytes </a:t>
            </a:r>
            <a:r>
              <a:rPr lang="en-US" altLang="zh-CN" b="0" i="0" dirty="0" err="1" smtClean="0">
                <a:solidFill>
                  <a:srgbClr val="333333"/>
                </a:solidFill>
                <a:effectLst/>
                <a:latin typeface="Source Sans Pro" charset="0"/>
              </a:rPr>
              <a:t>collationHeader</a:t>
            </a:r>
            <a:r>
              <a:rPr lang="en-US" altLang="zh-CN" b="0" i="0" dirty="0" smtClean="0">
                <a:solidFill>
                  <a:srgbClr val="333333"/>
                </a:solidFill>
                <a:effectLst/>
                <a:latin typeface="Source Sans Pro" charset="0"/>
              </a:rPr>
              <a:t>) </a:t>
            </a:r>
            <a:r>
              <a:rPr lang="zh-CN" altLang="en-US" b="0" i="0" dirty="0" smtClean="0">
                <a:solidFill>
                  <a:srgbClr val="333333"/>
                </a:solidFill>
                <a:effectLst/>
                <a:latin typeface="Source Sans Pro" charset="0"/>
              </a:rPr>
              <a:t>函数，该函数用</a:t>
            </a:r>
            <a:r>
              <a:rPr lang="en-US" altLang="zh-CN" b="0" i="0" dirty="0" smtClean="0">
                <a:solidFill>
                  <a:srgbClr val="333333"/>
                </a:solidFill>
                <a:effectLst/>
                <a:latin typeface="Source Sans Pro" charset="0"/>
              </a:rPr>
              <a:t>=</a:t>
            </a:r>
            <a:r>
              <a:rPr lang="zh-CN" altLang="en-US" b="0" i="0" dirty="0" smtClean="0">
                <a:solidFill>
                  <a:srgbClr val="333333"/>
                </a:solidFill>
                <a:effectLst/>
                <a:latin typeface="Source Sans Pro" charset="0"/>
              </a:rPr>
              <a:t>来验证 </a:t>
            </a:r>
            <a:r>
              <a:rPr lang="en-US" altLang="zh-CN" b="0" i="0" dirty="0" smtClean="0">
                <a:solidFill>
                  <a:srgbClr val="333333"/>
                </a:solidFill>
                <a:effectLst/>
                <a:latin typeface="Source Sans Pro" charset="0"/>
              </a:rPr>
              <a:t>collation header</a:t>
            </a:r>
            <a:r>
              <a:rPr lang="zh-CN" altLang="en-US" b="0" i="0" dirty="0" smtClean="0">
                <a:solidFill>
                  <a:srgbClr val="333333"/>
                </a:solidFill>
                <a:effectLst/>
                <a:latin typeface="Source Sans Pro" charset="0"/>
              </a:rPr>
              <a:t>，并记录有效的 </a:t>
            </a:r>
            <a:r>
              <a:rPr lang="en-US" altLang="zh-CN" b="0" i="0" dirty="0" smtClean="0">
                <a:solidFill>
                  <a:srgbClr val="333333"/>
                </a:solidFill>
                <a:effectLst/>
                <a:latin typeface="Source Sans Pro" charset="0"/>
              </a:rPr>
              <a:t>collation header hash</a:t>
            </a:r>
            <a:r>
              <a:rPr lang="zh-CN" altLang="en-US" b="0" i="0" dirty="0" smtClean="0">
                <a:solidFill>
                  <a:srgbClr val="333333"/>
                </a:solidFill>
                <a:effectLst/>
                <a:latin typeface="Source Sans Pro" charset="0"/>
              </a:rPr>
              <a:t>。这个函数提供了即时的 </a:t>
            </a:r>
            <a:r>
              <a:rPr lang="zh-CN" altLang="en-US" b="1" i="0" dirty="0" smtClean="0">
                <a:solidFill>
                  <a:srgbClr val="333333"/>
                </a:solidFill>
                <a:effectLst/>
                <a:latin typeface="Source Sans Pro" charset="0"/>
              </a:rPr>
              <a:t>链上</a:t>
            </a:r>
            <a:r>
              <a:rPr lang="zh-CN" altLang="en-US" b="0" i="0" dirty="0" smtClean="0">
                <a:solidFill>
                  <a:srgbClr val="333333"/>
                </a:solidFill>
                <a:effectLst/>
                <a:latin typeface="Source Sans Pro" charset="0"/>
              </a:rPr>
              <a:t> 验证。</a:t>
            </a:r>
          </a:p>
          <a:p>
            <a:pPr algn="l">
              <a:buFont typeface="+mj-lt"/>
              <a:buAutoNum type="arabicPeriod"/>
            </a:pPr>
            <a:r>
              <a:rPr lang="zh-CN" altLang="en-US" b="1" i="0" dirty="0" smtClean="0">
                <a:solidFill>
                  <a:srgbClr val="333333"/>
                </a:solidFill>
                <a:effectLst/>
                <a:latin typeface="Source Sans Pro" charset="0"/>
              </a:rPr>
              <a:t>跨分片通信（</a:t>
            </a:r>
            <a:r>
              <a:rPr lang="en-US" altLang="zh-CN" b="1" i="0" dirty="0" smtClean="0">
                <a:solidFill>
                  <a:srgbClr val="333333"/>
                </a:solidFill>
                <a:effectLst/>
                <a:latin typeface="Source Sans Pro" charset="0"/>
              </a:rPr>
              <a:t>cross-shard communication</a:t>
            </a:r>
            <a:r>
              <a:rPr lang="zh-CN" altLang="en-US" b="1" i="0" dirty="0" smtClean="0">
                <a:solidFill>
                  <a:srgbClr val="333333"/>
                </a:solidFill>
                <a:effectLst/>
                <a:latin typeface="Source Sans Pro" charset="0"/>
              </a:rPr>
              <a:t>）</a:t>
            </a:r>
            <a:r>
              <a:rPr lang="zh-CN" altLang="en-US" b="0" i="0" dirty="0" smtClean="0">
                <a:solidFill>
                  <a:srgbClr val="333333"/>
                </a:solidFill>
                <a:effectLst/>
                <a:latin typeface="Source Sans Pro" charset="0"/>
              </a:rPr>
              <a:t>。利用 </a:t>
            </a:r>
            <a:r>
              <a:rPr lang="en-US" altLang="zh-CN" b="0" i="0" dirty="0" smtClean="0">
                <a:solidFill>
                  <a:srgbClr val="333333"/>
                </a:solidFill>
                <a:effectLst/>
                <a:latin typeface="Source Sans Pro" charset="0"/>
              </a:rPr>
              <a:t>UTXO </a:t>
            </a:r>
            <a:r>
              <a:rPr lang="zh-CN" altLang="en-US" b="0" i="0" dirty="0" smtClean="0">
                <a:solidFill>
                  <a:srgbClr val="333333"/>
                </a:solidFill>
                <a:effectLst/>
                <a:latin typeface="Source Sans Pro" charset="0"/>
              </a:rPr>
              <a:t>模型，并通过在主链上进行交易和创建一个 </a:t>
            </a:r>
            <a:r>
              <a:rPr lang="en-US" altLang="zh-CN" b="0" i="0" dirty="0" smtClean="0">
                <a:solidFill>
                  <a:srgbClr val="333333"/>
                </a:solidFill>
                <a:effectLst/>
                <a:latin typeface="Source Sans Pro" charset="0"/>
              </a:rPr>
              <a:t>receipt</a:t>
            </a:r>
            <a:r>
              <a:rPr lang="zh-CN" altLang="en-US" b="0" i="0" dirty="0" smtClean="0">
                <a:solidFill>
                  <a:srgbClr val="333333"/>
                </a:solidFill>
                <a:effectLst/>
                <a:latin typeface="Source Sans Pro" charset="0"/>
              </a:rPr>
              <a:t>（带有 </a:t>
            </a:r>
            <a:r>
              <a:rPr lang="en-US" altLang="zh-CN" b="0" i="0" dirty="0" smtClean="0">
                <a:solidFill>
                  <a:srgbClr val="333333"/>
                </a:solidFill>
                <a:effectLst/>
                <a:latin typeface="Source Sans Pro" charset="0"/>
              </a:rPr>
              <a:t>receipt ID</a:t>
            </a:r>
            <a:r>
              <a:rPr lang="zh-CN" altLang="en-US" b="0" i="0" dirty="0" smtClean="0">
                <a:solidFill>
                  <a:srgbClr val="333333"/>
                </a:solidFill>
                <a:effectLst/>
                <a:latin typeface="Source Sans Pro" charset="0"/>
              </a:rPr>
              <a:t>），用户可以将以太存入一个指定分片。分片链上的用户可以给定 </a:t>
            </a:r>
            <a:r>
              <a:rPr lang="en-US" altLang="zh-CN" b="0" i="0" dirty="0" smtClean="0">
                <a:solidFill>
                  <a:srgbClr val="333333"/>
                </a:solidFill>
                <a:effectLst/>
                <a:latin typeface="Source Sans Pro" charset="0"/>
              </a:rPr>
              <a:t>receipt ID </a:t>
            </a:r>
            <a:r>
              <a:rPr lang="zh-CN" altLang="en-US" b="0" i="0" dirty="0" smtClean="0">
                <a:solidFill>
                  <a:srgbClr val="333333"/>
                </a:solidFill>
                <a:effectLst/>
                <a:latin typeface="Source Sans Pro" charset="0"/>
              </a:rPr>
              <a:t>创建一个消费 </a:t>
            </a:r>
            <a:r>
              <a:rPr lang="en-US" altLang="zh-CN" b="0" i="0" dirty="0" smtClean="0">
                <a:solidFill>
                  <a:srgbClr val="333333"/>
                </a:solidFill>
                <a:effectLst/>
                <a:latin typeface="Source Sans Pro" charset="0"/>
              </a:rPr>
              <a:t>receipt</a:t>
            </a:r>
            <a:r>
              <a:rPr lang="zh-CN" altLang="en-US" b="0" i="0" dirty="0" smtClean="0">
                <a:solidFill>
                  <a:srgbClr val="333333"/>
                </a:solidFill>
                <a:effectLst/>
                <a:latin typeface="Source Sans Pro" charset="0"/>
              </a:rPr>
              <a:t>（</a:t>
            </a:r>
            <a:r>
              <a:rPr lang="en-US" altLang="zh-CN" b="0" i="0" dirty="0" smtClean="0">
                <a:solidFill>
                  <a:srgbClr val="333333"/>
                </a:solidFill>
                <a:effectLst/>
                <a:latin typeface="Source Sans Pro" charset="0"/>
              </a:rPr>
              <a:t>receipt-consuming</a:t>
            </a:r>
            <a:r>
              <a:rPr lang="zh-CN" altLang="en-US" b="0" i="0" dirty="0" smtClean="0">
                <a:solidFill>
                  <a:srgbClr val="333333"/>
                </a:solidFill>
                <a:effectLst/>
                <a:latin typeface="Source Sans Pro" charset="0"/>
              </a:rPr>
              <a:t>）的交易，来花费该 </a:t>
            </a:r>
            <a:r>
              <a:rPr lang="en-US" altLang="zh-CN" b="0" i="0" dirty="0" smtClean="0">
                <a:solidFill>
                  <a:srgbClr val="333333"/>
                </a:solidFill>
                <a:effectLst/>
                <a:latin typeface="Source Sans Pro" charset="0"/>
              </a:rPr>
              <a:t>receipt</a:t>
            </a:r>
            <a:r>
              <a:rPr lang="zh-CN" altLang="en-US" b="0" i="0" dirty="0" smtClean="0">
                <a:solidFill>
                  <a:srgbClr val="333333"/>
                </a:solidFill>
                <a:effectLst/>
                <a:latin typeface="Source Sans Pro" charset="0"/>
              </a:rPr>
              <a:t>。</a:t>
            </a:r>
          </a:p>
          <a:p>
            <a:pPr algn="l">
              <a:buFont typeface="+mj-lt"/>
              <a:buAutoNum type="arabicPeriod"/>
            </a:pPr>
            <a:r>
              <a:rPr lang="zh-CN" altLang="en-US" b="1" i="0" dirty="0" smtClean="0">
                <a:solidFill>
                  <a:srgbClr val="333333"/>
                </a:solidFill>
                <a:effectLst/>
                <a:latin typeface="Source Sans Pro" charset="0"/>
              </a:rPr>
              <a:t>链上治理（</a:t>
            </a:r>
            <a:r>
              <a:rPr lang="en-US" altLang="zh-CN" b="1" i="0" dirty="0" smtClean="0">
                <a:solidFill>
                  <a:srgbClr val="333333"/>
                </a:solidFill>
                <a:effectLst/>
                <a:latin typeface="Source Sans Pro" charset="0"/>
              </a:rPr>
              <a:t>on-chain governance</a:t>
            </a:r>
            <a:r>
              <a:rPr lang="zh-CN" altLang="en-US" b="1" i="0" dirty="0" smtClean="0">
                <a:solidFill>
                  <a:srgbClr val="333333"/>
                </a:solidFill>
                <a:effectLst/>
                <a:latin typeface="Source Sans Pro" charset="0"/>
              </a:rPr>
              <a:t>）</a:t>
            </a:r>
            <a:r>
              <a:rPr lang="zh-CN" altLang="en-US" b="0" i="0" dirty="0" smtClean="0">
                <a:solidFill>
                  <a:srgbClr val="333333"/>
                </a:solidFill>
                <a:effectLst/>
                <a:latin typeface="Source Sans Pro" charset="0"/>
              </a:rPr>
              <a:t>。将 </a:t>
            </a:r>
            <a:r>
              <a:rPr lang="en-US" altLang="zh-CN" b="0" i="0" dirty="0" smtClean="0">
                <a:solidFill>
                  <a:srgbClr val="333333"/>
                </a:solidFill>
                <a:effectLst/>
                <a:latin typeface="Source Sans Pro" charset="0"/>
              </a:rPr>
              <a:t>VMC </a:t>
            </a:r>
            <a:r>
              <a:rPr lang="zh-CN" altLang="en-US" b="0" i="0" dirty="0" smtClean="0">
                <a:solidFill>
                  <a:srgbClr val="333333"/>
                </a:solidFill>
                <a:effectLst/>
                <a:latin typeface="Source Sans Pro" charset="0"/>
              </a:rPr>
              <a:t>作为议会，使得验证人可以在链上进行投票。</a:t>
            </a:r>
            <a:endParaRPr lang="zh-CN" altLang="en-US" b="0" i="0" dirty="0">
              <a:solidFill>
                <a:srgbClr val="333333"/>
              </a:solidFill>
              <a:effectLst/>
              <a:latin typeface="Source Sans Pro" charset="0"/>
            </a:endParaRPr>
          </a:p>
        </p:txBody>
      </p:sp>
      <p:sp>
        <p:nvSpPr>
          <p:cNvPr id="4" name="灯片编号占位符 3"/>
          <p:cNvSpPr>
            <a:spLocks noGrp="1"/>
          </p:cNvSpPr>
          <p:nvPr>
            <p:ph type="sldNum" sz="quarter" idx="10"/>
          </p:nvPr>
        </p:nvSpPr>
        <p:spPr/>
        <p:txBody>
          <a:bodyPr/>
          <a:lstStyle/>
          <a:p>
            <a:fld id="{C906820C-03C0-4087-A42D-1F025EDEB409}" type="slidenum">
              <a:rPr lang="zh-CN" altLang="en-US" smtClean="0"/>
              <a:t>77</a:t>
            </a:fld>
            <a:endParaRPr lang="zh-CN" altLang="en-US"/>
          </a:p>
        </p:txBody>
      </p:sp>
    </p:spTree>
    <p:extLst>
      <p:ext uri="{BB962C8B-B14F-4D97-AF65-F5344CB8AC3E}">
        <p14:creationId xmlns:p14="http://schemas.microsoft.com/office/powerpoint/2010/main" val="20167682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在阶段 </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VMC </a:t>
            </a:r>
            <a:r>
              <a:rPr lang="zh-CN" altLang="en-US" sz="1200" b="0" i="0" kern="1200" dirty="0" smtClean="0">
                <a:solidFill>
                  <a:schemeClr val="tx1"/>
                </a:solidFill>
                <a:effectLst/>
                <a:latin typeface="+mn-lt"/>
                <a:ea typeface="+mn-ea"/>
                <a:cs typeface="+mn-cs"/>
              </a:rPr>
              <a:t>将会维护 </a:t>
            </a:r>
            <a:r>
              <a:rPr lang="en-US" altLang="zh-CN" sz="1200" b="0" i="0" kern="1200" dirty="0" smtClean="0">
                <a:solidFill>
                  <a:schemeClr val="tx1"/>
                </a:solidFill>
                <a:effectLst/>
                <a:latin typeface="+mn-lt"/>
                <a:ea typeface="+mn-ea"/>
                <a:cs typeface="+mn-cs"/>
              </a:rPr>
              <a:t>100 </a:t>
            </a:r>
            <a:r>
              <a:rPr lang="zh-CN" altLang="en-US" sz="1200" b="0" i="0" kern="1200" dirty="0" smtClean="0">
                <a:solidFill>
                  <a:schemeClr val="tx1"/>
                </a:solidFill>
                <a:effectLst/>
                <a:latin typeface="+mn-lt"/>
                <a:ea typeface="+mn-ea"/>
                <a:cs typeface="+mn-cs"/>
              </a:rPr>
              <a:t>个分片（ </a:t>
            </a:r>
            <a:r>
              <a:rPr lang="en-US" altLang="zh-CN" sz="1200" b="0" i="0" kern="1200" dirty="0" smtClean="0">
                <a:solidFill>
                  <a:schemeClr val="tx1"/>
                </a:solidFill>
                <a:effectLst/>
                <a:latin typeface="+mn-lt"/>
                <a:ea typeface="+mn-ea"/>
                <a:cs typeface="+mn-cs"/>
              </a:rPr>
              <a:t>SHARD_COUNT = 100 </a:t>
            </a:r>
            <a:r>
              <a:rPr lang="zh-CN" altLang="en-US" sz="1200" b="0" i="0" kern="1200" dirty="0" smtClean="0">
                <a:solidFill>
                  <a:schemeClr val="tx1"/>
                </a:solidFill>
                <a:effectLst/>
                <a:latin typeface="+mn-lt"/>
                <a:ea typeface="+mn-ea"/>
                <a:cs typeface="+mn-cs"/>
              </a:rPr>
              <a:t>）。每个分片</a:t>
            </a:r>
            <a:r>
              <a:rPr lang="zh-CN" altLang="en-US" sz="1200" b="1" i="0" kern="1200" dirty="0" smtClean="0">
                <a:solidFill>
                  <a:schemeClr val="tx1"/>
                </a:solidFill>
                <a:effectLst/>
                <a:latin typeface="+mn-lt"/>
                <a:ea typeface="+mn-ea"/>
                <a:cs typeface="+mn-cs"/>
              </a:rPr>
              <a:t>并行</a:t>
            </a:r>
            <a:r>
              <a:rPr lang="zh-CN" altLang="en-US" sz="1200" b="0" i="0" kern="1200" dirty="0" smtClean="0">
                <a:solidFill>
                  <a:schemeClr val="tx1"/>
                </a:solidFill>
                <a:effectLst/>
                <a:latin typeface="+mn-lt"/>
                <a:ea typeface="+mn-ea"/>
                <a:cs typeface="+mn-cs"/>
              </a:rPr>
              <a:t>执行，分片 </a:t>
            </a:r>
            <a:r>
              <a:rPr lang="en-US" altLang="zh-CN" sz="1200" b="0" i="1" kern="1200" dirty="0" err="1" smtClean="0">
                <a:solidFill>
                  <a:schemeClr val="tx1"/>
                </a:solidFill>
                <a:effectLst/>
                <a:latin typeface="+mn-lt"/>
                <a:ea typeface="+mn-ea"/>
                <a:cs typeface="+mn-cs"/>
              </a:rPr>
              <a:t>i</a:t>
            </a:r>
            <a:r>
              <a:rPr lang="zh-CN" altLang="en-US" sz="1200" b="0" i="0" kern="1200" dirty="0" smtClean="0">
                <a:solidFill>
                  <a:schemeClr val="tx1"/>
                </a:solidFill>
                <a:effectLst/>
                <a:latin typeface="+mn-lt"/>
                <a:ea typeface="+mn-ea"/>
                <a:cs typeface="+mn-cs"/>
              </a:rPr>
              <a:t> 的客户端只需要验证分片 </a:t>
            </a:r>
            <a:r>
              <a:rPr lang="en-US" altLang="zh-CN" sz="1200" b="0" i="1" kern="1200" dirty="0" err="1" smtClean="0">
                <a:solidFill>
                  <a:schemeClr val="tx1"/>
                </a:solidFill>
                <a:effectLst/>
                <a:latin typeface="+mn-lt"/>
                <a:ea typeface="+mn-ea"/>
                <a:cs typeface="+mn-cs"/>
              </a:rPr>
              <a:t>i</a:t>
            </a:r>
            <a:r>
              <a:rPr lang="zh-CN" altLang="en-US" sz="1200" b="0" i="0" kern="1200" dirty="0" smtClean="0">
                <a:solidFill>
                  <a:schemeClr val="tx1"/>
                </a:solidFill>
                <a:effectLst/>
                <a:latin typeface="+mn-lt"/>
                <a:ea typeface="+mn-ea"/>
                <a:cs typeface="+mn-cs"/>
              </a:rPr>
              <a:t> 上的交易。</a:t>
            </a:r>
          </a:p>
          <a:p>
            <a:r>
              <a:rPr lang="zh-CN" altLang="en-US" sz="1200" b="0" i="0" kern="1200" dirty="0" smtClean="0">
                <a:solidFill>
                  <a:schemeClr val="tx1"/>
                </a:solidFill>
                <a:effectLst/>
                <a:latin typeface="+mn-lt"/>
                <a:ea typeface="+mn-ea"/>
                <a:cs typeface="+mn-cs"/>
              </a:rPr>
              <a:t>“时期（</a:t>
            </a:r>
            <a:r>
              <a:rPr lang="en-US" altLang="zh-CN" sz="1200" b="0" i="0" kern="1200" dirty="0" smtClean="0">
                <a:solidFill>
                  <a:schemeClr val="tx1"/>
                </a:solidFill>
                <a:effectLst/>
                <a:latin typeface="+mn-lt"/>
                <a:ea typeface="+mn-ea"/>
                <a:cs typeface="+mn-cs"/>
              </a:rPr>
              <a:t>period</a:t>
            </a:r>
            <a:r>
              <a:rPr lang="zh-CN" altLang="en-US" sz="1200" b="0" i="0" kern="1200" dirty="0" smtClean="0">
                <a:solidFill>
                  <a:schemeClr val="tx1"/>
                </a:solidFill>
                <a:effectLst/>
                <a:latin typeface="+mn-lt"/>
                <a:ea typeface="+mn-ea"/>
                <a:cs typeface="+mn-cs"/>
              </a:rPr>
              <a:t>）”被定义为一个区块时间的准备窗口（</a:t>
            </a:r>
            <a:r>
              <a:rPr lang="en-US" altLang="zh-CN" sz="1200" b="0" i="0" kern="1200" dirty="0" smtClean="0">
                <a:solidFill>
                  <a:schemeClr val="tx1"/>
                </a:solidFill>
                <a:effectLst/>
                <a:latin typeface="+mn-lt"/>
                <a:ea typeface="+mn-ea"/>
                <a:cs typeface="+mn-cs"/>
              </a:rPr>
              <a:t>a bounding a window of block times</a:t>
            </a:r>
            <a:r>
              <a:rPr lang="zh-CN" altLang="en-US" sz="1200" b="0" i="0" kern="1200" dirty="0" smtClean="0">
                <a:solidFill>
                  <a:schemeClr val="tx1"/>
                </a:solidFill>
                <a:effectLst/>
                <a:latin typeface="+mn-lt"/>
                <a:ea typeface="+mn-ea"/>
                <a:cs typeface="+mn-cs"/>
              </a:rPr>
              <a:t>），比如 </a:t>
            </a:r>
            <a:r>
              <a:rPr lang="en-US" altLang="zh-CN" sz="1200" b="0" i="0" kern="1200" dirty="0" smtClean="0">
                <a:solidFill>
                  <a:schemeClr val="tx1"/>
                </a:solidFill>
                <a:effectLst/>
                <a:latin typeface="+mn-lt"/>
                <a:ea typeface="+mn-ea"/>
                <a:cs typeface="+mn-cs"/>
              </a:rPr>
              <a:t>PERIOD_LENGTH = 5 </a:t>
            </a:r>
            <a:r>
              <a:rPr lang="zh-CN" altLang="en-US" sz="1200" b="0" i="0" kern="1200" dirty="0" smtClean="0">
                <a:solidFill>
                  <a:schemeClr val="tx1"/>
                </a:solidFill>
                <a:effectLst/>
                <a:latin typeface="+mn-lt"/>
                <a:ea typeface="+mn-ea"/>
                <a:cs typeface="+mn-cs"/>
              </a:rPr>
              <a:t>意味着每个周期有 </a:t>
            </a:r>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个块。这表明在每个周期内，对于每个分片只有不超过 </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个有效的 </a:t>
            </a:r>
            <a:r>
              <a:rPr lang="en-US" altLang="zh-CN" sz="1200" b="0" i="0" kern="1200" dirty="0" smtClean="0">
                <a:solidFill>
                  <a:schemeClr val="tx1"/>
                </a:solidFill>
                <a:effectLst/>
                <a:latin typeface="+mn-lt"/>
                <a:ea typeface="+mn-ea"/>
                <a:cs typeface="+mn-cs"/>
              </a:rPr>
              <a:t>collation</a:t>
            </a:r>
            <a:r>
              <a:rPr lang="zh-CN" altLang="en-US" sz="1200" b="0" i="0" kern="1200" dirty="0" smtClean="0">
                <a:solidFill>
                  <a:schemeClr val="tx1"/>
                </a:solidFill>
                <a:effectLst/>
                <a:latin typeface="+mn-lt"/>
                <a:ea typeface="+mn-ea"/>
                <a:cs typeface="+mn-cs"/>
              </a:rPr>
              <a:t>。</a:t>
            </a:r>
          </a:p>
          <a:p>
            <a:r>
              <a:rPr lang="zh-CN" altLang="en-US" dirty="0" smtClean="0"/>
              <a:t>此处的</a:t>
            </a:r>
            <a:r>
              <a:rPr lang="en-US" altLang="zh-CN" sz="1200" b="0" i="0" kern="1200" dirty="0" smtClean="0">
                <a:solidFill>
                  <a:schemeClr val="tx1"/>
                </a:solidFill>
                <a:effectLst/>
                <a:latin typeface="+mn-lt"/>
                <a:ea typeface="+mn-ea"/>
                <a:cs typeface="+mn-cs"/>
              </a:rPr>
              <a:t>collation</a:t>
            </a:r>
            <a:r>
              <a:rPr lang="zh-CN" altLang="en-US" sz="1200" b="0" i="0" kern="1200" dirty="0" smtClean="0">
                <a:solidFill>
                  <a:schemeClr val="tx1"/>
                </a:solidFill>
                <a:effectLst/>
                <a:latin typeface="+mn-lt"/>
                <a:ea typeface="+mn-ea"/>
                <a:cs typeface="+mn-cs"/>
              </a:rPr>
              <a:t>类似于侧链上的</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，最终</a:t>
            </a:r>
            <a:r>
              <a:rPr lang="en-US" altLang="zh-CN" sz="1200" b="0" i="0" kern="1200" dirty="0" smtClean="0">
                <a:solidFill>
                  <a:schemeClr val="tx1"/>
                </a:solidFill>
                <a:effectLst/>
                <a:latin typeface="+mn-lt"/>
                <a:ea typeface="+mn-ea"/>
                <a:cs typeface="+mn-cs"/>
              </a:rPr>
              <a:t>collation header hash </a:t>
            </a:r>
            <a:r>
              <a:rPr lang="zh-CN" altLang="en-US" sz="1200" b="0" i="0" kern="1200" dirty="0" smtClean="0">
                <a:solidFill>
                  <a:schemeClr val="tx1"/>
                </a:solidFill>
                <a:effectLst/>
                <a:latin typeface="+mn-lt"/>
                <a:ea typeface="+mn-ea"/>
                <a:cs typeface="+mn-cs"/>
              </a:rPr>
              <a:t>必须被记录在 </a:t>
            </a:r>
            <a:r>
              <a:rPr lang="en-US" altLang="zh-CN" sz="1200" b="0" i="0" kern="1200" dirty="0" smtClean="0">
                <a:solidFill>
                  <a:schemeClr val="tx1"/>
                </a:solidFill>
                <a:effectLst/>
                <a:latin typeface="+mn-lt"/>
                <a:ea typeface="+mn-ea"/>
                <a:cs typeface="+mn-cs"/>
              </a:rPr>
              <a:t>VMC </a:t>
            </a:r>
            <a:r>
              <a:rPr lang="zh-CN" altLang="en-US" sz="1200" b="0" i="0" kern="1200" dirty="0" smtClean="0">
                <a:solidFill>
                  <a:schemeClr val="tx1"/>
                </a:solidFill>
                <a:effectLst/>
                <a:latin typeface="+mn-lt"/>
                <a:ea typeface="+mn-ea"/>
                <a:cs typeface="+mn-cs"/>
              </a:rPr>
              <a:t>上，以证明它的 </a:t>
            </a:r>
            <a:r>
              <a:rPr lang="en-US" altLang="zh-CN" sz="1200" b="0" i="0" kern="1200" dirty="0" smtClean="0">
                <a:solidFill>
                  <a:schemeClr val="tx1"/>
                </a:solidFill>
                <a:effectLst/>
                <a:latin typeface="+mn-lt"/>
                <a:ea typeface="+mn-ea"/>
                <a:cs typeface="+mn-cs"/>
              </a:rPr>
              <a:t>header </a:t>
            </a:r>
            <a:r>
              <a:rPr lang="zh-CN" altLang="en-US" sz="1200" b="0" i="0" kern="1200" dirty="0" smtClean="0">
                <a:solidFill>
                  <a:schemeClr val="tx1"/>
                </a:solidFill>
                <a:effectLst/>
                <a:latin typeface="+mn-lt"/>
                <a:ea typeface="+mn-ea"/>
                <a:cs typeface="+mn-cs"/>
              </a:rPr>
              <a:t>全局有效。此外，分片的所有其他验证人必须时刻检测 </a:t>
            </a:r>
            <a:r>
              <a:rPr lang="en-US" altLang="zh-CN" sz="1200" b="0" i="0" kern="1200" dirty="0" smtClean="0">
                <a:solidFill>
                  <a:schemeClr val="tx1"/>
                </a:solidFill>
                <a:effectLst/>
                <a:latin typeface="+mn-lt"/>
                <a:ea typeface="+mn-ea"/>
                <a:cs typeface="+mn-cs"/>
              </a:rPr>
              <a:t>VMC </a:t>
            </a:r>
            <a:r>
              <a:rPr lang="zh-CN" altLang="en-US" sz="1200" b="0" i="0" kern="1200" dirty="0" smtClean="0">
                <a:solidFill>
                  <a:schemeClr val="tx1"/>
                </a:solidFill>
                <a:effectLst/>
                <a:latin typeface="+mn-lt"/>
                <a:ea typeface="+mn-ea"/>
                <a:cs typeface="+mn-cs"/>
              </a:rPr>
              <a:t>以获得最新状态，然后验证交易是否也有效。</a:t>
            </a:r>
          </a:p>
        </p:txBody>
      </p:sp>
      <p:sp>
        <p:nvSpPr>
          <p:cNvPr id="4" name="灯片编号占位符 3"/>
          <p:cNvSpPr>
            <a:spLocks noGrp="1"/>
          </p:cNvSpPr>
          <p:nvPr>
            <p:ph type="sldNum" sz="quarter" idx="10"/>
          </p:nvPr>
        </p:nvSpPr>
        <p:spPr/>
        <p:txBody>
          <a:bodyPr/>
          <a:lstStyle/>
          <a:p>
            <a:fld id="{C906820C-03C0-4087-A42D-1F025EDEB409}" type="slidenum">
              <a:rPr lang="zh-CN" altLang="en-US" smtClean="0"/>
              <a:t>78</a:t>
            </a:fld>
            <a:endParaRPr lang="zh-CN" altLang="en-US"/>
          </a:p>
        </p:txBody>
      </p:sp>
    </p:spTree>
    <p:extLst>
      <p:ext uri="{BB962C8B-B14F-4D97-AF65-F5344CB8AC3E}">
        <p14:creationId xmlns:p14="http://schemas.microsoft.com/office/powerpoint/2010/main" val="9744833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lang="zh-CN" altLang="en-US" b="0" i="0" dirty="0">
              <a:solidFill>
                <a:srgbClr val="333333"/>
              </a:solidFill>
              <a:effectLst/>
              <a:latin typeface="Source Sans Pro" charset="0"/>
            </a:endParaRPr>
          </a:p>
        </p:txBody>
      </p:sp>
      <p:sp>
        <p:nvSpPr>
          <p:cNvPr id="4" name="灯片编号占位符 3"/>
          <p:cNvSpPr>
            <a:spLocks noGrp="1"/>
          </p:cNvSpPr>
          <p:nvPr>
            <p:ph type="sldNum" sz="quarter" idx="10"/>
          </p:nvPr>
        </p:nvSpPr>
        <p:spPr/>
        <p:txBody>
          <a:bodyPr/>
          <a:lstStyle/>
          <a:p>
            <a:fld id="{C906820C-03C0-4087-A42D-1F025EDEB409}" type="slidenum">
              <a:rPr lang="zh-CN" altLang="en-US" smtClean="0"/>
              <a:t>79</a:t>
            </a:fld>
            <a:endParaRPr lang="zh-CN" altLang="en-US"/>
          </a:p>
        </p:txBody>
      </p:sp>
    </p:spTree>
    <p:extLst>
      <p:ext uri="{BB962C8B-B14F-4D97-AF65-F5344CB8AC3E}">
        <p14:creationId xmlns:p14="http://schemas.microsoft.com/office/powerpoint/2010/main" val="152602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C906820C-03C0-4087-A42D-1F025EDEB409}" type="slidenum">
              <a:rPr lang="zh-CN" altLang="en-US" smtClean="0"/>
              <a:t>8</a:t>
            </a:fld>
            <a:endParaRPr lang="zh-CN" altLang="en-US"/>
          </a:p>
        </p:txBody>
      </p:sp>
    </p:spTree>
    <p:extLst>
      <p:ext uri="{BB962C8B-B14F-4D97-AF65-F5344CB8AC3E}">
        <p14:creationId xmlns:p14="http://schemas.microsoft.com/office/powerpoint/2010/main" val="5675251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b="0" i="0" dirty="0" smtClean="0">
                <a:solidFill>
                  <a:srgbClr val="333333"/>
                </a:solidFill>
                <a:effectLst/>
                <a:latin typeface="Source Sans Pro" charset="0"/>
              </a:rPr>
              <a:t>是为了保证不会有恶意共谋和离线一是为了防止类似防止</a:t>
            </a:r>
            <a:r>
              <a:rPr lang="en-US" altLang="zh-CN" b="0" i="0" dirty="0" smtClean="0">
                <a:solidFill>
                  <a:srgbClr val="333333"/>
                </a:solidFill>
                <a:effectLst/>
                <a:latin typeface="Source Sans Pro" charset="0"/>
              </a:rPr>
              <a:t>51</a:t>
            </a:r>
            <a:r>
              <a:rPr lang="zh-CN" altLang="en-US" b="0" i="0" dirty="0" smtClean="0">
                <a:solidFill>
                  <a:srgbClr val="333333"/>
                </a:solidFill>
                <a:effectLst/>
                <a:latin typeface="Source Sans Pro" charset="0"/>
              </a:rPr>
              <a:t>攻击这样，如果你的签名信息跟大部分人违背，那么会惩罚你，如果两个人签名信息一致但是和大多数人违背，那么惩罚力度会更大，因为可能是恶意共谋二是为了你入选验证节点之后，但是离线不执行职能，也会有惩罚。</a:t>
            </a:r>
            <a:endParaRPr lang="zh-CN" altLang="en-US" b="0" i="0" dirty="0">
              <a:solidFill>
                <a:srgbClr val="333333"/>
              </a:solidFill>
              <a:effectLst/>
              <a:latin typeface="Source Sans Pro" charset="0"/>
            </a:endParaRPr>
          </a:p>
        </p:txBody>
      </p:sp>
      <p:sp>
        <p:nvSpPr>
          <p:cNvPr id="4" name="灯片编号占位符 3"/>
          <p:cNvSpPr>
            <a:spLocks noGrp="1"/>
          </p:cNvSpPr>
          <p:nvPr>
            <p:ph type="sldNum" sz="quarter" idx="10"/>
          </p:nvPr>
        </p:nvSpPr>
        <p:spPr/>
        <p:txBody>
          <a:bodyPr/>
          <a:lstStyle/>
          <a:p>
            <a:fld id="{C906820C-03C0-4087-A42D-1F025EDEB409}" type="slidenum">
              <a:rPr lang="zh-CN" altLang="en-US" smtClean="0"/>
              <a:t>80</a:t>
            </a:fld>
            <a:endParaRPr lang="zh-CN" altLang="en-US"/>
          </a:p>
        </p:txBody>
      </p:sp>
    </p:spTree>
    <p:extLst>
      <p:ext uri="{BB962C8B-B14F-4D97-AF65-F5344CB8AC3E}">
        <p14:creationId xmlns:p14="http://schemas.microsoft.com/office/powerpoint/2010/main" val="1718455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b="0" i="0" dirty="0" smtClean="0">
                <a:solidFill>
                  <a:srgbClr val="333333"/>
                </a:solidFill>
                <a:effectLst/>
                <a:latin typeface="Source Sans Pro" charset="0"/>
              </a:rPr>
              <a:t>两人同时失败罚款力度加大，给了增加自身保护的动机。</a:t>
            </a:r>
            <a:endParaRPr lang="zh-CN" altLang="en-US" b="0" i="0" dirty="0">
              <a:solidFill>
                <a:srgbClr val="333333"/>
              </a:solidFill>
              <a:effectLst/>
              <a:latin typeface="Source Sans Pro" charset="0"/>
            </a:endParaRPr>
          </a:p>
        </p:txBody>
      </p:sp>
      <p:sp>
        <p:nvSpPr>
          <p:cNvPr id="4" name="灯片编号占位符 3"/>
          <p:cNvSpPr>
            <a:spLocks noGrp="1"/>
          </p:cNvSpPr>
          <p:nvPr>
            <p:ph type="sldNum" sz="quarter" idx="10"/>
          </p:nvPr>
        </p:nvSpPr>
        <p:spPr/>
        <p:txBody>
          <a:bodyPr/>
          <a:lstStyle/>
          <a:p>
            <a:fld id="{C906820C-03C0-4087-A42D-1F025EDEB409}" type="slidenum">
              <a:rPr lang="zh-CN" altLang="en-US" smtClean="0"/>
              <a:t>81</a:t>
            </a:fld>
            <a:endParaRPr lang="zh-CN" altLang="en-US"/>
          </a:p>
        </p:txBody>
      </p:sp>
    </p:spTree>
    <p:extLst>
      <p:ext uri="{BB962C8B-B14F-4D97-AF65-F5344CB8AC3E}">
        <p14:creationId xmlns:p14="http://schemas.microsoft.com/office/powerpoint/2010/main" val="3779040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目前分片的最大问题是，必须保证每一个分片区域的安全！因此需要对分片有合理的管理</a:t>
            </a:r>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82</a:t>
            </a:fld>
            <a:endParaRPr lang="zh-CN" altLang="en-US"/>
          </a:p>
        </p:txBody>
      </p:sp>
    </p:spTree>
    <p:extLst>
      <p:ext uri="{BB962C8B-B14F-4D97-AF65-F5344CB8AC3E}">
        <p14:creationId xmlns:p14="http://schemas.microsoft.com/office/powerpoint/2010/main" val="5307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83</a:t>
            </a:fld>
            <a:endParaRPr lang="zh-CN" altLang="en-US"/>
          </a:p>
        </p:txBody>
      </p:sp>
    </p:spTree>
    <p:extLst>
      <p:ext uri="{BB962C8B-B14F-4D97-AF65-F5344CB8AC3E}">
        <p14:creationId xmlns:p14="http://schemas.microsoft.com/office/powerpoint/2010/main" val="18203738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84</a:t>
            </a:fld>
            <a:endParaRPr lang="zh-CN" altLang="en-US"/>
          </a:p>
        </p:txBody>
      </p:sp>
    </p:spTree>
    <p:extLst>
      <p:ext uri="{BB962C8B-B14F-4D97-AF65-F5344CB8AC3E}">
        <p14:creationId xmlns:p14="http://schemas.microsoft.com/office/powerpoint/2010/main" val="12539215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85</a:t>
            </a:fld>
            <a:endParaRPr lang="zh-CN" altLang="en-US"/>
          </a:p>
        </p:txBody>
      </p:sp>
    </p:spTree>
    <p:extLst>
      <p:ext uri="{BB962C8B-B14F-4D97-AF65-F5344CB8AC3E}">
        <p14:creationId xmlns:p14="http://schemas.microsoft.com/office/powerpoint/2010/main" val="8201212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86</a:t>
            </a:fld>
            <a:endParaRPr lang="zh-CN" altLang="en-US"/>
          </a:p>
        </p:txBody>
      </p:sp>
    </p:spTree>
    <p:extLst>
      <p:ext uri="{BB962C8B-B14F-4D97-AF65-F5344CB8AC3E}">
        <p14:creationId xmlns:p14="http://schemas.microsoft.com/office/powerpoint/2010/main" val="15587153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87</a:t>
            </a:fld>
            <a:endParaRPr lang="zh-CN" altLang="en-US"/>
          </a:p>
        </p:txBody>
      </p:sp>
    </p:spTree>
    <p:extLst>
      <p:ext uri="{BB962C8B-B14F-4D97-AF65-F5344CB8AC3E}">
        <p14:creationId xmlns:p14="http://schemas.microsoft.com/office/powerpoint/2010/main" val="15680074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88</a:t>
            </a:fld>
            <a:endParaRPr lang="zh-CN" altLang="en-US"/>
          </a:p>
        </p:txBody>
      </p:sp>
    </p:spTree>
    <p:extLst>
      <p:ext uri="{BB962C8B-B14F-4D97-AF65-F5344CB8AC3E}">
        <p14:creationId xmlns:p14="http://schemas.microsoft.com/office/powerpoint/2010/main" val="17707622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89</a:t>
            </a:fld>
            <a:endParaRPr lang="zh-CN" altLang="en-US"/>
          </a:p>
        </p:txBody>
      </p:sp>
    </p:spTree>
    <p:extLst>
      <p:ext uri="{BB962C8B-B14F-4D97-AF65-F5344CB8AC3E}">
        <p14:creationId xmlns:p14="http://schemas.microsoft.com/office/powerpoint/2010/main" val="1581242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a:t>
            </a:fld>
            <a:endParaRPr lang="zh-CN" altLang="en-US"/>
          </a:p>
        </p:txBody>
      </p:sp>
    </p:spTree>
    <p:extLst>
      <p:ext uri="{BB962C8B-B14F-4D97-AF65-F5344CB8AC3E}">
        <p14:creationId xmlns:p14="http://schemas.microsoft.com/office/powerpoint/2010/main" val="21446853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90</a:t>
            </a:fld>
            <a:endParaRPr lang="zh-CN" altLang="en-US"/>
          </a:p>
        </p:txBody>
      </p:sp>
    </p:spTree>
    <p:extLst>
      <p:ext uri="{BB962C8B-B14F-4D97-AF65-F5344CB8AC3E}">
        <p14:creationId xmlns:p14="http://schemas.microsoft.com/office/powerpoint/2010/main" val="6876397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91</a:t>
            </a:fld>
            <a:endParaRPr lang="zh-CN" altLang="en-US"/>
          </a:p>
        </p:txBody>
      </p:sp>
    </p:spTree>
    <p:extLst>
      <p:ext uri="{BB962C8B-B14F-4D97-AF65-F5344CB8AC3E}">
        <p14:creationId xmlns:p14="http://schemas.microsoft.com/office/powerpoint/2010/main" val="7933883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92</a:t>
            </a:fld>
            <a:endParaRPr lang="zh-CN" altLang="en-US"/>
          </a:p>
        </p:txBody>
      </p:sp>
    </p:spTree>
    <p:extLst>
      <p:ext uri="{BB962C8B-B14F-4D97-AF65-F5344CB8AC3E}">
        <p14:creationId xmlns:p14="http://schemas.microsoft.com/office/powerpoint/2010/main" val="9469950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93</a:t>
            </a:fld>
            <a:endParaRPr lang="zh-CN" altLang="en-US"/>
          </a:p>
        </p:txBody>
      </p:sp>
    </p:spTree>
    <p:extLst>
      <p:ext uri="{BB962C8B-B14F-4D97-AF65-F5344CB8AC3E}">
        <p14:creationId xmlns:p14="http://schemas.microsoft.com/office/powerpoint/2010/main" val="6910090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94</a:t>
            </a:fld>
            <a:endParaRPr lang="zh-CN" altLang="en-US"/>
          </a:p>
        </p:txBody>
      </p:sp>
    </p:spTree>
    <p:extLst>
      <p:ext uri="{BB962C8B-B14F-4D97-AF65-F5344CB8AC3E}">
        <p14:creationId xmlns:p14="http://schemas.microsoft.com/office/powerpoint/2010/main" val="16677301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95</a:t>
            </a:fld>
            <a:endParaRPr lang="zh-CN" altLang="en-US"/>
          </a:p>
        </p:txBody>
      </p:sp>
    </p:spTree>
    <p:extLst>
      <p:ext uri="{BB962C8B-B14F-4D97-AF65-F5344CB8AC3E}">
        <p14:creationId xmlns:p14="http://schemas.microsoft.com/office/powerpoint/2010/main" val="20971802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96</a:t>
            </a:fld>
            <a:endParaRPr lang="zh-CN" altLang="en-US"/>
          </a:p>
        </p:txBody>
      </p:sp>
    </p:spTree>
    <p:extLst>
      <p:ext uri="{BB962C8B-B14F-4D97-AF65-F5344CB8AC3E}">
        <p14:creationId xmlns:p14="http://schemas.microsoft.com/office/powerpoint/2010/main" val="17883576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97</a:t>
            </a:fld>
            <a:endParaRPr lang="zh-CN" altLang="en-US"/>
          </a:p>
        </p:txBody>
      </p:sp>
    </p:spTree>
    <p:extLst>
      <p:ext uri="{BB962C8B-B14F-4D97-AF65-F5344CB8AC3E}">
        <p14:creationId xmlns:p14="http://schemas.microsoft.com/office/powerpoint/2010/main" val="14104447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98</a:t>
            </a:fld>
            <a:endParaRPr lang="zh-CN" altLang="en-US"/>
          </a:p>
        </p:txBody>
      </p:sp>
    </p:spTree>
    <p:extLst>
      <p:ext uri="{BB962C8B-B14F-4D97-AF65-F5344CB8AC3E}">
        <p14:creationId xmlns:p14="http://schemas.microsoft.com/office/powerpoint/2010/main" val="16846683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0" i="0" dirty="0" smtClean="0">
                <a:solidFill>
                  <a:srgbClr val="333333"/>
                </a:solidFill>
                <a:effectLst/>
                <a:latin typeface="-apple-system" charset="0"/>
              </a:rPr>
              <a:t>Cycle</a:t>
            </a:r>
            <a:r>
              <a:rPr lang="zh-CN" altLang="en-US" b="0" i="0" dirty="0" smtClean="0">
                <a:solidFill>
                  <a:srgbClr val="333333"/>
                </a:solidFill>
                <a:effectLst/>
                <a:latin typeface="-apple-system" charset="0"/>
              </a:rPr>
              <a:t>好处</a:t>
            </a:r>
            <a:endParaRPr lang="en-US" altLang="zh-CN" b="0" i="0" dirty="0" smtClean="0">
              <a:solidFill>
                <a:srgbClr val="333333"/>
              </a:solidFill>
              <a:effectLst/>
              <a:latin typeface="-apple-system" charset="0"/>
            </a:endParaRPr>
          </a:p>
          <a:p>
            <a:pPr algn="l">
              <a:buFont typeface="+mj-lt"/>
              <a:buAutoNum type="arabicPeriod"/>
            </a:pPr>
            <a:r>
              <a:rPr lang="zh-CN" altLang="en-US" b="0" i="0" dirty="0" smtClean="0">
                <a:solidFill>
                  <a:srgbClr val="333333"/>
                </a:solidFill>
                <a:effectLst/>
                <a:latin typeface="-apple-system" charset="0"/>
              </a:rPr>
              <a:t>提升了消息交互的效率，后面的</a:t>
            </a:r>
            <a:r>
              <a:rPr lang="en-US" altLang="zh-CN" b="0" i="0" dirty="0" smtClean="0">
                <a:solidFill>
                  <a:srgbClr val="333333"/>
                </a:solidFill>
                <a:effectLst/>
                <a:latin typeface="-apple-system" charset="0"/>
              </a:rPr>
              <a:t>Cycle</a:t>
            </a:r>
            <a:r>
              <a:rPr lang="zh-CN" altLang="en-US" b="0" i="0" dirty="0" smtClean="0">
                <a:solidFill>
                  <a:srgbClr val="333333"/>
                </a:solidFill>
                <a:effectLst/>
                <a:latin typeface="-apple-system" charset="0"/>
              </a:rPr>
              <a:t>可以依赖前面</a:t>
            </a:r>
            <a:r>
              <a:rPr lang="en-US" altLang="zh-CN" b="0" i="0" dirty="0" smtClean="0">
                <a:solidFill>
                  <a:srgbClr val="333333"/>
                </a:solidFill>
                <a:effectLst/>
                <a:latin typeface="-apple-system" charset="0"/>
              </a:rPr>
              <a:t>Cycle</a:t>
            </a:r>
            <a:r>
              <a:rPr lang="zh-CN" altLang="en-US" b="0" i="0" dirty="0" smtClean="0">
                <a:solidFill>
                  <a:srgbClr val="333333"/>
                </a:solidFill>
                <a:effectLst/>
                <a:latin typeface="-apple-system" charset="0"/>
              </a:rPr>
              <a:t>的数据，而不需要等完整的</a:t>
            </a:r>
            <a:r>
              <a:rPr lang="en-US" altLang="zh-CN" b="0" i="0" dirty="0" smtClean="0">
                <a:solidFill>
                  <a:srgbClr val="333333"/>
                </a:solidFill>
                <a:effectLst/>
                <a:latin typeface="-apple-system" charset="0"/>
              </a:rPr>
              <a:t>block</a:t>
            </a:r>
            <a:r>
              <a:rPr lang="zh-CN" altLang="en-US" b="0" i="0" dirty="0" smtClean="0">
                <a:solidFill>
                  <a:srgbClr val="333333"/>
                </a:solidFill>
                <a:effectLst/>
                <a:latin typeface="-apple-system" charset="0"/>
              </a:rPr>
              <a:t>（</a:t>
            </a:r>
            <a:r>
              <a:rPr lang="en-US" altLang="zh-CN" b="0" i="0" dirty="0" smtClean="0">
                <a:solidFill>
                  <a:srgbClr val="333333"/>
                </a:solidFill>
                <a:effectLst/>
                <a:latin typeface="-apple-system" charset="0"/>
              </a:rPr>
              <a:t>Cycle</a:t>
            </a:r>
            <a:r>
              <a:rPr lang="zh-CN" altLang="en-US" b="0" i="0" dirty="0" smtClean="0">
                <a:solidFill>
                  <a:srgbClr val="333333"/>
                </a:solidFill>
                <a:effectLst/>
                <a:latin typeface="-apple-system" charset="0"/>
              </a:rPr>
              <a:t>生成完会立刻异步广播出去）</a:t>
            </a:r>
          </a:p>
          <a:p>
            <a:pPr algn="l">
              <a:buFont typeface="+mj-lt"/>
              <a:buAutoNum type="arabicPeriod"/>
            </a:pPr>
            <a:r>
              <a:rPr lang="zh-CN" altLang="en-US" b="0" i="0" dirty="0" smtClean="0">
                <a:solidFill>
                  <a:srgbClr val="333333"/>
                </a:solidFill>
                <a:effectLst/>
                <a:latin typeface="-apple-system" charset="0"/>
              </a:rPr>
              <a:t>使网络资源的使用更平滑，降低传输毛刺</a:t>
            </a:r>
            <a:r>
              <a:rPr lang="en-US" altLang="zh-CN" b="0" i="0" dirty="0" smtClean="0">
                <a:solidFill>
                  <a:srgbClr val="333333"/>
                </a:solidFill>
                <a:effectLst/>
                <a:latin typeface="-apple-system" charset="0"/>
              </a:rPr>
              <a:t>,</a:t>
            </a:r>
            <a:r>
              <a:rPr lang="zh-CN" altLang="en-US" b="0" i="0" dirty="0" smtClean="0">
                <a:solidFill>
                  <a:srgbClr val="333333"/>
                </a:solidFill>
                <a:effectLst/>
                <a:latin typeface="-apple-system" charset="0"/>
              </a:rPr>
              <a:t>是的块生产者的交接开销在</a:t>
            </a:r>
            <a:r>
              <a:rPr lang="en-US" altLang="zh-CN" b="0" i="0" dirty="0" smtClean="0">
                <a:solidFill>
                  <a:srgbClr val="333333"/>
                </a:solidFill>
                <a:effectLst/>
                <a:latin typeface="-apple-system" charset="0"/>
              </a:rPr>
              <a:t>1~2 TCP RTT,</a:t>
            </a:r>
            <a:r>
              <a:rPr lang="zh-CN" altLang="en-US" b="0" i="0" dirty="0" smtClean="0">
                <a:solidFill>
                  <a:srgbClr val="333333"/>
                </a:solidFill>
                <a:effectLst/>
                <a:latin typeface="-apple-system" charset="0"/>
              </a:rPr>
              <a:t>不管块有多大</a:t>
            </a:r>
            <a:endParaRPr lang="en-US" altLang="zh-CN" b="0" i="0" dirty="0" smtClean="0">
              <a:solidFill>
                <a:srgbClr val="333333"/>
              </a:solidFill>
              <a:effectLst/>
              <a:latin typeface="-apple-system" charset="0"/>
            </a:endParaRPr>
          </a:p>
          <a:p>
            <a:pPr algn="l">
              <a:buFont typeface="+mj-lt"/>
              <a:buAutoNum type="arabicPeriod"/>
            </a:pPr>
            <a:endParaRPr lang="en-US" altLang="zh-CN" b="0" i="0" dirty="0" smtClean="0">
              <a:solidFill>
                <a:srgbClr val="333333"/>
              </a:solidFill>
              <a:effectLst/>
              <a:latin typeface="-apple-system" charset="0"/>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kumimoji="1" lang="zh-CN" altLang="en-US" b="1" dirty="0" smtClean="0"/>
              <a:t>相关的交易</a:t>
            </a:r>
            <a:r>
              <a:rPr kumimoji="1" lang="en-US" altLang="zh-CN" b="1" dirty="0" smtClean="0"/>
              <a:t>/</a:t>
            </a:r>
            <a:r>
              <a:rPr kumimoji="1" lang="zh-CN" altLang="en-US" b="1" dirty="0" smtClean="0"/>
              <a:t>消息调度路由到同一个</a:t>
            </a:r>
            <a:r>
              <a:rPr kumimoji="1" lang="en-US" altLang="zh-CN" b="1" dirty="0" smtClean="0"/>
              <a:t>Thread</a:t>
            </a:r>
            <a:r>
              <a:rPr kumimoji="1" lang="zh-CN" altLang="en-US" b="1" dirty="0" smtClean="0"/>
              <a:t>，由单独的</a:t>
            </a:r>
            <a:r>
              <a:rPr kumimoji="1" lang="en-US" altLang="zh-CN" b="1" dirty="0" smtClean="0"/>
              <a:t>core</a:t>
            </a:r>
            <a:r>
              <a:rPr kumimoji="1" lang="zh-CN" altLang="en-US" b="1" dirty="0" smtClean="0"/>
              <a:t>处理，</a:t>
            </a:r>
            <a:r>
              <a:rPr kumimoji="1" lang="en-US" altLang="zh-CN" b="1" dirty="0" smtClean="0"/>
              <a:t>Thread</a:t>
            </a:r>
            <a:r>
              <a:rPr kumimoji="1" lang="zh-CN" altLang="en-US" b="1" dirty="0" smtClean="0"/>
              <a:t>与</a:t>
            </a:r>
            <a:r>
              <a:rPr kumimoji="1" lang="en-US" altLang="zh-CN" b="1" dirty="0" smtClean="0"/>
              <a:t>Thread</a:t>
            </a:r>
            <a:r>
              <a:rPr kumimoji="1" lang="zh-CN" altLang="en-US" b="1" dirty="0" smtClean="0"/>
              <a:t>之间数据不共享</a:t>
            </a:r>
            <a:r>
              <a:rPr kumimoji="1" lang="en-US" altLang="zh-CN" b="1" dirty="0" smtClean="0"/>
              <a:t>,EOS</a:t>
            </a:r>
            <a:r>
              <a:rPr kumimoji="1" lang="zh-CN" altLang="en-US" b="1" dirty="0" smtClean="0"/>
              <a:t>主网刚上的时候是所有的交易由单个</a:t>
            </a:r>
            <a:r>
              <a:rPr kumimoji="1" lang="en-US" altLang="zh-CN" b="1" dirty="0" smtClean="0"/>
              <a:t>core</a:t>
            </a:r>
            <a:r>
              <a:rPr kumimoji="1" lang="zh-CN" altLang="en-US" b="1" dirty="0" smtClean="0"/>
              <a:t>进行打包</a:t>
            </a:r>
          </a:p>
          <a:p>
            <a:pPr algn="l">
              <a:buFont typeface="+mj-lt"/>
              <a:buAutoNum type="arabicPeriod"/>
            </a:pPr>
            <a:endParaRPr lang="en-US" altLang="zh-CN" b="0" i="0" dirty="0" smtClean="0">
              <a:solidFill>
                <a:srgbClr val="333333"/>
              </a:solidFill>
              <a:effectLst/>
              <a:latin typeface="-apple-system" charset="0"/>
            </a:endParaRPr>
          </a:p>
          <a:p>
            <a:pPr algn="l">
              <a:buFont typeface="+mj-lt"/>
              <a:buAutoNum type="arabicPeriod"/>
            </a:pPr>
            <a:endParaRPr lang="en-US" altLang="zh-CN" b="0" i="0" dirty="0" smtClean="0">
              <a:solidFill>
                <a:srgbClr val="333333"/>
              </a:solidFill>
              <a:effectLst/>
              <a:latin typeface="-apple-system" charset="0"/>
            </a:endParaRPr>
          </a:p>
          <a:p>
            <a:pPr algn="l">
              <a:buFont typeface="+mj-lt"/>
              <a:buNone/>
            </a:pPr>
            <a:endParaRPr lang="zh-CN" altLang="en-US" b="0" i="0" dirty="0" smtClean="0">
              <a:solidFill>
                <a:srgbClr val="333333"/>
              </a:solidFill>
              <a:effectLst/>
              <a:latin typeface="-apple-system" charset="0"/>
            </a:endParaRPr>
          </a:p>
          <a:p>
            <a:endParaRPr lang="zh-CN" altLang="en-US" dirty="0"/>
          </a:p>
        </p:txBody>
      </p:sp>
      <p:sp>
        <p:nvSpPr>
          <p:cNvPr id="4" name="灯片编号占位符 3"/>
          <p:cNvSpPr>
            <a:spLocks noGrp="1"/>
          </p:cNvSpPr>
          <p:nvPr>
            <p:ph type="sldNum" sz="quarter" idx="10"/>
          </p:nvPr>
        </p:nvSpPr>
        <p:spPr/>
        <p:txBody>
          <a:bodyPr/>
          <a:lstStyle/>
          <a:p>
            <a:fld id="{C906820C-03C0-4087-A42D-1F025EDEB409}" type="slidenum">
              <a:rPr lang="zh-CN" altLang="en-US" smtClean="0"/>
              <a:t>99</a:t>
            </a:fld>
            <a:endParaRPr lang="zh-CN" altLang="en-US"/>
          </a:p>
        </p:txBody>
      </p:sp>
    </p:spTree>
    <p:extLst>
      <p:ext uri="{BB962C8B-B14F-4D97-AF65-F5344CB8AC3E}">
        <p14:creationId xmlns:p14="http://schemas.microsoft.com/office/powerpoint/2010/main" val="688715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844675"/>
            <a:ext cx="9144000" cy="33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lvl1pPr>
              <a:defRPr b="1">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E00A47B1-09D9-4943-9628-ADAE68CC06D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925717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9E285FE-7D4F-4A90-9D11-A1E9A6B3AB9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49853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06BAB7F7-70A7-4CC4-864A-A55BD73FF799}"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958683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0364" y="44624"/>
            <a:ext cx="7546435" cy="720080"/>
          </a:xfrm>
        </p:spPr>
        <p:txBody>
          <a:bodyPr/>
          <a:lstStyle>
            <a:lvl1pPr algn="l">
              <a:lnSpc>
                <a:spcPct val="150000"/>
              </a:lnSpc>
              <a:defRPr sz="4000" baseline="0">
                <a:solidFill>
                  <a:srgbClr val="002060"/>
                </a:solidFill>
                <a:latin typeface="Comic Sans MS" panose="030F0702030302020204" pitchFamily="66" charset="0"/>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10864" y="1628800"/>
            <a:ext cx="8229600" cy="4525963"/>
          </a:xfrm>
        </p:spPr>
        <p:txBody>
          <a:bodyPr/>
          <a:lstStyle>
            <a:lvl1pPr>
              <a:lnSpc>
                <a:spcPct val="150000"/>
              </a:lnSpc>
              <a:defRPr sz="2800" baseline="0">
                <a:latin typeface="Comic Sans MS" panose="030F0702030302020204" pitchFamily="66" charset="0"/>
                <a:ea typeface="微软雅黑" pitchFamily="34" charset="-122"/>
              </a:defRPr>
            </a:lvl1pPr>
            <a:lvl2pPr>
              <a:lnSpc>
                <a:spcPct val="150000"/>
              </a:lnSpc>
              <a:defRPr sz="2400" baseline="0">
                <a:solidFill>
                  <a:schemeClr val="tx1">
                    <a:lumMod val="75000"/>
                    <a:lumOff val="25000"/>
                  </a:schemeClr>
                </a:solidFill>
                <a:latin typeface="Comic Sans MS" panose="030F0702030302020204" pitchFamily="66" charset="0"/>
                <a:ea typeface="微软雅黑" pitchFamily="34" charset="-122"/>
              </a:defRPr>
            </a:lvl2pPr>
            <a:lvl3pPr>
              <a:lnSpc>
                <a:spcPct val="150000"/>
              </a:lnSpc>
              <a:defRPr sz="2000" baseline="0">
                <a:solidFill>
                  <a:schemeClr val="tx1">
                    <a:lumMod val="75000"/>
                    <a:lumOff val="25000"/>
                  </a:schemeClr>
                </a:solidFill>
                <a:latin typeface="Comic Sans MS" panose="030F0702030302020204" pitchFamily="66" charset="0"/>
                <a:ea typeface="微软雅黑" pitchFamily="34" charset="-122"/>
              </a:defRPr>
            </a:lvl3pPr>
            <a:lvl4pPr>
              <a:lnSpc>
                <a:spcPct val="150000"/>
              </a:lnSpc>
              <a:defRPr baseline="0">
                <a:solidFill>
                  <a:schemeClr val="tx1">
                    <a:lumMod val="75000"/>
                    <a:lumOff val="25000"/>
                  </a:schemeClr>
                </a:solidFill>
                <a:latin typeface="Comic Sans MS" panose="030F0702030302020204" pitchFamily="66" charset="0"/>
                <a:ea typeface="微软雅黑" pitchFamily="34" charset="-122"/>
              </a:defRPr>
            </a:lvl4pPr>
            <a:lvl5pPr>
              <a:lnSpc>
                <a:spcPct val="150000"/>
              </a:lnSpc>
              <a:defRPr baseline="0">
                <a:solidFill>
                  <a:schemeClr val="tx1">
                    <a:lumMod val="75000"/>
                    <a:lumOff val="25000"/>
                  </a:schemeClr>
                </a:solidFill>
                <a:latin typeface="Comic Sans MS" panose="030F0702030302020204" pitchFamily="66" charset="0"/>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cxnSp>
        <p:nvCxnSpPr>
          <p:cNvPr id="5" name="直接连接符 4"/>
          <p:cNvCxnSpPr/>
          <p:nvPr userDrawn="1"/>
        </p:nvCxnSpPr>
        <p:spPr>
          <a:xfrm>
            <a:off x="251520" y="836712"/>
            <a:ext cx="8640960" cy="0"/>
          </a:xfrm>
          <a:prstGeom prst="line">
            <a:avLst/>
          </a:prstGeom>
          <a:ln w="31750">
            <a:solidFill>
              <a:srgbClr val="00206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832253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395B738-F9F3-4D98-A035-4308FFD8619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747610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93827CF-10F8-406F-B565-454C2CCDEC1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76115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045AC9A7-1989-49BE-B9EF-576E9B1338B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16898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B2ACB13E-03C5-4D39-97AA-86C7A873A9AE}"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04197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C222A3E8-B8FD-4F35-997E-22EDA316EFD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681651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27B3454-4D73-4F57-B796-4244350AA1F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04313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A53D0B3B-119E-46B0-913E-C9B9D76AC98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087293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微软雅黑" pitchFamily="34" charset="-122"/>
                <a:ea typeface="微软雅黑" pitchFamily="34" charset="-122"/>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微软雅黑" pitchFamily="34" charset="-122"/>
                <a:ea typeface="微软雅黑" pitchFamily="3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微软雅黑" pitchFamily="34" charset="-122"/>
                <a:ea typeface="微软雅黑" pitchFamily="34" charset="-122"/>
              </a:defRPr>
            </a:lvl1pPr>
          </a:lstStyle>
          <a:p>
            <a:pPr>
              <a:defRPr/>
            </a:pPr>
            <a:fld id="{9788FA87-C8A9-478F-B9B6-3E88B2B0F0F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7833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fontAlgn="base">
        <a:spcBef>
          <a:spcPct val="0"/>
        </a:spcBef>
        <a:spcAft>
          <a:spcPct val="0"/>
        </a:spcAft>
        <a:defRPr sz="4400" b="1" kern="1200">
          <a:solidFill>
            <a:schemeClr val="bg1"/>
          </a:solidFill>
          <a:latin typeface="微软雅黑" pitchFamily="34" charset="-122"/>
          <a:ea typeface="微软雅黑" pitchFamily="34" charset="-122"/>
          <a:cs typeface="+mj-cs"/>
        </a:defRPr>
      </a:lvl1pPr>
      <a:lvl2pPr algn="ctr" rtl="0" fontAlgn="base">
        <a:spcBef>
          <a:spcPct val="0"/>
        </a:spcBef>
        <a:spcAft>
          <a:spcPct val="0"/>
        </a:spcAft>
        <a:defRPr sz="4400" b="1">
          <a:solidFill>
            <a:schemeClr val="bg1"/>
          </a:solidFill>
          <a:latin typeface="微软雅黑" pitchFamily="34" charset="-122"/>
          <a:ea typeface="微软雅黑" pitchFamily="34" charset="-122"/>
        </a:defRPr>
      </a:lvl2pPr>
      <a:lvl3pPr algn="ctr" rtl="0" fontAlgn="base">
        <a:spcBef>
          <a:spcPct val="0"/>
        </a:spcBef>
        <a:spcAft>
          <a:spcPct val="0"/>
        </a:spcAft>
        <a:defRPr sz="4400" b="1">
          <a:solidFill>
            <a:schemeClr val="bg1"/>
          </a:solidFill>
          <a:latin typeface="微软雅黑" pitchFamily="34" charset="-122"/>
          <a:ea typeface="微软雅黑" pitchFamily="34" charset="-122"/>
        </a:defRPr>
      </a:lvl3pPr>
      <a:lvl4pPr algn="ctr" rtl="0" fontAlgn="base">
        <a:spcBef>
          <a:spcPct val="0"/>
        </a:spcBef>
        <a:spcAft>
          <a:spcPct val="0"/>
        </a:spcAft>
        <a:defRPr sz="4400" b="1">
          <a:solidFill>
            <a:schemeClr val="bg1"/>
          </a:solidFill>
          <a:latin typeface="微软雅黑" pitchFamily="34" charset="-122"/>
          <a:ea typeface="微软雅黑" pitchFamily="34" charset="-122"/>
        </a:defRPr>
      </a:lvl4pPr>
      <a:lvl5pPr algn="ctr" rtl="0" fontAlgn="base">
        <a:spcBef>
          <a:spcPct val="0"/>
        </a:spcBef>
        <a:spcAft>
          <a:spcPct val="0"/>
        </a:spcAft>
        <a:defRPr sz="44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4400" b="1">
          <a:solidFill>
            <a:schemeClr val="bg1"/>
          </a:solidFill>
          <a:latin typeface="微软雅黑" pitchFamily="34" charset="-122"/>
          <a:ea typeface="微软雅黑" pitchFamily="34" charset="-122"/>
        </a:defRPr>
      </a:lvl6pPr>
      <a:lvl7pPr marL="914400" algn="ctr" rtl="0" fontAlgn="base">
        <a:spcBef>
          <a:spcPct val="0"/>
        </a:spcBef>
        <a:spcAft>
          <a:spcPct val="0"/>
        </a:spcAft>
        <a:defRPr sz="4400" b="1">
          <a:solidFill>
            <a:schemeClr val="bg1"/>
          </a:solidFill>
          <a:latin typeface="微软雅黑" pitchFamily="34" charset="-122"/>
          <a:ea typeface="微软雅黑" pitchFamily="34" charset="-122"/>
        </a:defRPr>
      </a:lvl7pPr>
      <a:lvl8pPr marL="1371600" algn="ctr" rtl="0" fontAlgn="base">
        <a:spcBef>
          <a:spcPct val="0"/>
        </a:spcBef>
        <a:spcAft>
          <a:spcPct val="0"/>
        </a:spcAft>
        <a:defRPr sz="4400" b="1">
          <a:solidFill>
            <a:schemeClr val="bg1"/>
          </a:solidFill>
          <a:latin typeface="微软雅黑" pitchFamily="34" charset="-122"/>
          <a:ea typeface="微软雅黑" pitchFamily="34" charset="-122"/>
        </a:defRPr>
      </a:lvl8pPr>
      <a:lvl9pPr marL="1828800" algn="ctr" rtl="0" fontAlgn="base">
        <a:spcBef>
          <a:spcPct val="0"/>
        </a:spcBef>
        <a:spcAft>
          <a:spcPct val="0"/>
        </a:spcAft>
        <a:defRPr sz="4400" b="1">
          <a:solidFill>
            <a:schemeClr val="bg1"/>
          </a:solidFill>
          <a:latin typeface="微软雅黑" pitchFamily="34" charset="-122"/>
          <a:ea typeface="微软雅黑" pitchFamily="34" charset="-122"/>
        </a:defRPr>
      </a:lvl9pPr>
    </p:titleStyle>
    <p:bodyStyle>
      <a:lvl1pPr marL="342900" indent="-342900" algn="l" rtl="0" fontAlgn="base">
        <a:spcBef>
          <a:spcPct val="20000"/>
        </a:spcBef>
        <a:spcAft>
          <a:spcPct val="0"/>
        </a:spcAft>
        <a:buFont typeface="Arial" charset="0"/>
        <a:buChar char="•"/>
        <a:defRPr sz="3200" kern="1200">
          <a:solidFill>
            <a:srgbClr val="404040"/>
          </a:solidFill>
          <a:latin typeface="微软雅黑" pitchFamily="34" charset="-122"/>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rgbClr val="595959"/>
          </a:solidFill>
          <a:latin typeface="微软雅黑" pitchFamily="34" charset="-122"/>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rgbClr val="595959"/>
          </a:solidFill>
          <a:latin typeface="微软雅黑" pitchFamily="34" charset="-122"/>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rgbClr val="595959"/>
          </a:solidFill>
          <a:latin typeface="微软雅黑" pitchFamily="34" charset="-122"/>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rgbClr val="595959"/>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hyperlink" Target="https://github.com/MAIAN-tool/MAIAN"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98.jpg"/><Relationship Id="rId4" Type="http://schemas.openxmlformats.org/officeDocument/2006/relationships/image" Target="../media/image97.jpg"/></Relationships>
</file>

<file path=ppt/slides/_rels/slide121.xml.rels><?xml version="1.0" encoding="UTF-8" standalone="yes"?>
<Relationships xmlns="http://schemas.openxmlformats.org/package/2006/relationships"><Relationship Id="rId3" Type="http://schemas.openxmlformats.org/officeDocument/2006/relationships/hyperlink" Target="https://blockstack.org/blog/funding-the-new-decentralized-internet"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hyperlink" Target="http://www.slideshare.net/MartinKppelmann/gnosis-vision-and-crowdsale" TargetMode="External"/><Relationship Id="rId4" Type="http://schemas.openxmlformats.org/officeDocument/2006/relationships/hyperlink" Target="https://github.com/phlip9/ether-on-a-stick"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7.jpe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6.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0.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6.tif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p:cNvSpPr>
            <a:spLocks noGrp="1" noChangeArrowheads="1"/>
          </p:cNvSpPr>
          <p:nvPr>
            <p:ph type="subTitle" idx="1"/>
          </p:nvPr>
        </p:nvSpPr>
        <p:spPr>
          <a:xfrm>
            <a:off x="1547664" y="4509120"/>
            <a:ext cx="6400800" cy="1944687"/>
          </a:xfrm>
        </p:spPr>
        <p:txBody>
          <a:bodyPr rtlCol="0">
            <a:normAutofit/>
          </a:bodyPr>
          <a:lstStyle/>
          <a:p>
            <a:pPr eaLnBrk="1" fontAlgn="auto" hangingPunct="1">
              <a:lnSpc>
                <a:spcPct val="140000"/>
              </a:lnSpc>
              <a:spcAft>
                <a:spcPts val="0"/>
              </a:spcAft>
              <a:defRPr/>
            </a:pPr>
            <a:r>
              <a:rPr lang="zh-CN" altLang="en-US" sz="2800" dirty="0" smtClean="0"/>
              <a:t>沈蒙</a:t>
            </a:r>
            <a:endParaRPr lang="en-US" altLang="zh-CN" sz="2800" dirty="0" smtClean="0"/>
          </a:p>
          <a:p>
            <a:pPr eaLnBrk="1" fontAlgn="auto" hangingPunct="1">
              <a:lnSpc>
                <a:spcPct val="140000"/>
              </a:lnSpc>
              <a:spcAft>
                <a:spcPts val="0"/>
              </a:spcAft>
              <a:defRPr/>
            </a:pPr>
            <a:r>
              <a:rPr lang="en-US" altLang="zh-CN" sz="2200" dirty="0" smtClean="0">
                <a:solidFill>
                  <a:srgbClr val="0070C0"/>
                </a:solidFill>
              </a:rPr>
              <a:t>shenmeng@bit.edu.cn</a:t>
            </a:r>
          </a:p>
          <a:p>
            <a:pPr eaLnBrk="1" fontAlgn="auto" hangingPunct="1">
              <a:lnSpc>
                <a:spcPct val="140000"/>
              </a:lnSpc>
              <a:spcAft>
                <a:spcPts val="0"/>
              </a:spcAft>
              <a:defRPr/>
            </a:pPr>
            <a:r>
              <a:rPr lang="en-US" altLang="zh-CN" sz="2200" dirty="0" smtClean="0">
                <a:solidFill>
                  <a:srgbClr val="0070C0"/>
                </a:solidFill>
              </a:rPr>
              <a:t>2018.10</a:t>
            </a:r>
            <a:endParaRPr lang="zh-CN" altLang="en-US" sz="2200" dirty="0">
              <a:solidFill>
                <a:srgbClr val="0070C0"/>
              </a:solidFill>
            </a:endParaRPr>
          </a:p>
        </p:txBody>
      </p:sp>
      <p:sp>
        <p:nvSpPr>
          <p:cNvPr id="7" name="文本框 6"/>
          <p:cNvSpPr txBox="1"/>
          <p:nvPr/>
        </p:nvSpPr>
        <p:spPr>
          <a:xfrm>
            <a:off x="0" y="2793702"/>
            <a:ext cx="9144000" cy="923330"/>
          </a:xfrm>
          <a:prstGeom prst="rect">
            <a:avLst/>
          </a:prstGeom>
          <a:noFill/>
        </p:spPr>
        <p:txBody>
          <a:bodyPr wrap="square" rtlCol="0">
            <a:spAutoFit/>
          </a:bodyPr>
          <a:lstStyle/>
          <a:p>
            <a:pPr algn="ctr"/>
            <a:r>
              <a:rPr lang="zh-CN" altLang="en-US" sz="5400" b="1" dirty="0" smtClean="0">
                <a:solidFill>
                  <a:prstClr val="white"/>
                </a:solidFill>
                <a:latin typeface="微软雅黑" pitchFamily="34" charset="-122"/>
                <a:ea typeface="微软雅黑" pitchFamily="34" charset="-122"/>
                <a:cs typeface="+mj-cs"/>
              </a:rPr>
              <a:t>以太坊和智能合约</a:t>
            </a:r>
            <a:endParaRPr lang="zh-CN" altLang="en-US" dirty="0"/>
          </a:p>
        </p:txBody>
      </p:sp>
      <p:sp>
        <p:nvSpPr>
          <p:cNvPr id="2" name="灯片编号占位符 1"/>
          <p:cNvSpPr>
            <a:spLocks noGrp="1"/>
          </p:cNvSpPr>
          <p:nvPr>
            <p:ph type="sldNum" sz="quarter" idx="12"/>
          </p:nvPr>
        </p:nvSpPr>
        <p:spPr/>
        <p:txBody>
          <a:bodyPr/>
          <a:lstStyle/>
          <a:p>
            <a:pPr>
              <a:defRPr/>
            </a:pPr>
            <a:fld id="{E00A47B1-09D9-4943-9628-ADAE68CC06D3}" type="slidenum">
              <a:rPr lang="zh-CN" altLang="en-US" smtClean="0">
                <a:solidFill>
                  <a:prstClr val="black">
                    <a:tint val="75000"/>
                  </a:prstClr>
                </a:solidFill>
              </a:rPr>
              <a:pPr>
                <a:defRPr/>
              </a:pPr>
              <a:t>1</a:t>
            </a:fld>
            <a:endParaRPr lang="zh-CN" altLang="en-US">
              <a:solidFill>
                <a:prstClr val="black">
                  <a:tint val="75000"/>
                </a:prstClr>
              </a:solidFill>
            </a:endParaRPr>
          </a:p>
        </p:txBody>
      </p:sp>
      <p:sp>
        <p:nvSpPr>
          <p:cNvPr id="3" name="文本框 2"/>
          <p:cNvSpPr txBox="1"/>
          <p:nvPr/>
        </p:nvSpPr>
        <p:spPr>
          <a:xfrm>
            <a:off x="179512" y="113734"/>
            <a:ext cx="780213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本讲内容参考自清华大学计算机系徐恪教授</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赛博智能经济与区块链</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课程</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95301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以太坊和比特币</a:t>
            </a:r>
          </a:p>
        </p:txBody>
      </p:sp>
      <p:sp>
        <p:nvSpPr>
          <p:cNvPr id="3" name="object 16"/>
          <p:cNvSpPr txBox="1"/>
          <p:nvPr/>
        </p:nvSpPr>
        <p:spPr>
          <a:xfrm>
            <a:off x="370279" y="1124744"/>
            <a:ext cx="4680520" cy="4447371"/>
          </a:xfrm>
          <a:prstGeom prst="rect">
            <a:avLst/>
          </a:prstGeom>
        </p:spPr>
        <p:txBody>
          <a:bodyPr vert="horz" wrap="square" lIns="0" tIns="0" rIns="0" bIns="0" rtlCol="0">
            <a:spAutoFit/>
          </a:bodyPr>
          <a:lstStyle/>
          <a:p>
            <a:pPr marL="379094" indent="-366395">
              <a:lnSpc>
                <a:spcPct val="150000"/>
              </a:lnSpc>
              <a:spcBef>
                <a:spcPts val="540"/>
              </a:spcBef>
              <a:buFont typeface="Arial"/>
              <a:buChar char="○"/>
              <a:tabLst>
                <a:tab pos="836294" algn="l"/>
                <a:tab pos="836930" algn="l"/>
              </a:tabLst>
            </a:pPr>
            <a:r>
              <a:rPr lang="zh-CN" altLang="en-US" sz="2800" b="1" spc="-65" dirty="0" smtClean="0">
                <a:latin typeface="微软雅黑" panose="020B0503020204020204" pitchFamily="34" charset="-122"/>
                <a:ea typeface="微软雅黑" panose="020B0503020204020204" pitchFamily="34" charset="-122"/>
                <a:cs typeface="Trebuchet MS"/>
              </a:rPr>
              <a:t>以太坊</a:t>
            </a:r>
            <a:r>
              <a:rPr sz="2800" b="1" spc="-65" dirty="0" smtClean="0">
                <a:latin typeface="微软雅黑" panose="020B0503020204020204" pitchFamily="34" charset="-122"/>
                <a:ea typeface="微软雅黑" panose="020B0503020204020204" pitchFamily="34" charset="-122"/>
                <a:cs typeface="Trebuchet MS"/>
              </a:rPr>
              <a:t>: </a:t>
            </a:r>
            <a:r>
              <a:rPr lang="zh-CN" altLang="en-US" sz="2800" spc="40" dirty="0" smtClean="0">
                <a:latin typeface="微软雅黑" panose="020B0503020204020204" pitchFamily="34" charset="-122"/>
                <a:ea typeface="微软雅黑" panose="020B0503020204020204" pitchFamily="34" charset="-122"/>
                <a:cs typeface="Calibri"/>
              </a:rPr>
              <a:t>智能合约平台</a:t>
            </a:r>
            <a:endParaRPr sz="2800" dirty="0">
              <a:latin typeface="微软雅黑" panose="020B0503020204020204" pitchFamily="34" charset="-122"/>
              <a:ea typeface="微软雅黑" panose="020B0503020204020204" pitchFamily="34" charset="-122"/>
              <a:cs typeface="Calibri"/>
            </a:endParaRPr>
          </a:p>
          <a:p>
            <a:pPr marL="836295" lvl="1" indent="-366395">
              <a:lnSpc>
                <a:spcPct val="150000"/>
              </a:lnSpc>
              <a:spcBef>
                <a:spcPts val="540"/>
              </a:spcBef>
              <a:buFont typeface="Arial"/>
              <a:buChar char="■"/>
              <a:tabLst>
                <a:tab pos="1293495" algn="l"/>
                <a:tab pos="1294130" algn="l"/>
              </a:tabLst>
            </a:pPr>
            <a:r>
              <a:rPr lang="zh-CN" altLang="en-US" sz="2400" spc="90" dirty="0" smtClean="0">
                <a:latin typeface="微软雅黑" panose="020B0503020204020204" pitchFamily="34" charset="-122"/>
                <a:ea typeface="微软雅黑" panose="020B0503020204020204" pitchFamily="34" charset="-122"/>
                <a:cs typeface="Calibri"/>
              </a:rPr>
              <a:t>复杂、功能丰富</a:t>
            </a:r>
            <a:endParaRPr lang="en-US" altLang="zh-CN" sz="2400" dirty="0">
              <a:latin typeface="微软雅黑" panose="020B0503020204020204" pitchFamily="34" charset="-122"/>
              <a:ea typeface="微软雅黑" panose="020B0503020204020204" pitchFamily="34" charset="-122"/>
              <a:cs typeface="Calibri"/>
            </a:endParaRPr>
          </a:p>
          <a:p>
            <a:pPr marL="836295" lvl="1" indent="-366395">
              <a:lnSpc>
                <a:spcPct val="150000"/>
              </a:lnSpc>
              <a:spcBef>
                <a:spcPts val="540"/>
              </a:spcBef>
              <a:buFont typeface="Arial"/>
              <a:buChar char="■"/>
              <a:tabLst>
                <a:tab pos="1293495" algn="l"/>
                <a:tab pos="1294130" algn="l"/>
              </a:tabLst>
            </a:pPr>
            <a:r>
              <a:rPr lang="zh-CN" altLang="en-US" sz="2400" spc="90" dirty="0" smtClean="0">
                <a:latin typeface="微软雅黑" panose="020B0503020204020204" pitchFamily="34" charset="-122"/>
                <a:ea typeface="微软雅黑" panose="020B0503020204020204" pitchFamily="34" charset="-122"/>
                <a:cs typeface="Calibri"/>
              </a:rPr>
              <a:t>图灵完备的</a:t>
            </a:r>
            <a:r>
              <a:rPr lang="zh-CN" altLang="en-US" sz="2400" spc="90" dirty="0">
                <a:latin typeface="微软雅黑" panose="020B0503020204020204" pitchFamily="34" charset="-122"/>
                <a:ea typeface="微软雅黑" panose="020B0503020204020204" pitchFamily="34" charset="-122"/>
                <a:cs typeface="Calibri"/>
              </a:rPr>
              <a:t>脚本语言</a:t>
            </a:r>
            <a:endParaRPr sz="2400" spc="90" dirty="0">
              <a:latin typeface="微软雅黑" panose="020B0503020204020204" pitchFamily="34" charset="-122"/>
              <a:ea typeface="微软雅黑" panose="020B0503020204020204" pitchFamily="34" charset="-122"/>
              <a:cs typeface="Calibri"/>
            </a:endParaRPr>
          </a:p>
          <a:p>
            <a:pPr marL="379094" indent="-366395">
              <a:lnSpc>
                <a:spcPct val="150000"/>
              </a:lnSpc>
              <a:spcBef>
                <a:spcPts val="540"/>
              </a:spcBef>
              <a:buFont typeface="Arial"/>
              <a:buChar char="○"/>
              <a:tabLst>
                <a:tab pos="836294" algn="l"/>
                <a:tab pos="836930" algn="l"/>
              </a:tabLst>
            </a:pPr>
            <a:r>
              <a:rPr lang="zh-CN" altLang="en-US" sz="2800" b="1" spc="-65" dirty="0">
                <a:latin typeface="微软雅黑" panose="020B0503020204020204" pitchFamily="34" charset="-122"/>
                <a:ea typeface="微软雅黑" panose="020B0503020204020204" pitchFamily="34" charset="-122"/>
                <a:cs typeface="Trebuchet MS"/>
              </a:rPr>
              <a:t>比特币</a:t>
            </a:r>
            <a:r>
              <a:rPr sz="2800" b="1" spc="-65" dirty="0">
                <a:latin typeface="微软雅黑" panose="020B0503020204020204" pitchFamily="34" charset="-122"/>
                <a:ea typeface="微软雅黑" panose="020B0503020204020204" pitchFamily="34" charset="-122"/>
                <a:cs typeface="Trebuchet MS"/>
              </a:rPr>
              <a:t>: </a:t>
            </a:r>
            <a:r>
              <a:rPr lang="zh-CN" altLang="en-US" sz="2800" b="1" spc="-65" dirty="0">
                <a:latin typeface="微软雅黑" panose="020B0503020204020204" pitchFamily="34" charset="-122"/>
                <a:ea typeface="微软雅黑" panose="020B0503020204020204" pitchFamily="34" charset="-122"/>
                <a:cs typeface="Trebuchet MS"/>
              </a:rPr>
              <a:t>去中心化的资产</a:t>
            </a:r>
            <a:endParaRPr sz="2800" b="1" spc="-65" dirty="0">
              <a:latin typeface="微软雅黑" panose="020B0503020204020204" pitchFamily="34" charset="-122"/>
              <a:ea typeface="微软雅黑" panose="020B0503020204020204" pitchFamily="34" charset="-122"/>
              <a:cs typeface="Trebuchet MS"/>
            </a:endParaRPr>
          </a:p>
          <a:p>
            <a:pPr marL="836295" indent="-366395">
              <a:lnSpc>
                <a:spcPct val="150000"/>
              </a:lnSpc>
              <a:spcBef>
                <a:spcPts val="540"/>
              </a:spcBef>
              <a:buFont typeface="Arial"/>
              <a:buChar char="■"/>
              <a:tabLst>
                <a:tab pos="1293495" algn="l"/>
                <a:tab pos="1294130" algn="l"/>
              </a:tabLst>
            </a:pPr>
            <a:r>
              <a:rPr lang="zh-CN" altLang="en-US" sz="2400" spc="70" dirty="0" smtClean="0">
                <a:latin typeface="微软雅黑" panose="020B0503020204020204" pitchFamily="34" charset="-122"/>
                <a:ea typeface="微软雅黑" panose="020B0503020204020204" pitchFamily="34" charset="-122"/>
                <a:cs typeface="Calibri"/>
              </a:rPr>
              <a:t>简单可靠</a:t>
            </a:r>
            <a:endParaRPr sz="2400" dirty="0" smtClean="0">
              <a:latin typeface="微软雅黑" panose="020B0503020204020204" pitchFamily="34" charset="-122"/>
              <a:ea typeface="微软雅黑" panose="020B0503020204020204" pitchFamily="34" charset="-122"/>
              <a:cs typeface="Calibri"/>
            </a:endParaRPr>
          </a:p>
          <a:p>
            <a:pPr marL="836295" indent="-366395">
              <a:lnSpc>
                <a:spcPct val="150000"/>
              </a:lnSpc>
              <a:spcBef>
                <a:spcPts val="540"/>
              </a:spcBef>
              <a:buFont typeface="Arial"/>
              <a:buChar char="■"/>
              <a:tabLst>
                <a:tab pos="1293495" algn="l"/>
                <a:tab pos="1294130" algn="l"/>
              </a:tabLst>
            </a:pPr>
            <a:r>
              <a:rPr lang="zh-CN" altLang="en-US" sz="2400" spc="70" dirty="0" smtClean="0">
                <a:latin typeface="微软雅黑" panose="020B0503020204020204" pitchFamily="34" charset="-122"/>
                <a:ea typeface="微软雅黑" panose="020B0503020204020204" pitchFamily="34" charset="-122"/>
                <a:cs typeface="Calibri"/>
              </a:rPr>
              <a:t>基于</a:t>
            </a:r>
            <a:r>
              <a:rPr lang="zh-CN" altLang="en-US" sz="2400" spc="70" dirty="0">
                <a:latin typeface="微软雅黑" panose="020B0503020204020204" pitchFamily="34" charset="-122"/>
                <a:ea typeface="微软雅黑" panose="020B0503020204020204" pitchFamily="34" charset="-122"/>
                <a:cs typeface="Calibri"/>
              </a:rPr>
              <a:t>堆栈</a:t>
            </a:r>
            <a:r>
              <a:rPr lang="zh-CN" altLang="en-US" sz="2400" spc="70" dirty="0" smtClean="0">
                <a:latin typeface="微软雅黑" panose="020B0503020204020204" pitchFamily="34" charset="-122"/>
                <a:ea typeface="微软雅黑" panose="020B0503020204020204" pitchFamily="34" charset="-122"/>
                <a:cs typeface="Calibri"/>
              </a:rPr>
              <a:t>的脚本语言</a:t>
            </a:r>
            <a:endParaRPr lang="en-US" altLang="zh-CN" sz="2400" spc="70" dirty="0" smtClean="0">
              <a:latin typeface="微软雅黑" panose="020B0503020204020204" pitchFamily="34" charset="-122"/>
              <a:ea typeface="微软雅黑" panose="020B0503020204020204" pitchFamily="34" charset="-122"/>
              <a:cs typeface="Calibri"/>
            </a:endParaRPr>
          </a:p>
          <a:p>
            <a:pPr marL="469900">
              <a:lnSpc>
                <a:spcPct val="150000"/>
              </a:lnSpc>
              <a:spcBef>
                <a:spcPts val="540"/>
              </a:spcBef>
              <a:tabLst>
                <a:tab pos="1293495" algn="l"/>
                <a:tab pos="1294130" algn="l"/>
              </a:tabLst>
            </a:pPr>
            <a:r>
              <a:rPr lang="zh-CN" altLang="en-US" sz="2400" spc="70" dirty="0" smtClean="0">
                <a:latin typeface="微软雅黑" panose="020B0503020204020204" pitchFamily="34" charset="-122"/>
                <a:ea typeface="微软雅黑" panose="020B0503020204020204" pitchFamily="34" charset="-122"/>
                <a:cs typeface="Calibri"/>
              </a:rPr>
              <a:t>（非</a:t>
            </a:r>
            <a:r>
              <a:rPr lang="zh-CN" altLang="en-US" sz="2400" dirty="0" smtClean="0">
                <a:latin typeface="微软雅黑" panose="020B0503020204020204" pitchFamily="34" charset="-122"/>
                <a:ea typeface="微软雅黑" panose="020B0503020204020204" pitchFamily="34" charset="-122"/>
              </a:rPr>
              <a:t>图灵完备）</a:t>
            </a:r>
            <a:endParaRPr sz="2400" dirty="0">
              <a:latin typeface="微软雅黑" panose="020B0503020204020204" pitchFamily="34" charset="-122"/>
              <a:ea typeface="微软雅黑" panose="020B0503020204020204" pitchFamily="34" charset="-122"/>
              <a:cs typeface="Calibri"/>
            </a:endParaRPr>
          </a:p>
        </p:txBody>
      </p:sp>
      <p:pic>
        <p:nvPicPr>
          <p:cNvPr id="3074" name="Picture 2" descr="https://ss1.bdstatic.com/70cFuXSh_Q1YnxGkpoWK1HF6hhy/it/u=3993607916,4192895671&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799" y="1196752"/>
            <a:ext cx="3636000" cy="2177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4984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9" name="文本框 8"/>
          <p:cNvSpPr txBox="1"/>
          <p:nvPr/>
        </p:nvSpPr>
        <p:spPr>
          <a:xfrm>
            <a:off x="899592" y="2348880"/>
            <a:ext cx="7556918" cy="2554545"/>
          </a:xfrm>
          <a:prstGeom prst="rect">
            <a:avLst/>
          </a:prstGeom>
          <a:noFill/>
        </p:spPr>
        <p:txBody>
          <a:bodyPr wrap="square" rtlCol="0">
            <a:spAutoFit/>
          </a:bodyPr>
          <a:lstStyle/>
          <a:p>
            <a:pPr marL="342900" indent="-342900">
              <a:buFont typeface="+mj-lt"/>
              <a:buAutoNum type="arabicPeriod"/>
            </a:pPr>
            <a:r>
              <a:rPr lang="en-US" altLang="zh-CN" sz="2000" b="1" dirty="0">
                <a:latin typeface="Microsoft YaHei" charset="-122"/>
                <a:ea typeface="Microsoft YaHei" charset="-122"/>
                <a:cs typeface="Microsoft YaHei" charset="-122"/>
              </a:rPr>
              <a:t>EOS</a:t>
            </a:r>
            <a:r>
              <a:rPr lang="zh-CN" altLang="en-US" sz="2000" b="1" dirty="0">
                <a:latin typeface="Microsoft YaHei" charset="-122"/>
                <a:ea typeface="Microsoft YaHei" charset="-122"/>
                <a:cs typeface="Microsoft YaHei" charset="-122"/>
              </a:rPr>
              <a:t>不需要等待</a:t>
            </a:r>
            <a:r>
              <a:rPr lang="en-US" altLang="zh-CN" sz="2000" b="1" dirty="0">
                <a:latin typeface="Microsoft YaHei" charset="-122"/>
                <a:ea typeface="Microsoft YaHei" charset="-122"/>
                <a:cs typeface="Microsoft YaHei" charset="-122"/>
              </a:rPr>
              <a:t>block</a:t>
            </a:r>
            <a:r>
              <a:rPr lang="zh-CN" altLang="en-US" sz="2000" b="1" dirty="0">
                <a:latin typeface="Microsoft YaHei" charset="-122"/>
                <a:ea typeface="Microsoft YaHei" charset="-122"/>
                <a:cs typeface="Microsoft YaHei" charset="-122"/>
              </a:rPr>
              <a:t>生产完毕，而是基于</a:t>
            </a:r>
            <a:r>
              <a:rPr lang="en-US" altLang="zh-CN" sz="2000" b="1" dirty="0">
                <a:latin typeface="Microsoft YaHei" charset="-122"/>
                <a:ea typeface="Microsoft YaHei" charset="-122"/>
                <a:cs typeface="Microsoft YaHei" charset="-122"/>
              </a:rPr>
              <a:t>Cycle</a:t>
            </a:r>
            <a:r>
              <a:rPr lang="zh-CN" altLang="en-US" sz="2000" b="1" dirty="0">
                <a:latin typeface="Microsoft YaHei" charset="-122"/>
                <a:ea typeface="Microsoft YaHei" charset="-122"/>
                <a:cs typeface="Microsoft YaHei" charset="-122"/>
              </a:rPr>
              <a:t>的粒度进行广播，在生产块的同时进行异步传输</a:t>
            </a:r>
            <a:r>
              <a:rPr lang="en-US" altLang="zh-CN" sz="2000" b="1" dirty="0">
                <a:latin typeface="Microsoft YaHei" charset="-122"/>
                <a:ea typeface="Microsoft YaHei" charset="-122"/>
                <a:cs typeface="Microsoft YaHei" charset="-122"/>
              </a:rPr>
              <a:t>,</a:t>
            </a:r>
            <a:r>
              <a:rPr lang="zh-CN" altLang="en-US" sz="2000" b="1" dirty="0">
                <a:latin typeface="Microsoft YaHei" charset="-122"/>
                <a:ea typeface="Microsoft YaHei" charset="-122"/>
                <a:cs typeface="Microsoft YaHei" charset="-122"/>
              </a:rPr>
              <a:t>所以块生产结束到下一个节点收到块的</a:t>
            </a:r>
            <a:r>
              <a:rPr lang="en-US" altLang="zh-CN" sz="2000" b="1" dirty="0">
                <a:latin typeface="Microsoft YaHei" charset="-122"/>
                <a:ea typeface="Microsoft YaHei" charset="-122"/>
                <a:cs typeface="Microsoft YaHei" charset="-122"/>
              </a:rPr>
              <a:t>latency</a:t>
            </a:r>
            <a:r>
              <a:rPr lang="zh-CN" altLang="en-US" sz="2000" b="1" dirty="0">
                <a:latin typeface="Microsoft YaHei" charset="-122"/>
                <a:ea typeface="Microsoft YaHei" charset="-122"/>
                <a:cs typeface="Microsoft YaHei" charset="-122"/>
              </a:rPr>
              <a:t>，可以降低到一个</a:t>
            </a:r>
            <a:r>
              <a:rPr lang="en-US" altLang="zh-CN" sz="2000" b="1" dirty="0">
                <a:latin typeface="Microsoft YaHei" charset="-122"/>
                <a:ea typeface="Microsoft YaHei" charset="-122"/>
                <a:cs typeface="Microsoft YaHei" charset="-122"/>
              </a:rPr>
              <a:t>1 </a:t>
            </a:r>
            <a:r>
              <a:rPr lang="en-US" altLang="zh-CN" sz="2000" b="1" dirty="0" smtClean="0">
                <a:latin typeface="Microsoft YaHei" charset="-122"/>
                <a:ea typeface="Microsoft YaHei" charset="-122"/>
                <a:cs typeface="Microsoft YaHei" charset="-122"/>
              </a:rPr>
              <a:t>RTT</a:t>
            </a:r>
          </a:p>
          <a:p>
            <a:pPr marL="342900" indent="-342900">
              <a:buFont typeface="+mj-lt"/>
              <a:buAutoNum type="arabicPeriod"/>
            </a:pPr>
            <a:endParaRPr lang="en-US" altLang="zh-CN" sz="2000" b="1" dirty="0" smtClean="0">
              <a:latin typeface="Microsoft YaHei" charset="-122"/>
              <a:ea typeface="Microsoft YaHei" charset="-122"/>
              <a:cs typeface="Microsoft YaHei" charset="-122"/>
            </a:endParaRPr>
          </a:p>
          <a:p>
            <a:pPr marL="342900" indent="-342900">
              <a:buFont typeface="+mj-lt"/>
              <a:buAutoNum type="arabicPeriod"/>
            </a:pPr>
            <a:r>
              <a:rPr lang="zh-CN" altLang="en-US" sz="2000" b="1" dirty="0" smtClean="0">
                <a:latin typeface="Microsoft YaHei" charset="-122"/>
                <a:ea typeface="Microsoft YaHei" charset="-122"/>
                <a:cs typeface="Microsoft YaHei" charset="-122"/>
              </a:rPr>
              <a:t>降低出块时间</a:t>
            </a:r>
            <a:r>
              <a:rPr lang="en-US" altLang="zh-CN" sz="2000" b="1" dirty="0" smtClean="0">
                <a:latin typeface="Microsoft YaHei" charset="-122"/>
                <a:ea typeface="Microsoft YaHei" charset="-122"/>
                <a:cs typeface="Microsoft YaHei" charset="-122"/>
              </a:rPr>
              <a:t>(0.5</a:t>
            </a:r>
            <a:r>
              <a:rPr lang="zh-CN" altLang="en-US" sz="2000" b="1" dirty="0" smtClean="0">
                <a:latin typeface="Microsoft YaHei" charset="-122"/>
                <a:ea typeface="Microsoft YaHei" charset="-122"/>
                <a:cs typeface="Microsoft YaHei" charset="-122"/>
              </a:rPr>
              <a:t>秒</a:t>
            </a:r>
            <a:r>
              <a:rPr lang="en-US" altLang="zh-CN" sz="2000" b="1" dirty="0" smtClean="0">
                <a:latin typeface="Microsoft YaHei" charset="-122"/>
                <a:ea typeface="Microsoft YaHei" charset="-122"/>
                <a:cs typeface="Microsoft YaHei" charset="-122"/>
              </a:rPr>
              <a:t>)</a:t>
            </a:r>
            <a:r>
              <a:rPr lang="zh-CN" altLang="en-US" sz="2000" b="1" dirty="0">
                <a:latin typeface="Microsoft YaHei" charset="-122"/>
                <a:ea typeface="Microsoft YaHei" charset="-122"/>
                <a:cs typeface="Microsoft YaHei" charset="-122"/>
              </a:rPr>
              <a:t/>
            </a:r>
            <a:br>
              <a:rPr lang="zh-CN" altLang="en-US" sz="2000" b="1" dirty="0">
                <a:latin typeface="Microsoft YaHei" charset="-122"/>
                <a:ea typeface="Microsoft YaHei" charset="-122"/>
                <a:cs typeface="Microsoft YaHei" charset="-122"/>
              </a:rPr>
            </a:br>
            <a:endParaRPr lang="en-US" altLang="zh-CN" sz="2000" b="1" dirty="0" smtClean="0">
              <a:latin typeface="Microsoft YaHei" charset="-122"/>
              <a:ea typeface="Microsoft YaHei" charset="-122"/>
              <a:cs typeface="Microsoft YaHei" charset="-122"/>
            </a:endParaRPr>
          </a:p>
          <a:p>
            <a:pPr marL="342900" indent="-342900">
              <a:buFont typeface="+mj-lt"/>
              <a:buAutoNum type="arabicPeriod"/>
            </a:pPr>
            <a:r>
              <a:rPr lang="en-US" altLang="zh-CN" sz="2000" b="1" dirty="0" smtClean="0">
                <a:latin typeface="Microsoft YaHei" charset="-122"/>
                <a:ea typeface="Microsoft YaHei" charset="-122"/>
                <a:cs typeface="Microsoft YaHei" charset="-122"/>
              </a:rPr>
              <a:t>DPOS+BFT</a:t>
            </a:r>
            <a:r>
              <a:rPr lang="zh-CN" altLang="en-US" sz="2000" b="1" dirty="0">
                <a:latin typeface="Microsoft YaHei" charset="-122"/>
                <a:ea typeface="Microsoft YaHei" charset="-122"/>
                <a:cs typeface="Microsoft YaHei" charset="-122"/>
              </a:rPr>
              <a:t>的共识</a:t>
            </a:r>
            <a:r>
              <a:rPr lang="zh-CN" altLang="en-US" sz="2000" b="1" dirty="0" smtClean="0">
                <a:latin typeface="Microsoft YaHei" charset="-122"/>
                <a:ea typeface="Microsoft YaHei" charset="-122"/>
                <a:cs typeface="Microsoft YaHei" charset="-122"/>
              </a:rPr>
              <a:t>算法，降低共识延迟</a:t>
            </a:r>
            <a:r>
              <a:rPr lang="en-US" altLang="zh-CN" sz="2000" b="1" dirty="0" smtClean="0">
                <a:latin typeface="Microsoft YaHei" charset="-122"/>
                <a:ea typeface="Microsoft YaHei" charset="-122"/>
                <a:cs typeface="Microsoft YaHei" charset="-122"/>
              </a:rPr>
              <a:t>(</a:t>
            </a:r>
            <a:r>
              <a:rPr lang="zh-CN" altLang="en-US" sz="2000" b="1" dirty="0" smtClean="0">
                <a:latin typeface="Microsoft YaHei" charset="-122"/>
                <a:ea typeface="Microsoft YaHei" charset="-122"/>
                <a:cs typeface="Microsoft YaHei" charset="-122"/>
              </a:rPr>
              <a:t>不可逆需要</a:t>
            </a:r>
            <a:r>
              <a:rPr lang="en-US" altLang="zh-CN" sz="2000" b="1" dirty="0" smtClean="0">
                <a:latin typeface="Microsoft YaHei" charset="-122"/>
                <a:ea typeface="Microsoft YaHei" charset="-122"/>
                <a:cs typeface="Microsoft YaHei" charset="-122"/>
              </a:rPr>
              <a:t>1.5</a:t>
            </a:r>
            <a:r>
              <a:rPr lang="zh-CN" altLang="en-US" sz="2000" b="1" dirty="0" smtClean="0">
                <a:latin typeface="Microsoft YaHei" charset="-122"/>
                <a:ea typeface="Microsoft YaHei" charset="-122"/>
                <a:cs typeface="Microsoft YaHei" charset="-122"/>
              </a:rPr>
              <a:t>秒</a:t>
            </a:r>
            <a:r>
              <a:rPr lang="en-US" altLang="zh-CN" sz="2000" b="1" dirty="0" smtClean="0">
                <a:latin typeface="Microsoft YaHei" charset="-122"/>
                <a:ea typeface="Microsoft YaHei" charset="-122"/>
                <a:cs typeface="Microsoft YaHei" charset="-122"/>
              </a:rPr>
              <a:t>)</a:t>
            </a:r>
            <a:endParaRPr kumimoji="1" lang="en-US" altLang="zh-CN" sz="2000" b="1" dirty="0">
              <a:latin typeface="Microsoft YaHei" charset="-122"/>
              <a:ea typeface="Microsoft YaHei" charset="-122"/>
              <a:cs typeface="Microsoft YaHei" charset="-122"/>
            </a:endParaRPr>
          </a:p>
          <a:p>
            <a:pPr marL="342900" indent="-342900">
              <a:buFont typeface="+mj-lt"/>
              <a:buAutoNum type="arabicPeriod"/>
            </a:pPr>
            <a:endParaRPr kumimoji="1" lang="zh-CN" altLang="en-US" sz="2000" b="1" dirty="0">
              <a:latin typeface="Microsoft YaHei" charset="-122"/>
              <a:ea typeface="Microsoft YaHei" charset="-122"/>
              <a:cs typeface="Microsoft YaHei" charset="-122"/>
            </a:endParaRPr>
          </a:p>
        </p:txBody>
      </p:sp>
      <p:sp>
        <p:nvSpPr>
          <p:cNvPr id="11" name="文本框 10"/>
          <p:cNvSpPr txBox="1"/>
          <p:nvPr/>
        </p:nvSpPr>
        <p:spPr>
          <a:xfrm>
            <a:off x="3779912" y="1419252"/>
            <a:ext cx="1620957" cy="523220"/>
          </a:xfrm>
          <a:prstGeom prst="rect">
            <a:avLst/>
          </a:prstGeom>
          <a:noFill/>
        </p:spPr>
        <p:txBody>
          <a:bodyPr wrap="none" rtlCol="0">
            <a:spAutoFit/>
          </a:bodyPr>
          <a:lstStyle/>
          <a:p>
            <a:r>
              <a:rPr kumimoji="1" lang="zh-CN" altLang="en-US" sz="2800" b="1" dirty="0" smtClean="0">
                <a:latin typeface="Microsoft YaHei" charset="-122"/>
                <a:ea typeface="Microsoft YaHei" charset="-122"/>
                <a:cs typeface="Microsoft YaHei" charset="-122"/>
              </a:rPr>
              <a:t>性能优化</a:t>
            </a:r>
            <a:endParaRPr kumimoji="1" lang="zh-CN" altLang="en-US" sz="2800" b="1" dirty="0">
              <a:latin typeface="Microsoft YaHei" charset="-122"/>
              <a:ea typeface="Microsoft YaHei" charset="-122"/>
              <a:cs typeface="Microsoft YaHei" charset="-122"/>
            </a:endParaRPr>
          </a:p>
        </p:txBody>
      </p:sp>
      <p:sp>
        <p:nvSpPr>
          <p:cNvPr id="12" name="文本框 11"/>
          <p:cNvSpPr txBox="1"/>
          <p:nvPr/>
        </p:nvSpPr>
        <p:spPr>
          <a:xfrm>
            <a:off x="3959448" y="5309833"/>
            <a:ext cx="1261884" cy="523220"/>
          </a:xfrm>
          <a:prstGeom prst="rect">
            <a:avLst/>
          </a:prstGeom>
          <a:noFill/>
        </p:spPr>
        <p:txBody>
          <a:bodyPr wrap="none" rtlCol="0">
            <a:spAutoFit/>
          </a:bodyPr>
          <a:lstStyle/>
          <a:p>
            <a:r>
              <a:rPr kumimoji="1" lang="zh-CN" altLang="en-US" sz="2800" b="1" dirty="0" smtClean="0">
                <a:solidFill>
                  <a:srgbClr val="FF0000"/>
                </a:solidFill>
                <a:latin typeface="Microsoft YaHei" charset="-122"/>
                <a:ea typeface="Microsoft YaHei" charset="-122"/>
                <a:cs typeface="Microsoft YaHei" charset="-122"/>
              </a:rPr>
              <a:t>安全？</a:t>
            </a:r>
            <a:endParaRPr kumimoji="1" lang="zh-CN" altLang="en-US" sz="2800"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279122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355976" y="1412776"/>
            <a:ext cx="3552388" cy="4655498"/>
          </a:xfrm>
          <a:prstGeom prst="rect">
            <a:avLst/>
          </a:prstGeom>
        </p:spPr>
      </p:pic>
      <p:sp>
        <p:nvSpPr>
          <p:cNvPr id="4" name="文本框 3"/>
          <p:cNvSpPr txBox="1"/>
          <p:nvPr/>
        </p:nvSpPr>
        <p:spPr>
          <a:xfrm>
            <a:off x="395534" y="3573016"/>
            <a:ext cx="3584781" cy="2369880"/>
          </a:xfrm>
          <a:prstGeom prst="rect">
            <a:avLst/>
          </a:prstGeom>
          <a:noFill/>
        </p:spPr>
        <p:txBody>
          <a:bodyPr wrap="square" rtlCol="0">
            <a:spAutoFit/>
          </a:bodyPr>
          <a:lstStyle/>
          <a:p>
            <a:pPr algn="just"/>
            <a:r>
              <a:rPr lang="zh-CN" altLang="en-US" sz="2000" b="1" dirty="0" smtClean="0">
                <a:latin typeface="Microsoft YaHei" charset="-122"/>
                <a:ea typeface="Microsoft YaHei" charset="-122"/>
                <a:cs typeface="Microsoft YaHei" charset="-122"/>
              </a:rPr>
              <a:t>研究</a:t>
            </a:r>
            <a:r>
              <a:rPr lang="zh-CN" altLang="en-US" sz="2000" b="1" dirty="0">
                <a:latin typeface="Microsoft YaHei" charset="-122"/>
                <a:ea typeface="Microsoft YaHei" charset="-122"/>
                <a:cs typeface="Microsoft YaHei" charset="-122"/>
              </a:rPr>
              <a:t>团队</a:t>
            </a:r>
            <a:r>
              <a:rPr lang="zh-CN" altLang="en-US" sz="2000" b="1" dirty="0" smtClean="0">
                <a:latin typeface="Microsoft YaHei" charset="-122"/>
                <a:ea typeface="Microsoft YaHei" charset="-122"/>
                <a:cs typeface="Microsoft YaHei" charset="-122"/>
              </a:rPr>
              <a:t>表示</a:t>
            </a:r>
            <a:r>
              <a:rPr lang="en-US" altLang="zh-CN" sz="2000" b="1" dirty="0" smtClean="0">
                <a:latin typeface="Microsoft YaHei" charset="-122"/>
                <a:ea typeface="Microsoft YaHei" charset="-122"/>
                <a:cs typeface="Microsoft YaHei" charset="-122"/>
              </a:rPr>
              <a:t>EOS</a:t>
            </a:r>
            <a:r>
              <a:rPr lang="zh-CN" altLang="en-US" sz="2000" b="1" dirty="0" smtClean="0">
                <a:latin typeface="Microsoft YaHei" charset="-122"/>
                <a:ea typeface="Microsoft YaHei" charset="-122"/>
                <a:cs typeface="Microsoft YaHei" charset="-122"/>
              </a:rPr>
              <a:t>漏洞其实</a:t>
            </a:r>
            <a:r>
              <a:rPr lang="zh-CN" altLang="en-US" sz="2000" b="1" dirty="0">
                <a:latin typeface="Microsoft YaHei" charset="-122"/>
                <a:ea typeface="Microsoft YaHei" charset="-122"/>
                <a:cs typeface="Microsoft YaHei" charset="-122"/>
              </a:rPr>
              <a:t>是一个缓冲区溢出的</a:t>
            </a:r>
            <a:r>
              <a:rPr lang="zh-CN" altLang="en-US" sz="2000" b="1" dirty="0" smtClean="0">
                <a:latin typeface="Microsoft YaHei" charset="-122"/>
                <a:ea typeface="Microsoft YaHei" charset="-122"/>
                <a:cs typeface="Microsoft YaHei" charset="-122"/>
              </a:rPr>
              <a:t>漏洞</a:t>
            </a:r>
            <a:endParaRPr lang="en-US" altLang="zh-CN" b="1" dirty="0">
              <a:latin typeface="Microsoft YaHei" charset="-122"/>
              <a:ea typeface="Microsoft YaHei" charset="-122"/>
              <a:cs typeface="Microsoft YaHei" charset="-122"/>
            </a:endParaRPr>
          </a:p>
          <a:p>
            <a:pPr algn="ctr"/>
            <a:endParaRPr lang="en-US" altLang="zh-CN" b="1" dirty="0" smtClean="0">
              <a:latin typeface="Microsoft YaHei" charset="-122"/>
              <a:ea typeface="Microsoft YaHei" charset="-122"/>
              <a:cs typeface="Microsoft YaHei" charset="-122"/>
            </a:endParaRPr>
          </a:p>
          <a:p>
            <a:pPr algn="ctr"/>
            <a:endParaRPr lang="en-US" altLang="zh-CN" b="1" dirty="0" smtClean="0">
              <a:latin typeface="Microsoft YaHei" charset="-122"/>
              <a:ea typeface="Microsoft YaHei" charset="-122"/>
              <a:cs typeface="Microsoft YaHei" charset="-122"/>
            </a:endParaRPr>
          </a:p>
          <a:p>
            <a:pPr algn="ctr"/>
            <a:endParaRPr lang="en-US" altLang="zh-CN" b="1" dirty="0">
              <a:latin typeface="Microsoft YaHei" charset="-122"/>
              <a:ea typeface="Microsoft YaHei" charset="-122"/>
              <a:cs typeface="Microsoft YaHei" charset="-122"/>
            </a:endParaRPr>
          </a:p>
          <a:p>
            <a:pPr algn="just"/>
            <a:r>
              <a:rPr lang="zh-CN" altLang="en-US" b="1" dirty="0" smtClean="0">
                <a:latin typeface="Microsoft YaHei" charset="-122"/>
                <a:ea typeface="Microsoft YaHei" charset="-122"/>
                <a:cs typeface="Microsoft YaHei" charset="-122"/>
              </a:rPr>
              <a:t>如果</a:t>
            </a:r>
            <a:r>
              <a:rPr lang="en-US" altLang="zh-CN" b="1" dirty="0" smtClean="0">
                <a:latin typeface="Microsoft YaHei" charset="-122"/>
                <a:ea typeface="Microsoft YaHei" charset="-122"/>
                <a:cs typeface="Microsoft YaHei" charset="-122"/>
              </a:rPr>
              <a:t>EOS</a:t>
            </a:r>
            <a:r>
              <a:rPr lang="zh-CN" altLang="en-US" b="1" dirty="0" smtClean="0">
                <a:latin typeface="Microsoft YaHei" charset="-122"/>
                <a:ea typeface="Microsoft YaHei" charset="-122"/>
                <a:cs typeface="Microsoft YaHei" charset="-122"/>
              </a:rPr>
              <a:t>此类旨在做操作系统的工程存在漏洞，相当于个人电脑的内核有了后门被攻击者利用</a:t>
            </a:r>
            <a:endParaRPr kumimoji="1" lang="zh-CN" altLang="en-US" b="1" dirty="0">
              <a:latin typeface="Microsoft YaHei" charset="-122"/>
              <a:ea typeface="Microsoft YaHei" charset="-122"/>
              <a:cs typeface="Microsoft YaHei" charset="-122"/>
            </a:endParaRPr>
          </a:p>
        </p:txBody>
      </p:sp>
      <p:pic>
        <p:nvPicPr>
          <p:cNvPr id="8" name="图片 7"/>
          <p:cNvPicPr>
            <a:picLocks noChangeAspect="1"/>
          </p:cNvPicPr>
          <p:nvPr/>
        </p:nvPicPr>
        <p:blipFill>
          <a:blip r:embed="rId4"/>
          <a:stretch>
            <a:fillRect/>
          </a:stretch>
        </p:blipFill>
        <p:spPr>
          <a:xfrm>
            <a:off x="743863" y="1412776"/>
            <a:ext cx="2888121" cy="1554755"/>
          </a:xfrm>
          <a:prstGeom prst="rect">
            <a:avLst/>
          </a:prstGeom>
        </p:spPr>
      </p:pic>
    </p:spTree>
    <p:extLst>
      <p:ext uri="{BB962C8B-B14F-4D97-AF65-F5344CB8AC3E}">
        <p14:creationId xmlns:p14="http://schemas.microsoft.com/office/powerpoint/2010/main" val="10727789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4" name="文本框 3"/>
          <p:cNvSpPr txBox="1"/>
          <p:nvPr/>
        </p:nvSpPr>
        <p:spPr>
          <a:xfrm>
            <a:off x="611560" y="4077072"/>
            <a:ext cx="3584781" cy="1138773"/>
          </a:xfrm>
          <a:prstGeom prst="rect">
            <a:avLst/>
          </a:prstGeom>
          <a:noFill/>
        </p:spPr>
        <p:txBody>
          <a:bodyPr wrap="square" rtlCol="0">
            <a:spAutoFit/>
          </a:bodyPr>
          <a:lstStyle/>
          <a:p>
            <a:pPr algn="just"/>
            <a:r>
              <a:rPr lang="zh-CN" altLang="en-US" sz="2400" b="1" dirty="0" smtClean="0">
                <a:latin typeface="Microsoft YaHei" charset="-122"/>
                <a:ea typeface="Microsoft YaHei" charset="-122"/>
                <a:cs typeface="Microsoft YaHei" charset="-122"/>
              </a:rPr>
              <a:t>希望这次事件为所有开发人员敲响警钟</a:t>
            </a:r>
            <a:endParaRPr lang="en-US" altLang="zh-CN" sz="2000" b="1" dirty="0" smtClean="0">
              <a:latin typeface="Microsoft YaHei" charset="-122"/>
              <a:ea typeface="Microsoft YaHei" charset="-122"/>
              <a:cs typeface="Microsoft YaHei" charset="-122"/>
            </a:endParaRPr>
          </a:p>
          <a:p>
            <a:pPr algn="just"/>
            <a:endParaRPr lang="en-US" altLang="zh-CN" sz="2000" b="1" dirty="0">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4499992" y="1237372"/>
            <a:ext cx="3923832" cy="5050676"/>
          </a:xfrm>
          <a:prstGeom prst="rect">
            <a:avLst/>
          </a:prstGeom>
        </p:spPr>
      </p:pic>
      <p:pic>
        <p:nvPicPr>
          <p:cNvPr id="6" name="图片 5"/>
          <p:cNvPicPr>
            <a:picLocks noChangeAspect="1"/>
          </p:cNvPicPr>
          <p:nvPr/>
        </p:nvPicPr>
        <p:blipFill>
          <a:blip r:embed="rId4"/>
          <a:stretch>
            <a:fillRect/>
          </a:stretch>
        </p:blipFill>
        <p:spPr>
          <a:xfrm>
            <a:off x="743863" y="1412776"/>
            <a:ext cx="2888121" cy="1554755"/>
          </a:xfrm>
          <a:prstGeom prst="rect">
            <a:avLst/>
          </a:prstGeom>
        </p:spPr>
      </p:pic>
    </p:spTree>
    <p:extLst>
      <p:ext uri="{BB962C8B-B14F-4D97-AF65-F5344CB8AC3E}">
        <p14:creationId xmlns:p14="http://schemas.microsoft.com/office/powerpoint/2010/main" val="1748450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4" name="文本框 3"/>
          <p:cNvSpPr txBox="1"/>
          <p:nvPr/>
        </p:nvSpPr>
        <p:spPr>
          <a:xfrm>
            <a:off x="2627784" y="1519021"/>
            <a:ext cx="4134465" cy="166714"/>
          </a:xfrm>
          <a:prstGeom prst="rect">
            <a:avLst/>
          </a:prstGeom>
          <a:noFill/>
        </p:spPr>
        <p:txBody>
          <a:bodyPr wrap="none" rtlCol="0">
            <a:spAutoFit/>
          </a:bodyPr>
          <a:lstStyle/>
          <a:p>
            <a:r>
              <a:rPr kumimoji="1" lang="zh-CN" altLang="en-US" sz="2800" b="1" dirty="0" smtClean="0">
                <a:latin typeface="Microsoft YaHei" charset="-122"/>
                <a:ea typeface="Microsoft YaHei" charset="-122"/>
                <a:cs typeface="Microsoft YaHei" charset="-122"/>
              </a:rPr>
              <a:t>针对智能合约的其他攻击</a:t>
            </a:r>
            <a:endParaRPr kumimoji="1" lang="zh-CN" altLang="en-US" sz="2800" b="1" dirty="0">
              <a:latin typeface="Microsoft YaHei" charset="-122"/>
              <a:ea typeface="Microsoft YaHei" charset="-122"/>
              <a:cs typeface="Microsoft YaHei" charset="-122"/>
            </a:endParaRPr>
          </a:p>
        </p:txBody>
      </p:sp>
      <p:sp>
        <p:nvSpPr>
          <p:cNvPr id="8" name="矩形 7"/>
          <p:cNvSpPr/>
          <p:nvPr/>
        </p:nvSpPr>
        <p:spPr>
          <a:xfrm>
            <a:off x="2024168" y="2780928"/>
            <a:ext cx="5778826" cy="838474"/>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000" b="1" dirty="0">
                <a:latin typeface="Microsoft YaHei" charset="-122"/>
                <a:ea typeface="Microsoft YaHei" charset="-122"/>
                <a:cs typeface="Microsoft YaHei" charset="-122"/>
              </a:rPr>
              <a:t>重入攻击（</a:t>
            </a:r>
            <a:r>
              <a:rPr kumimoji="1" lang="en-US" altLang="zh-CN" sz="2000" b="1" dirty="0">
                <a:latin typeface="Microsoft YaHei" charset="-122"/>
                <a:ea typeface="Microsoft YaHei" charset="-122"/>
                <a:cs typeface="Microsoft YaHei" charset="-122"/>
              </a:rPr>
              <a:t>Reentrancy attack</a:t>
            </a:r>
            <a:r>
              <a:rPr kumimoji="1" lang="zh-CN" altLang="en-US" sz="2000" b="1" dirty="0">
                <a:latin typeface="Microsoft YaHei" charset="-122"/>
                <a:ea typeface="Microsoft YaHei" charset="-122"/>
                <a:cs typeface="Microsoft YaHei" charset="-122"/>
              </a:rPr>
              <a:t>）</a:t>
            </a:r>
          </a:p>
          <a:p>
            <a:pPr marL="342900" indent="-342900" defTabSz="457200">
              <a:spcBef>
                <a:spcPts val="1000"/>
              </a:spcBef>
              <a:buClr>
                <a:srgbClr val="A53010"/>
              </a:buClr>
              <a:buFont typeface="Wingdings 3" charset="2"/>
              <a:buChar char=""/>
            </a:pPr>
            <a:r>
              <a:rPr kumimoji="1" lang="zh-CN" altLang="en-US" sz="2000" b="1" dirty="0">
                <a:latin typeface="Microsoft YaHei" charset="-122"/>
                <a:ea typeface="Microsoft YaHei" charset="-122"/>
                <a:cs typeface="Microsoft YaHei" charset="-122"/>
              </a:rPr>
              <a:t>重放攻击（</a:t>
            </a:r>
            <a:r>
              <a:rPr kumimoji="1" lang="en-US" altLang="zh-CN" sz="2000" b="1" dirty="0">
                <a:latin typeface="Microsoft YaHei" charset="-122"/>
                <a:ea typeface="Microsoft YaHei" charset="-122"/>
                <a:cs typeface="Microsoft YaHei" charset="-122"/>
              </a:rPr>
              <a:t>Replay attack</a:t>
            </a:r>
            <a:r>
              <a:rPr kumimoji="1" lang="zh-CN" altLang="en-US" sz="2000" b="1" dirty="0">
                <a:latin typeface="Microsoft YaHei" charset="-122"/>
                <a:ea typeface="Microsoft YaHei" charset="-122"/>
                <a:cs typeface="Microsoft YaHei" charset="-122"/>
              </a:rPr>
              <a:t>）</a:t>
            </a:r>
          </a:p>
          <a:p>
            <a:pPr marL="342900" indent="-342900" defTabSz="457200">
              <a:spcBef>
                <a:spcPts val="1000"/>
              </a:spcBef>
              <a:buClr>
                <a:srgbClr val="A53010"/>
              </a:buClr>
              <a:buFont typeface="Wingdings 3" charset="2"/>
              <a:buChar char=""/>
            </a:pPr>
            <a:r>
              <a:rPr kumimoji="1" lang="zh-CN" altLang="en-US" sz="2000" b="1" dirty="0">
                <a:latin typeface="Microsoft YaHei" charset="-122"/>
                <a:ea typeface="Microsoft YaHei" charset="-122"/>
                <a:cs typeface="Microsoft YaHei" charset="-122"/>
              </a:rPr>
              <a:t>短地址攻击（</a:t>
            </a:r>
            <a:r>
              <a:rPr kumimoji="1" lang="en-US" altLang="zh-CN" sz="2000" b="1" dirty="0">
                <a:latin typeface="Microsoft YaHei" charset="-122"/>
                <a:ea typeface="Microsoft YaHei" charset="-122"/>
                <a:cs typeface="Microsoft YaHei" charset="-122"/>
              </a:rPr>
              <a:t>Short address attack</a:t>
            </a:r>
            <a:r>
              <a:rPr kumimoji="1" lang="zh-CN" altLang="en-US" sz="2000" b="1" dirty="0">
                <a:latin typeface="Microsoft YaHei" charset="-122"/>
                <a:ea typeface="Microsoft YaHei" charset="-122"/>
                <a:cs typeface="Microsoft YaHei" charset="-122"/>
              </a:rPr>
              <a:t>）</a:t>
            </a:r>
          </a:p>
          <a:p>
            <a:pPr marL="342900" indent="-342900" defTabSz="457200">
              <a:spcBef>
                <a:spcPts val="1000"/>
              </a:spcBef>
              <a:buClr>
                <a:srgbClr val="A53010"/>
              </a:buClr>
              <a:buFont typeface="Wingdings 3" charset="2"/>
              <a:buChar char=""/>
            </a:pPr>
            <a:r>
              <a:rPr kumimoji="1" lang="en-US" altLang="zh-CN" sz="2000" b="1" dirty="0" smtClean="0">
                <a:latin typeface="Microsoft YaHei" charset="-122"/>
                <a:ea typeface="Microsoft YaHei" charset="-122"/>
                <a:cs typeface="Microsoft YaHei" charset="-122"/>
              </a:rPr>
              <a:t>······</a:t>
            </a:r>
            <a:r>
              <a:rPr kumimoji="1" lang="zh-CN" altLang="en-US" sz="2000" b="1" dirty="0">
                <a:latin typeface="Microsoft YaHei" charset="-122"/>
                <a:ea typeface="Microsoft YaHei" charset="-122"/>
                <a:cs typeface="Microsoft YaHei" charset="-122"/>
              </a:rPr>
              <a:t/>
            </a:r>
            <a:br>
              <a:rPr kumimoji="1" lang="zh-CN" altLang="en-US" sz="2000" b="1" dirty="0">
                <a:latin typeface="Microsoft YaHei" charset="-122"/>
                <a:ea typeface="Microsoft YaHei" charset="-122"/>
                <a:cs typeface="Microsoft YaHei" charset="-122"/>
              </a:rPr>
            </a:br>
            <a:r>
              <a:rPr kumimoji="1" lang="zh-CN" altLang="en-US" sz="2000" b="1" dirty="0">
                <a:latin typeface="Microsoft YaHei" charset="-122"/>
                <a:ea typeface="Microsoft YaHei" charset="-122"/>
                <a:cs typeface="Microsoft YaHei" charset="-122"/>
              </a:rPr>
              <a:t> </a:t>
            </a:r>
            <a:br>
              <a:rPr kumimoji="1" lang="zh-CN" altLang="en-US" sz="2000" b="1" dirty="0">
                <a:latin typeface="Microsoft YaHei" charset="-122"/>
                <a:ea typeface="Microsoft YaHei" charset="-122"/>
                <a:cs typeface="Microsoft YaHei" charset="-122"/>
              </a:rPr>
            </a:br>
            <a:r>
              <a:rPr kumimoji="1" lang="zh-CN" altLang="en-US" sz="2000" b="1" dirty="0">
                <a:latin typeface="Microsoft YaHei" charset="-122"/>
                <a:ea typeface="Microsoft YaHei" charset="-122"/>
                <a:cs typeface="Microsoft YaHei" charset="-122"/>
              </a:rPr>
              <a:t> </a:t>
            </a:r>
            <a:br>
              <a:rPr kumimoji="1" lang="zh-CN" altLang="en-US" sz="2000" b="1" dirty="0">
                <a:latin typeface="Microsoft YaHei" charset="-122"/>
                <a:ea typeface="Microsoft YaHei" charset="-122"/>
                <a:cs typeface="Microsoft YaHei" charset="-122"/>
              </a:rPr>
            </a:br>
            <a:endParaRPr kumimoji="1" lang="en-US" altLang="zh-CN" sz="20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629246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4" name="文本框 3"/>
          <p:cNvSpPr txBox="1"/>
          <p:nvPr/>
        </p:nvSpPr>
        <p:spPr>
          <a:xfrm>
            <a:off x="3131840" y="1412776"/>
            <a:ext cx="2646878" cy="584775"/>
          </a:xfrm>
          <a:prstGeom prst="rect">
            <a:avLst/>
          </a:prstGeom>
          <a:noFill/>
        </p:spPr>
        <p:txBody>
          <a:bodyPr wrap="none" rtlCol="0">
            <a:spAutoFit/>
          </a:bodyPr>
          <a:lstStyle/>
          <a:p>
            <a:r>
              <a:rPr kumimoji="1" lang="zh-CN" altLang="en-US" sz="3200" b="1" dirty="0" smtClean="0">
                <a:latin typeface="Microsoft YaHei" charset="-122"/>
                <a:ea typeface="Microsoft YaHei" charset="-122"/>
                <a:cs typeface="Microsoft YaHei" charset="-122"/>
              </a:rPr>
              <a:t>解决方案举例</a:t>
            </a:r>
            <a:endParaRPr kumimoji="1" lang="zh-CN" altLang="en-US" sz="3200" b="1" dirty="0">
              <a:latin typeface="Microsoft YaHei" charset="-122"/>
              <a:ea typeface="Microsoft YaHei" charset="-122"/>
              <a:cs typeface="Microsoft YaHei" charset="-122"/>
            </a:endParaRPr>
          </a:p>
        </p:txBody>
      </p:sp>
      <p:sp>
        <p:nvSpPr>
          <p:cNvPr id="8" name="矩形 7"/>
          <p:cNvSpPr/>
          <p:nvPr/>
        </p:nvSpPr>
        <p:spPr>
          <a:xfrm>
            <a:off x="2024168" y="2276872"/>
            <a:ext cx="5778826" cy="4221669"/>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smtClean="0">
                <a:latin typeface="Microsoft YaHei" charset="-122"/>
                <a:ea typeface="Microsoft YaHei" charset="-122"/>
                <a:cs typeface="Microsoft YaHei" charset="-122"/>
              </a:rPr>
              <a:t>检测技术的研究</a:t>
            </a:r>
            <a:endParaRPr kumimoji="1" lang="en-US" altLang="zh-CN" sz="2400" b="1" dirty="0" smtClean="0">
              <a:latin typeface="Microsoft YaHei" charset="-122"/>
              <a:ea typeface="Microsoft YaHei" charset="-122"/>
              <a:cs typeface="Microsoft YaHei" charset="-122"/>
            </a:endParaRPr>
          </a:p>
          <a:p>
            <a:pPr marL="800100" lvl="1" indent="-342900" defTabSz="457200">
              <a:spcBef>
                <a:spcPts val="1000"/>
              </a:spcBef>
              <a:buClr>
                <a:srgbClr val="A53010"/>
              </a:buClr>
              <a:buFont typeface="Wingdings 3" charset="2"/>
              <a:buChar char=""/>
            </a:pPr>
            <a:r>
              <a:rPr kumimoji="1" lang="zh-CN" altLang="en-US" b="1" dirty="0" smtClean="0">
                <a:latin typeface="Microsoft YaHei" charset="-122"/>
                <a:ea typeface="Microsoft YaHei" charset="-122"/>
                <a:cs typeface="Microsoft YaHei" charset="-122"/>
              </a:rPr>
              <a:t>静态形式化检查和验证机制</a:t>
            </a:r>
            <a:endParaRPr kumimoji="1" lang="en-US" altLang="zh-CN" b="1" dirty="0" smtClean="0">
              <a:latin typeface="Microsoft YaHei" charset="-122"/>
              <a:ea typeface="Microsoft YaHei" charset="-122"/>
              <a:cs typeface="Microsoft YaHei" charset="-122"/>
            </a:endParaRPr>
          </a:p>
          <a:p>
            <a:pPr marL="800100" lvl="1" indent="-342900" defTabSz="457200">
              <a:spcBef>
                <a:spcPts val="1000"/>
              </a:spcBef>
              <a:buClr>
                <a:srgbClr val="A53010"/>
              </a:buClr>
              <a:buFont typeface="Wingdings 3" charset="2"/>
              <a:buChar char=""/>
            </a:pPr>
            <a:r>
              <a:rPr kumimoji="1" lang="zh-CN" altLang="en-US" b="1" dirty="0" smtClean="0">
                <a:latin typeface="Microsoft YaHei" charset="-122"/>
                <a:ea typeface="Microsoft YaHei" charset="-122"/>
                <a:cs typeface="Microsoft YaHei" charset="-122"/>
              </a:rPr>
              <a:t>动态分析</a:t>
            </a:r>
            <a:endParaRPr kumimoji="1" lang="en-US" altLang="zh-CN" b="1" dirty="0" smtClean="0">
              <a:latin typeface="Microsoft YaHei" charset="-122"/>
              <a:ea typeface="Microsoft YaHei" charset="-122"/>
              <a:cs typeface="Microsoft YaHei" charset="-122"/>
            </a:endParaRPr>
          </a:p>
          <a:p>
            <a:pPr marL="800100" lvl="1" indent="-342900" defTabSz="457200">
              <a:spcBef>
                <a:spcPts val="1000"/>
              </a:spcBef>
              <a:buClr>
                <a:srgbClr val="A53010"/>
              </a:buClr>
              <a:buFont typeface="Wingdings 3" charset="2"/>
              <a:buChar char=""/>
            </a:pPr>
            <a:r>
              <a:rPr kumimoji="1" lang="zh-CN" altLang="en-US" b="1" dirty="0" smtClean="0">
                <a:latin typeface="Microsoft YaHei" charset="-122"/>
                <a:ea typeface="Microsoft YaHei" charset="-122"/>
                <a:cs typeface="Microsoft YaHei" charset="-122"/>
              </a:rPr>
              <a:t>模糊测试</a:t>
            </a:r>
            <a:endParaRPr kumimoji="1" lang="en-US" altLang="zh-CN" b="1" dirty="0" smtClean="0">
              <a:latin typeface="Microsoft YaHei" charset="-122"/>
              <a:ea typeface="Microsoft YaHei" charset="-122"/>
              <a:cs typeface="Microsoft YaHei" charset="-122"/>
            </a:endParaRPr>
          </a:p>
          <a:p>
            <a:pPr marL="342900" lvl="0" indent="-342900" defTabSz="457200">
              <a:spcBef>
                <a:spcPts val="1000"/>
              </a:spcBef>
              <a:buClr>
                <a:srgbClr val="A53010"/>
              </a:buClr>
              <a:buFont typeface="Wingdings 3" charset="2"/>
              <a:buChar char=""/>
            </a:pPr>
            <a:r>
              <a:rPr kumimoji="1" lang="zh-CN" altLang="en-US" sz="2400" b="1" dirty="0" smtClean="0">
                <a:solidFill>
                  <a:prstClr val="black"/>
                </a:solidFill>
                <a:latin typeface="Microsoft YaHei" charset="-122"/>
                <a:ea typeface="Microsoft YaHei" charset="-122"/>
                <a:cs typeface="Microsoft YaHei" charset="-122"/>
              </a:rPr>
              <a:t>合理设计体系架构</a:t>
            </a:r>
            <a:endParaRPr kumimoji="1" lang="en-US" altLang="zh-CN" b="1" dirty="0" smtClean="0">
              <a:latin typeface="Microsoft YaHei" charset="-122"/>
              <a:ea typeface="Microsoft YaHei" charset="-122"/>
              <a:cs typeface="Microsoft YaHei" charset="-122"/>
            </a:endParaRPr>
          </a:p>
          <a:p>
            <a:pPr marL="800100" lvl="1" indent="-342900" defTabSz="457200">
              <a:spcBef>
                <a:spcPts val="1000"/>
              </a:spcBef>
              <a:buClr>
                <a:srgbClr val="A53010"/>
              </a:buClr>
              <a:buFont typeface="Wingdings 3" charset="2"/>
              <a:buChar char=""/>
            </a:pPr>
            <a:r>
              <a:rPr kumimoji="1" lang="zh-CN" altLang="en-US" b="1" dirty="0" smtClean="0">
                <a:latin typeface="Microsoft YaHei" charset="-122"/>
                <a:ea typeface="Microsoft YaHei" charset="-122"/>
                <a:cs typeface="Microsoft YaHei" charset="-122"/>
              </a:rPr>
              <a:t>功能合理分层</a:t>
            </a:r>
            <a:endParaRPr kumimoji="1" lang="en-US" altLang="zh-CN" b="1" dirty="0" smtClean="0">
              <a:latin typeface="Microsoft YaHei" charset="-122"/>
              <a:ea typeface="Microsoft YaHei" charset="-122"/>
              <a:cs typeface="Microsoft YaHei" charset="-122"/>
            </a:endParaRPr>
          </a:p>
          <a:p>
            <a:pPr marL="800100" lvl="1" indent="-342900" defTabSz="457200">
              <a:spcBef>
                <a:spcPts val="1000"/>
              </a:spcBef>
              <a:buClr>
                <a:srgbClr val="A53010"/>
              </a:buClr>
              <a:buFont typeface="Wingdings 3" charset="2"/>
              <a:buChar char=""/>
            </a:pPr>
            <a:r>
              <a:rPr kumimoji="1" lang="zh-CN" altLang="en-US" b="1" dirty="0" smtClean="0">
                <a:latin typeface="Microsoft YaHei" charset="-122"/>
                <a:ea typeface="Microsoft YaHei" charset="-122"/>
                <a:cs typeface="Microsoft YaHei" charset="-122"/>
              </a:rPr>
              <a:t>操作系统封装功能</a:t>
            </a:r>
            <a:endParaRPr kumimoji="1" lang="en-US" altLang="zh-CN" b="1" dirty="0">
              <a:latin typeface="Microsoft YaHei" charset="-122"/>
              <a:ea typeface="Microsoft YaHei" charset="-122"/>
              <a:cs typeface="Microsoft YaHei" charset="-122"/>
            </a:endParaRPr>
          </a:p>
          <a:p>
            <a:pPr lvl="0" defTabSz="457200">
              <a:spcBef>
                <a:spcPts val="1000"/>
              </a:spcBef>
              <a:buClr>
                <a:srgbClr val="A53010"/>
              </a:buClr>
            </a:pPr>
            <a:r>
              <a:rPr kumimoji="1" lang="en-US" altLang="zh-CN" sz="2400" b="1" dirty="0" smtClean="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
            </a:r>
            <a:br>
              <a:rPr kumimoji="1" lang="zh-CN" altLang="en-US" sz="2400" b="1" dirty="0">
                <a:latin typeface="Microsoft YaHei" charset="-122"/>
                <a:ea typeface="Microsoft YaHei" charset="-122"/>
                <a:cs typeface="Microsoft YaHei" charset="-122"/>
              </a:rPr>
            </a:br>
            <a:r>
              <a:rPr kumimoji="1" lang="zh-CN" altLang="en-US" sz="2400" b="1" dirty="0">
                <a:latin typeface="Microsoft YaHei" charset="-122"/>
                <a:ea typeface="Microsoft YaHei" charset="-122"/>
                <a:cs typeface="Microsoft YaHei" charset="-122"/>
              </a:rPr>
              <a:t> </a:t>
            </a:r>
            <a:br>
              <a:rPr kumimoji="1" lang="zh-CN" altLang="en-US" sz="2400" b="1" dirty="0">
                <a:latin typeface="Microsoft YaHei" charset="-122"/>
                <a:ea typeface="Microsoft YaHei" charset="-122"/>
                <a:cs typeface="Microsoft YaHei" charset="-122"/>
              </a:rPr>
            </a:br>
            <a:endParaRPr kumimoji="1" lang="en-US" altLang="zh-CN" sz="24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010107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3" name="文本框 2"/>
          <p:cNvSpPr txBox="1"/>
          <p:nvPr/>
        </p:nvSpPr>
        <p:spPr>
          <a:xfrm>
            <a:off x="971961" y="1196752"/>
            <a:ext cx="2339102" cy="738664"/>
          </a:xfrm>
          <a:prstGeom prst="rect">
            <a:avLst/>
          </a:prstGeom>
          <a:noFill/>
        </p:spPr>
        <p:txBody>
          <a:bodyPr wrap="none" rtlCol="0">
            <a:spAutoFit/>
          </a:bodyPr>
          <a:lstStyle/>
          <a:p>
            <a:pPr lvl="0" defTabSz="457200">
              <a:spcBef>
                <a:spcPts val="1000"/>
              </a:spcBef>
              <a:buClr>
                <a:srgbClr val="A53010"/>
              </a:buClr>
            </a:pPr>
            <a:r>
              <a:rPr kumimoji="1" lang="zh-CN" altLang="en-US" sz="2400" b="1">
                <a:solidFill>
                  <a:prstClr val="black"/>
                </a:solidFill>
                <a:latin typeface="Microsoft YaHei" charset="-122"/>
                <a:ea typeface="Microsoft YaHei" charset="-122"/>
                <a:cs typeface="Microsoft YaHei" charset="-122"/>
              </a:rPr>
              <a:t>检测技术的研究</a:t>
            </a:r>
            <a:endParaRPr kumimoji="1" lang="en-US" altLang="zh-CN" sz="2400" b="1" dirty="0">
              <a:solidFill>
                <a:prstClr val="black"/>
              </a:solidFill>
              <a:latin typeface="Microsoft YaHei" charset="-122"/>
              <a:ea typeface="Microsoft YaHei" charset="-122"/>
              <a:cs typeface="Microsoft YaHei" charset="-122"/>
            </a:endParaRPr>
          </a:p>
          <a:p>
            <a:endParaRPr kumimoji="1" lang="zh-CN" altLang="en-US" dirty="0"/>
          </a:p>
        </p:txBody>
      </p:sp>
      <p:pic>
        <p:nvPicPr>
          <p:cNvPr id="4" name="图片 3"/>
          <p:cNvPicPr>
            <a:picLocks noChangeAspect="1"/>
          </p:cNvPicPr>
          <p:nvPr/>
        </p:nvPicPr>
        <p:blipFill>
          <a:blip r:embed="rId3"/>
          <a:stretch>
            <a:fillRect/>
          </a:stretch>
        </p:blipFill>
        <p:spPr>
          <a:xfrm>
            <a:off x="971961" y="2060848"/>
            <a:ext cx="7452320" cy="1905576"/>
          </a:xfrm>
          <a:prstGeom prst="rect">
            <a:avLst/>
          </a:prstGeom>
        </p:spPr>
      </p:pic>
      <p:sp>
        <p:nvSpPr>
          <p:cNvPr id="5" name="文本框 4"/>
          <p:cNvSpPr txBox="1"/>
          <p:nvPr/>
        </p:nvSpPr>
        <p:spPr>
          <a:xfrm>
            <a:off x="1836456" y="4105127"/>
            <a:ext cx="6154249" cy="923330"/>
          </a:xfrm>
          <a:prstGeom prst="rect">
            <a:avLst/>
          </a:prstGeom>
          <a:noFill/>
        </p:spPr>
        <p:txBody>
          <a:bodyPr wrap="none" rtlCol="0">
            <a:spAutoFit/>
          </a:bodyPr>
          <a:lstStyle/>
          <a:p>
            <a:pPr algn="ctr"/>
            <a:r>
              <a:rPr kumimoji="1" lang="en-US" altLang="zh-CN" b="1" i="1" dirty="0" smtClean="0">
                <a:latin typeface="Microsoft YaHei" charset="-122"/>
                <a:ea typeface="Microsoft YaHei" charset="-122"/>
                <a:cs typeface="Microsoft YaHei" charset="-122"/>
              </a:rPr>
              <a:t>CFI</a:t>
            </a:r>
            <a:r>
              <a:rPr kumimoji="1" lang="zh-CN" altLang="en-US" b="1" i="1" dirty="0" smtClean="0">
                <a:latin typeface="Microsoft YaHei" charset="-122"/>
                <a:ea typeface="Microsoft YaHei" charset="-122"/>
                <a:cs typeface="Microsoft YaHei" charset="-122"/>
              </a:rPr>
              <a:t> </a:t>
            </a:r>
            <a:r>
              <a:rPr kumimoji="1" lang="zh-CN" altLang="en-US" b="1" dirty="0" smtClean="0">
                <a:latin typeface="Microsoft YaHei" charset="-122"/>
                <a:ea typeface="Microsoft YaHei" charset="-122"/>
                <a:cs typeface="Microsoft YaHei" charset="-122"/>
              </a:rPr>
              <a:t>最早</a:t>
            </a:r>
            <a:r>
              <a:rPr kumimoji="1" lang="zh-CN" altLang="en-US" b="1" dirty="0">
                <a:latin typeface="Microsoft YaHei" charset="-122"/>
                <a:ea typeface="Microsoft YaHei" charset="-122"/>
                <a:cs typeface="Microsoft YaHei" charset="-122"/>
              </a:rPr>
              <a:t>在</a:t>
            </a:r>
            <a:r>
              <a:rPr kumimoji="1" lang="en-US" altLang="zh-CN" b="1" i="1" dirty="0">
                <a:latin typeface="Microsoft YaHei" charset="-122"/>
                <a:ea typeface="Microsoft YaHei" charset="-122"/>
                <a:cs typeface="Microsoft YaHei" charset="-122"/>
              </a:rPr>
              <a:t>CCS</a:t>
            </a:r>
            <a:r>
              <a:rPr kumimoji="1" lang="zh-CN" altLang="en-US" b="1" i="1" dirty="0">
                <a:latin typeface="Microsoft YaHei" charset="-122"/>
                <a:ea typeface="Microsoft YaHei" charset="-122"/>
                <a:cs typeface="Microsoft YaHei" charset="-122"/>
              </a:rPr>
              <a:t> </a:t>
            </a:r>
            <a:r>
              <a:rPr kumimoji="1" lang="en-US" altLang="zh-CN" b="1" i="1" dirty="0">
                <a:latin typeface="Microsoft YaHei" charset="-122"/>
                <a:ea typeface="Microsoft YaHei" charset="-122"/>
                <a:cs typeface="Microsoft YaHei" charset="-122"/>
              </a:rPr>
              <a:t>2005</a:t>
            </a:r>
            <a:r>
              <a:rPr kumimoji="1" lang="zh-CN" altLang="en-US" b="1" i="1" dirty="0">
                <a:latin typeface="Microsoft YaHei" charset="-122"/>
                <a:ea typeface="Microsoft YaHei" charset="-122"/>
                <a:cs typeface="Microsoft YaHei" charset="-122"/>
              </a:rPr>
              <a:t> </a:t>
            </a:r>
            <a:r>
              <a:rPr kumimoji="1" lang="zh-CN" altLang="en-US" b="1" dirty="0">
                <a:latin typeface="Microsoft YaHei" charset="-122"/>
                <a:ea typeface="Microsoft YaHei" charset="-122"/>
                <a:cs typeface="Microsoft YaHei" charset="-122"/>
              </a:rPr>
              <a:t>提出</a:t>
            </a:r>
            <a:endParaRPr kumimoji="1" lang="en-US" altLang="zh-CN" b="1" i="1" dirty="0">
              <a:latin typeface="Microsoft YaHei" charset="-122"/>
              <a:ea typeface="Microsoft YaHei" charset="-122"/>
              <a:cs typeface="Microsoft YaHei" charset="-122"/>
            </a:endParaRPr>
          </a:p>
          <a:p>
            <a:pPr algn="ctr"/>
            <a:endParaRPr kumimoji="1" lang="en-US" altLang="zh-CN" b="1" i="1" dirty="0" smtClean="0">
              <a:latin typeface="Microsoft YaHei" charset="-122"/>
              <a:ea typeface="Microsoft YaHei" charset="-122"/>
              <a:cs typeface="Microsoft YaHei" charset="-122"/>
            </a:endParaRPr>
          </a:p>
          <a:p>
            <a:pPr algn="ctr"/>
            <a:r>
              <a:rPr kumimoji="1" lang="en-US" altLang="zh-CN" b="1" i="1" dirty="0" smtClean="0">
                <a:latin typeface="Microsoft YaHei" charset="-122"/>
                <a:ea typeface="Microsoft YaHei" charset="-122"/>
                <a:cs typeface="Microsoft YaHei" charset="-122"/>
              </a:rPr>
              <a:t>CFI</a:t>
            </a:r>
            <a:r>
              <a:rPr kumimoji="1" lang="zh-CN" altLang="en-US" b="1" dirty="0" smtClean="0">
                <a:latin typeface="Microsoft YaHei" charset="-122"/>
                <a:ea typeface="Microsoft YaHei" charset="-122"/>
                <a:cs typeface="Microsoft YaHei" charset="-122"/>
              </a:rPr>
              <a:t> 被提出之后，被广泛应用于安全漏洞分析理论研究之中</a:t>
            </a:r>
            <a:endParaRPr kumimoji="1" lang="en-US" altLang="zh-CN" b="1" dirty="0" smtClean="0">
              <a:latin typeface="Microsoft YaHei" charset="-122"/>
              <a:ea typeface="Microsoft YaHei" charset="-122"/>
              <a:cs typeface="Microsoft YaHei" charset="-122"/>
            </a:endParaRPr>
          </a:p>
        </p:txBody>
      </p:sp>
      <p:sp>
        <p:nvSpPr>
          <p:cNvPr id="9" name="文本框 8"/>
          <p:cNvSpPr txBox="1"/>
          <p:nvPr/>
        </p:nvSpPr>
        <p:spPr>
          <a:xfrm>
            <a:off x="1271336" y="5373216"/>
            <a:ext cx="7284487" cy="923330"/>
          </a:xfrm>
          <a:prstGeom prst="rect">
            <a:avLst/>
          </a:prstGeom>
          <a:noFill/>
        </p:spPr>
        <p:txBody>
          <a:bodyPr wrap="square" rtlCol="0">
            <a:spAutoFit/>
          </a:bodyPr>
          <a:lstStyle/>
          <a:p>
            <a:pPr algn="ctr"/>
            <a:r>
              <a:rPr kumimoji="1" lang="zh-CN" altLang="en-US" b="1" dirty="0" smtClean="0">
                <a:latin typeface="Microsoft YaHei" charset="-122"/>
                <a:ea typeface="Microsoft YaHei" charset="-122"/>
                <a:cs typeface="Microsoft YaHei" charset="-122"/>
              </a:rPr>
              <a:t>前面的文章中，找出一些漏洞是由于底层</a:t>
            </a:r>
            <a:r>
              <a:rPr kumimoji="1" lang="en-US" altLang="zh-CN" b="1" dirty="0" smtClean="0">
                <a:latin typeface="Microsoft YaHei" charset="-122"/>
                <a:ea typeface="Microsoft YaHei" charset="-122"/>
                <a:cs typeface="Microsoft YaHei" charset="-122"/>
              </a:rPr>
              <a:t>EVM</a:t>
            </a:r>
            <a:r>
              <a:rPr kumimoji="1" lang="zh-CN" altLang="en-US" b="1" dirty="0" smtClean="0">
                <a:latin typeface="Microsoft YaHei" charset="-122"/>
                <a:ea typeface="Microsoft YaHei" charset="-122"/>
                <a:cs typeface="Microsoft YaHei" charset="-122"/>
              </a:rPr>
              <a:t>自身执行机制的问题</a:t>
            </a:r>
            <a:endParaRPr kumimoji="1" lang="en-US" altLang="zh-CN" b="1" dirty="0">
              <a:latin typeface="Microsoft YaHei" charset="-122"/>
              <a:ea typeface="Microsoft YaHei" charset="-122"/>
              <a:cs typeface="Microsoft YaHei" charset="-122"/>
            </a:endParaRPr>
          </a:p>
          <a:p>
            <a:pPr algn="ctr"/>
            <a:r>
              <a:rPr kumimoji="1" lang="zh-CN" altLang="en-US" b="1" dirty="0" smtClean="0">
                <a:latin typeface="Microsoft YaHei" charset="-122"/>
                <a:ea typeface="Microsoft YaHei" charset="-122"/>
                <a:cs typeface="Microsoft YaHei" charset="-122"/>
              </a:rPr>
              <a:t>导致代码的非正常跳转</a:t>
            </a:r>
            <a:endParaRPr kumimoji="1" lang="en-US" altLang="zh-CN" b="1" dirty="0" smtClean="0">
              <a:latin typeface="Microsoft YaHei" charset="-122"/>
              <a:ea typeface="Microsoft YaHei" charset="-122"/>
              <a:cs typeface="Microsoft YaHei" charset="-122"/>
            </a:endParaRPr>
          </a:p>
          <a:p>
            <a:pPr algn="ctr"/>
            <a:r>
              <a:rPr kumimoji="1" lang="zh-CN" altLang="en-US" b="1" dirty="0" smtClean="0">
                <a:latin typeface="Microsoft YaHei" charset="-122"/>
                <a:ea typeface="Microsoft YaHei" charset="-122"/>
                <a:cs typeface="Microsoft YaHei" charset="-122"/>
              </a:rPr>
              <a:t>类似的</a:t>
            </a:r>
            <a:r>
              <a:rPr kumimoji="1" lang="en-US" altLang="zh-CN" b="1" i="1" dirty="0" smtClean="0">
                <a:latin typeface="Microsoft YaHei" charset="-122"/>
                <a:ea typeface="Microsoft YaHei" charset="-122"/>
                <a:cs typeface="Microsoft YaHei" charset="-122"/>
              </a:rPr>
              <a:t>CFI</a:t>
            </a:r>
            <a:r>
              <a:rPr kumimoji="1" lang="zh-CN" altLang="en-US" b="1" i="1" dirty="0" smtClean="0">
                <a:latin typeface="Microsoft YaHei" charset="-122"/>
                <a:ea typeface="Microsoft YaHei" charset="-122"/>
                <a:cs typeface="Microsoft YaHei" charset="-122"/>
              </a:rPr>
              <a:t> </a:t>
            </a:r>
            <a:r>
              <a:rPr kumimoji="1" lang="zh-CN" altLang="en-US" b="1" dirty="0" smtClean="0">
                <a:latin typeface="Microsoft YaHei" charset="-122"/>
                <a:ea typeface="Microsoft YaHei" charset="-122"/>
                <a:cs typeface="Microsoft YaHei" charset="-122"/>
              </a:rPr>
              <a:t>理论可以迁移至智能合约的漏洞研究之中</a:t>
            </a:r>
            <a:endParaRPr kumimoji="1" lang="zh-CN" altLang="en-US" b="1" i="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02948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3" name="文本框 2"/>
          <p:cNvSpPr txBox="1"/>
          <p:nvPr/>
        </p:nvSpPr>
        <p:spPr>
          <a:xfrm>
            <a:off x="395536" y="1168083"/>
            <a:ext cx="3057247" cy="954107"/>
          </a:xfrm>
          <a:prstGeom prst="rect">
            <a:avLst/>
          </a:prstGeom>
          <a:noFill/>
        </p:spPr>
        <p:txBody>
          <a:bodyPr wrap="none" rtlCol="0">
            <a:spAutoFit/>
          </a:bodyPr>
          <a:lstStyle/>
          <a:p>
            <a:pPr defTabSz="457200">
              <a:spcBef>
                <a:spcPts val="1000"/>
              </a:spcBef>
              <a:buClr>
                <a:srgbClr val="A53010"/>
              </a:buClr>
            </a:pPr>
            <a:r>
              <a:rPr kumimoji="1" lang="zh-CN" altLang="en-US" sz="3200" b="1" dirty="0">
                <a:solidFill>
                  <a:prstClr val="black"/>
                </a:solidFill>
                <a:latin typeface="Microsoft YaHei" charset="-122"/>
                <a:ea typeface="Microsoft YaHei" charset="-122"/>
                <a:cs typeface="Microsoft YaHei" charset="-122"/>
              </a:rPr>
              <a:t>检测技术的研究</a:t>
            </a:r>
            <a:endParaRPr kumimoji="1" lang="en-US" altLang="zh-CN" sz="3200" b="1" dirty="0">
              <a:solidFill>
                <a:prstClr val="black"/>
              </a:solidFill>
              <a:latin typeface="Microsoft YaHei" charset="-122"/>
              <a:ea typeface="Microsoft YaHei" charset="-122"/>
              <a:cs typeface="Microsoft YaHei" charset="-122"/>
            </a:endParaRPr>
          </a:p>
          <a:p>
            <a:endParaRPr kumimoji="1" lang="zh-CN" altLang="en-US" sz="2400" dirty="0"/>
          </a:p>
        </p:txBody>
      </p:sp>
      <p:sp>
        <p:nvSpPr>
          <p:cNvPr id="6" name="文本框 5"/>
          <p:cNvSpPr txBox="1"/>
          <p:nvPr/>
        </p:nvSpPr>
        <p:spPr>
          <a:xfrm>
            <a:off x="467544" y="2122190"/>
            <a:ext cx="7776864" cy="4278094"/>
          </a:xfrm>
          <a:prstGeom prst="rect">
            <a:avLst/>
          </a:prstGeom>
          <a:noFill/>
        </p:spPr>
        <p:txBody>
          <a:bodyPr wrap="square" rtlCol="0">
            <a:spAutoFit/>
          </a:bodyPr>
          <a:lstStyle/>
          <a:p>
            <a:r>
              <a:rPr kumimoji="1" lang="en-US" altLang="zh-CN" sz="2400" b="1" dirty="0">
                <a:solidFill>
                  <a:srgbClr val="7030A0"/>
                </a:solidFill>
                <a:latin typeface="Microsoft YaHei" charset="-122"/>
                <a:ea typeface="Microsoft YaHei" charset="-122"/>
                <a:cs typeface="Microsoft YaHei" charset="-122"/>
              </a:rPr>
              <a:t>CFI</a:t>
            </a:r>
            <a:r>
              <a:rPr kumimoji="1" lang="zh-CN" altLang="en-US" sz="2400" b="1" dirty="0">
                <a:solidFill>
                  <a:srgbClr val="7030A0"/>
                </a:solidFill>
                <a:latin typeface="Microsoft YaHei" charset="-122"/>
                <a:ea typeface="Microsoft YaHei" charset="-122"/>
                <a:cs typeface="Microsoft YaHei" charset="-122"/>
              </a:rPr>
              <a:t> 核心思想</a:t>
            </a:r>
            <a:r>
              <a:rPr kumimoji="1" lang="zh-CN" altLang="en-US"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其核心思想是限制程序运行中的控制转移，使之始终处于原有的控制流图所限定的范围内</a:t>
            </a:r>
            <a:endParaRPr lang="en-US" altLang="zh-CN" sz="2000" dirty="0">
              <a:latin typeface="Microsoft YaHei" charset="-122"/>
              <a:ea typeface="Microsoft YaHei" charset="-122"/>
              <a:cs typeface="Microsoft YaHei" charset="-122"/>
            </a:endParaRPr>
          </a:p>
          <a:p>
            <a:endParaRPr kumimoji="1" lang="en-US" altLang="zh-CN" sz="2000" dirty="0">
              <a:latin typeface="Microsoft YaHei" charset="-122"/>
              <a:ea typeface="Microsoft YaHei" charset="-122"/>
              <a:cs typeface="Microsoft YaHei" charset="-122"/>
            </a:endParaRPr>
          </a:p>
          <a:p>
            <a:r>
              <a:rPr kumimoji="1" lang="zh-CN" altLang="en-US" sz="2400" b="1" dirty="0">
                <a:solidFill>
                  <a:srgbClr val="0070C0"/>
                </a:solidFill>
                <a:latin typeface="Microsoft YaHei" charset="-122"/>
                <a:ea typeface="Microsoft YaHei" charset="-122"/>
                <a:cs typeface="Microsoft YaHei" charset="-122"/>
              </a:rPr>
              <a:t>用法</a:t>
            </a:r>
            <a:r>
              <a:rPr kumimoji="1" lang="zh-CN" altLang="en-US" sz="2000" dirty="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a:p>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 </a:t>
            </a:r>
            <a:r>
              <a:rPr lang="zh-CN" altLang="en-US" sz="2000" dirty="0">
                <a:latin typeface="Microsoft YaHei" charset="-122"/>
                <a:ea typeface="Microsoft YaHei" charset="-122"/>
                <a:cs typeface="Microsoft YaHei" charset="-122"/>
              </a:rPr>
              <a:t>分析程序的控制流图</a:t>
            </a:r>
            <a:endParaRPr lang="en-US" altLang="zh-CN" sz="2000" dirty="0">
              <a:latin typeface="Microsoft YaHei" charset="-122"/>
              <a:ea typeface="Microsoft YaHei" charset="-122"/>
              <a:cs typeface="Microsoft YaHei" charset="-122"/>
            </a:endParaRPr>
          </a:p>
          <a:p>
            <a:pPr marL="342900" indent="-342900">
              <a:buAutoNum type="arabicPeriod" startAt="2"/>
            </a:pPr>
            <a:r>
              <a:rPr kumimoji="1" lang="zh-CN" altLang="en-US" sz="2000" dirty="0">
                <a:latin typeface="Microsoft YaHei" charset="-122"/>
                <a:ea typeface="Microsoft YaHei" charset="-122"/>
                <a:cs typeface="Microsoft YaHei" charset="-122"/>
              </a:rPr>
              <a:t>获取间接转移指令（包括间接跳转、间接调用、和函数返回指令）目标的白名单</a:t>
            </a:r>
            <a:endParaRPr kumimoji="1" lang="en-US" altLang="zh-CN" sz="2000" dirty="0">
              <a:latin typeface="Microsoft YaHei" charset="-122"/>
              <a:ea typeface="Microsoft YaHei" charset="-122"/>
              <a:cs typeface="Microsoft YaHei" charset="-122"/>
            </a:endParaRPr>
          </a:p>
          <a:p>
            <a:pPr marL="342900" indent="-342900">
              <a:buAutoNum type="arabicPeriod" startAt="2"/>
            </a:pPr>
            <a:r>
              <a:rPr lang="zh-CN" altLang="en-US" sz="2000" dirty="0">
                <a:latin typeface="Microsoft YaHei" charset="-122"/>
                <a:ea typeface="Microsoft YaHei" charset="-122"/>
                <a:cs typeface="Microsoft YaHei" charset="-122"/>
              </a:rPr>
              <a:t>在运行过程中，插入检验代码，核对间接转移指令的目标是否在白名单中</a:t>
            </a:r>
            <a:endParaRPr lang="en-US" altLang="zh-CN" sz="2000" dirty="0">
              <a:latin typeface="Microsoft YaHei" charset="-122"/>
              <a:ea typeface="Microsoft YaHei" charset="-122"/>
              <a:cs typeface="Microsoft YaHei" charset="-122"/>
            </a:endParaRPr>
          </a:p>
          <a:p>
            <a:pPr marL="342900" indent="-342900">
              <a:buAutoNum type="arabicPeriod" startAt="2"/>
            </a:pPr>
            <a:endParaRPr kumimoji="1" lang="en-US" altLang="zh-CN" sz="2000" dirty="0">
              <a:latin typeface="Microsoft YaHei" charset="-122"/>
              <a:ea typeface="Microsoft YaHei" charset="-122"/>
              <a:cs typeface="Microsoft YaHei" charset="-122"/>
            </a:endParaRPr>
          </a:p>
          <a:p>
            <a:r>
              <a:rPr kumimoji="1" lang="zh-CN" altLang="en-US" sz="2400" b="1" dirty="0">
                <a:solidFill>
                  <a:schemeClr val="accent6">
                    <a:lumMod val="75000"/>
                  </a:schemeClr>
                </a:solidFill>
                <a:latin typeface="Microsoft YaHei" charset="-122"/>
                <a:ea typeface="Microsoft YaHei" charset="-122"/>
                <a:cs typeface="Microsoft YaHei" charset="-122"/>
              </a:rPr>
              <a:t>目的</a:t>
            </a:r>
            <a:r>
              <a:rPr kumimoji="1"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 CFI</a:t>
            </a:r>
            <a:r>
              <a:rPr lang="zh-CN" altLang="en-US" sz="2000" dirty="0">
                <a:latin typeface="Microsoft YaHei" charset="-122"/>
                <a:ea typeface="Microsoft YaHei" charset="-122"/>
                <a:cs typeface="Microsoft YaHei" charset="-122"/>
              </a:rPr>
              <a:t>能够</a:t>
            </a:r>
            <a:r>
              <a:rPr kumimoji="1" lang="zh-CN" altLang="en-US" sz="2000" dirty="0">
                <a:latin typeface="Microsoft YaHei" charset="-122"/>
                <a:ea typeface="Microsoft YaHei" charset="-122"/>
                <a:cs typeface="Microsoft YaHei" charset="-122"/>
              </a:rPr>
              <a:t>抵御和防范</a:t>
            </a:r>
            <a:r>
              <a:rPr lang="zh-CN" altLang="en-US" sz="2000" dirty="0">
                <a:latin typeface="Microsoft YaHei" charset="-122"/>
                <a:ea typeface="Microsoft YaHei" charset="-122"/>
                <a:cs typeface="Microsoft YaHei" charset="-122"/>
              </a:rPr>
              <a:t>控制流劫持，防止攻击者利用目标程序的内存错误等漏洞改变程序的控制流向，从而保障软件系统的安全</a:t>
            </a:r>
            <a:endParaRPr kumimoji="1" lang="en-US" altLang="zh-CN" sz="2000" dirty="0">
              <a:latin typeface="Microsoft YaHei" charset="-122"/>
              <a:ea typeface="Microsoft YaHei" charset="-122"/>
              <a:cs typeface="Microsoft YaHei" charset="-122"/>
            </a:endParaRPr>
          </a:p>
          <a:p>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0771673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3" name="文本框 2"/>
          <p:cNvSpPr txBox="1"/>
          <p:nvPr/>
        </p:nvSpPr>
        <p:spPr>
          <a:xfrm>
            <a:off x="461160" y="1136591"/>
            <a:ext cx="3057247" cy="954107"/>
          </a:xfrm>
          <a:prstGeom prst="rect">
            <a:avLst/>
          </a:prstGeom>
          <a:noFill/>
        </p:spPr>
        <p:txBody>
          <a:bodyPr wrap="none" rtlCol="0">
            <a:spAutoFit/>
          </a:bodyPr>
          <a:lstStyle/>
          <a:p>
            <a:pPr defTabSz="457200">
              <a:spcBef>
                <a:spcPts val="1000"/>
              </a:spcBef>
              <a:buClr>
                <a:srgbClr val="A53010"/>
              </a:buClr>
            </a:pPr>
            <a:r>
              <a:rPr kumimoji="1" lang="zh-CN" altLang="en-US" sz="3200" b="1" dirty="0">
                <a:solidFill>
                  <a:prstClr val="black"/>
                </a:solidFill>
                <a:latin typeface="Microsoft YaHei" charset="-122"/>
                <a:ea typeface="Microsoft YaHei" charset="-122"/>
                <a:cs typeface="Microsoft YaHei" charset="-122"/>
              </a:rPr>
              <a:t>检测技术的研究</a:t>
            </a:r>
            <a:endParaRPr kumimoji="1" lang="en-US" altLang="zh-CN" sz="3200" b="1" dirty="0">
              <a:solidFill>
                <a:prstClr val="black"/>
              </a:solidFill>
              <a:latin typeface="Microsoft YaHei" charset="-122"/>
              <a:ea typeface="Microsoft YaHei" charset="-122"/>
              <a:cs typeface="Microsoft YaHei" charset="-122"/>
            </a:endParaRPr>
          </a:p>
          <a:p>
            <a:endParaRPr kumimoji="1" lang="zh-CN" altLang="en-US" sz="2400" dirty="0"/>
          </a:p>
        </p:txBody>
      </p:sp>
      <p:pic>
        <p:nvPicPr>
          <p:cNvPr id="7" name="图片 6"/>
          <p:cNvPicPr>
            <a:picLocks noChangeAspect="1"/>
          </p:cNvPicPr>
          <p:nvPr/>
        </p:nvPicPr>
        <p:blipFill>
          <a:blip r:embed="rId3"/>
          <a:stretch>
            <a:fillRect/>
          </a:stretch>
        </p:blipFill>
        <p:spPr>
          <a:xfrm>
            <a:off x="1763688" y="1720905"/>
            <a:ext cx="5436096" cy="3305543"/>
          </a:xfrm>
          <a:prstGeom prst="rect">
            <a:avLst/>
          </a:prstGeom>
        </p:spPr>
      </p:pic>
      <p:sp>
        <p:nvSpPr>
          <p:cNvPr id="8" name="文本框 7"/>
          <p:cNvSpPr txBox="1"/>
          <p:nvPr/>
        </p:nvSpPr>
        <p:spPr>
          <a:xfrm>
            <a:off x="467544" y="5397025"/>
            <a:ext cx="8568952" cy="1015663"/>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由于</a:t>
            </a:r>
            <a:r>
              <a:rPr kumimoji="1" lang="en-US" altLang="zh-CN" sz="2000" dirty="0">
                <a:latin typeface="Microsoft YaHei" charset="-122"/>
                <a:ea typeface="Microsoft YaHei" charset="-122"/>
                <a:cs typeface="Microsoft YaHei" charset="-122"/>
              </a:rPr>
              <a:t>CFI</a:t>
            </a:r>
            <a:r>
              <a:rPr kumimoji="1" lang="zh-CN" altLang="en-US" sz="2000" dirty="0">
                <a:latin typeface="Microsoft YaHei" charset="-122"/>
                <a:ea typeface="Microsoft YaHei" charset="-122"/>
                <a:cs typeface="Microsoft YaHei" charset="-122"/>
              </a:rPr>
              <a:t>部署需要额外的开销，所以研究人员不断改进技术的实现，在不同应用场景下保证程序的安全</a:t>
            </a:r>
            <a:endParaRPr kumimoji="1" lang="en-US" altLang="zh-CN" sz="2000" dirty="0">
              <a:latin typeface="Microsoft YaHei" charset="-122"/>
              <a:ea typeface="Microsoft YaHei" charset="-122"/>
              <a:cs typeface="Microsoft YaHei" charset="-122"/>
            </a:endParaRPr>
          </a:p>
          <a:p>
            <a:r>
              <a:rPr kumimoji="1" lang="zh-CN" altLang="en-US" sz="2000" dirty="0">
                <a:latin typeface="Microsoft YaHei" charset="-122"/>
                <a:ea typeface="Microsoft YaHei" charset="-122"/>
                <a:cs typeface="Microsoft YaHei" charset="-122"/>
              </a:rPr>
              <a:t>智能合约中可以引入类似的概念，防止漏洞被利用出现非法的程序跳转</a:t>
            </a:r>
          </a:p>
        </p:txBody>
      </p:sp>
      <p:sp>
        <p:nvSpPr>
          <p:cNvPr id="10" name="文本框 9"/>
          <p:cNvSpPr txBox="1"/>
          <p:nvPr/>
        </p:nvSpPr>
        <p:spPr>
          <a:xfrm>
            <a:off x="3635896" y="4916751"/>
            <a:ext cx="2204450" cy="461665"/>
          </a:xfrm>
          <a:prstGeom prst="rect">
            <a:avLst/>
          </a:prstGeom>
          <a:noFill/>
        </p:spPr>
        <p:txBody>
          <a:bodyPr wrap="none" rtlCol="0">
            <a:spAutoFit/>
          </a:bodyPr>
          <a:lstStyle/>
          <a:p>
            <a:r>
              <a:rPr kumimoji="1" lang="en-US" altLang="zh-CN" sz="2400" b="1" dirty="0">
                <a:latin typeface="Microsoft YaHei" charset="-122"/>
                <a:ea typeface="Microsoft YaHei" charset="-122"/>
                <a:cs typeface="Microsoft YaHei" charset="-122"/>
              </a:rPr>
              <a:t>CFI</a:t>
            </a:r>
            <a:r>
              <a:rPr kumimoji="1" lang="zh-CN" altLang="en-US" sz="2400" b="1" dirty="0">
                <a:latin typeface="Microsoft YaHei" charset="-122"/>
                <a:ea typeface="Microsoft YaHei" charset="-122"/>
                <a:cs typeface="Microsoft YaHei" charset="-122"/>
              </a:rPr>
              <a:t>技术的发展</a:t>
            </a:r>
          </a:p>
        </p:txBody>
      </p:sp>
    </p:spTree>
    <p:extLst>
      <p:ext uri="{BB962C8B-B14F-4D97-AF65-F5344CB8AC3E}">
        <p14:creationId xmlns:p14="http://schemas.microsoft.com/office/powerpoint/2010/main" val="14653488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8" name="矩形 7"/>
          <p:cNvSpPr/>
          <p:nvPr/>
        </p:nvSpPr>
        <p:spPr>
          <a:xfrm>
            <a:off x="971600" y="1916633"/>
            <a:ext cx="7848872" cy="1328569"/>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smtClean="0">
                <a:latin typeface="Microsoft YaHei" charset="-122"/>
                <a:ea typeface="Microsoft YaHei" charset="-122"/>
                <a:cs typeface="Microsoft YaHei" charset="-122"/>
              </a:rPr>
              <a:t>形式化检查和验证机制</a:t>
            </a:r>
            <a:endParaRPr kumimoji="1" lang="en-US" altLang="zh-CN" sz="2400" b="1" dirty="0">
              <a:latin typeface="Microsoft YaHei" charset="-122"/>
              <a:ea typeface="Microsoft YaHei" charset="-122"/>
              <a:cs typeface="Microsoft YaHei" charset="-122"/>
            </a:endParaRPr>
          </a:p>
          <a:p>
            <a:pPr defTabSz="457200">
              <a:spcBef>
                <a:spcPts val="1000"/>
              </a:spcBef>
              <a:buClr>
                <a:srgbClr val="A53010"/>
              </a:buClr>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en-US" altLang="zh-CN" sz="2400" dirty="0" smtClean="0">
              <a:latin typeface="Microsoft YaHei" charset="-122"/>
              <a:ea typeface="Microsoft YaHei" charset="-122"/>
              <a:cs typeface="Microsoft YaHei" charset="-122"/>
            </a:endParaRPr>
          </a:p>
        </p:txBody>
      </p:sp>
      <p:sp>
        <p:nvSpPr>
          <p:cNvPr id="3" name="文本框 2"/>
          <p:cNvSpPr txBox="1"/>
          <p:nvPr/>
        </p:nvSpPr>
        <p:spPr>
          <a:xfrm>
            <a:off x="971961" y="1196752"/>
            <a:ext cx="2339102" cy="738664"/>
          </a:xfrm>
          <a:prstGeom prst="rect">
            <a:avLst/>
          </a:prstGeom>
          <a:noFill/>
        </p:spPr>
        <p:txBody>
          <a:bodyPr wrap="none" rtlCol="0">
            <a:spAutoFit/>
          </a:bodyPr>
          <a:lstStyle/>
          <a:p>
            <a:pPr lvl="0" defTabSz="457200">
              <a:spcBef>
                <a:spcPts val="1000"/>
              </a:spcBef>
              <a:buClr>
                <a:srgbClr val="A53010"/>
              </a:buClr>
            </a:pPr>
            <a:r>
              <a:rPr kumimoji="1" lang="zh-CN" altLang="en-US" sz="2400" b="1" dirty="0">
                <a:solidFill>
                  <a:prstClr val="black"/>
                </a:solidFill>
                <a:latin typeface="Microsoft YaHei" charset="-122"/>
                <a:ea typeface="Microsoft YaHei" charset="-122"/>
                <a:cs typeface="Microsoft YaHei" charset="-122"/>
              </a:rPr>
              <a:t>检测技术的研究</a:t>
            </a:r>
            <a:endParaRPr kumimoji="1" lang="en-US" altLang="zh-CN" sz="2400" b="1" dirty="0">
              <a:solidFill>
                <a:prstClr val="black"/>
              </a:solidFill>
              <a:latin typeface="Microsoft YaHei" charset="-122"/>
              <a:ea typeface="Microsoft YaHei" charset="-122"/>
              <a:cs typeface="Microsoft YaHei" charset="-122"/>
            </a:endParaRPr>
          </a:p>
          <a:p>
            <a:endParaRPr kumimoji="1" lang="zh-CN" altLang="en-US" dirty="0"/>
          </a:p>
        </p:txBody>
      </p:sp>
      <p:pic>
        <p:nvPicPr>
          <p:cNvPr id="4" name="图片 3"/>
          <p:cNvPicPr>
            <a:picLocks noChangeAspect="1"/>
          </p:cNvPicPr>
          <p:nvPr/>
        </p:nvPicPr>
        <p:blipFill>
          <a:blip r:embed="rId3"/>
          <a:stretch>
            <a:fillRect/>
          </a:stretch>
        </p:blipFill>
        <p:spPr>
          <a:xfrm>
            <a:off x="860038" y="2644411"/>
            <a:ext cx="7812360" cy="1975034"/>
          </a:xfrm>
          <a:prstGeom prst="rect">
            <a:avLst/>
          </a:prstGeom>
        </p:spPr>
      </p:pic>
      <p:sp>
        <p:nvSpPr>
          <p:cNvPr id="5" name="文本框 4"/>
          <p:cNvSpPr txBox="1"/>
          <p:nvPr/>
        </p:nvSpPr>
        <p:spPr>
          <a:xfrm>
            <a:off x="1140364" y="4972361"/>
            <a:ext cx="7532034" cy="1477328"/>
          </a:xfrm>
          <a:prstGeom prst="rect">
            <a:avLst/>
          </a:prstGeom>
          <a:noFill/>
        </p:spPr>
        <p:txBody>
          <a:bodyPr wrap="square" rtlCol="0">
            <a:spAutoFit/>
          </a:bodyPr>
          <a:lstStyle/>
          <a:p>
            <a:pPr algn="ctr"/>
            <a:r>
              <a:rPr kumimoji="1" lang="en-US" altLang="zh-CN" b="1" dirty="0" smtClean="0">
                <a:latin typeface="Microsoft YaHei" charset="-122"/>
                <a:ea typeface="Microsoft YaHei" charset="-122"/>
                <a:cs typeface="Microsoft YaHei" charset="-122"/>
              </a:rPr>
              <a:t>CCS</a:t>
            </a:r>
            <a:r>
              <a:rPr kumimoji="1" lang="zh-CN" altLang="en-US" b="1" dirty="0" smtClean="0">
                <a:latin typeface="Microsoft YaHei" charset="-122"/>
                <a:ea typeface="Microsoft YaHei" charset="-122"/>
                <a:cs typeface="Microsoft YaHei" charset="-122"/>
              </a:rPr>
              <a:t> </a:t>
            </a:r>
            <a:r>
              <a:rPr kumimoji="1" lang="en-US" altLang="zh-CN" b="1" dirty="0" smtClean="0">
                <a:latin typeface="Microsoft YaHei" charset="-122"/>
                <a:ea typeface="Microsoft YaHei" charset="-122"/>
                <a:cs typeface="Microsoft YaHei" charset="-122"/>
              </a:rPr>
              <a:t>2017</a:t>
            </a:r>
            <a:r>
              <a:rPr kumimoji="1" lang="zh-CN" altLang="en-US" b="1" dirty="0" smtClean="0">
                <a:latin typeface="Microsoft YaHei" charset="-122"/>
                <a:ea typeface="Microsoft YaHei" charset="-122"/>
                <a:cs typeface="Microsoft YaHei" charset="-122"/>
              </a:rPr>
              <a:t> 针对</a:t>
            </a:r>
            <a:r>
              <a:rPr kumimoji="1" lang="en-US" altLang="zh-CN" b="1" dirty="0" smtClean="0">
                <a:latin typeface="Microsoft YaHei" charset="-122"/>
                <a:ea typeface="Microsoft YaHei" charset="-122"/>
                <a:cs typeface="Microsoft YaHei" charset="-122"/>
              </a:rPr>
              <a:t>TLS</a:t>
            </a:r>
            <a:r>
              <a:rPr kumimoji="1" lang="zh-CN" altLang="en-US" b="1" dirty="0" smtClean="0">
                <a:latin typeface="Microsoft YaHei" charset="-122"/>
                <a:ea typeface="Microsoft YaHei" charset="-122"/>
                <a:cs typeface="Microsoft YaHei" charset="-122"/>
              </a:rPr>
              <a:t>建立了的形式化模型分析方法</a:t>
            </a:r>
            <a:endParaRPr kumimoji="1" lang="en-US" altLang="zh-CN" b="1" dirty="0" smtClean="0">
              <a:latin typeface="Microsoft YaHei" charset="-122"/>
              <a:ea typeface="Microsoft YaHei" charset="-122"/>
              <a:cs typeface="Microsoft YaHei" charset="-122"/>
            </a:endParaRPr>
          </a:p>
          <a:p>
            <a:pPr algn="ctr"/>
            <a:endParaRPr kumimoji="1" lang="en-US" altLang="zh-CN" dirty="0" smtClean="0"/>
          </a:p>
          <a:p>
            <a:r>
              <a:rPr kumimoji="1" lang="zh-CN" altLang="en-US" dirty="0" smtClean="0">
                <a:latin typeface="微软雅黑" panose="020B0503020204020204" pitchFamily="34" charset="-122"/>
                <a:ea typeface="微软雅黑" panose="020B0503020204020204" pitchFamily="34" charset="-122"/>
              </a:rPr>
              <a:t>智能合约的设计本身就是设计一套规则，满足特定条件时执行特定的代码和状态跳转，可以利用类似分析协议的方法建立针对智能合约的分析模型，在智能合约发布之前进行形式化规则检查和验证。</a:t>
            </a:r>
            <a:endParaRPr kumimoji="1"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84676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8" name="矩形 7"/>
          <p:cNvSpPr/>
          <p:nvPr/>
        </p:nvSpPr>
        <p:spPr>
          <a:xfrm>
            <a:off x="837927" y="1772816"/>
            <a:ext cx="7848872" cy="2441694"/>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smtClean="0">
                <a:latin typeface="Microsoft YaHei" charset="-122"/>
                <a:ea typeface="Microsoft YaHei" charset="-122"/>
                <a:cs typeface="Microsoft YaHei" charset="-122"/>
              </a:rPr>
              <a:t>静态形式化检查和验证机制</a:t>
            </a:r>
            <a:endParaRPr kumimoji="1" lang="en-US" altLang="zh-CN" sz="2400" b="1" dirty="0">
              <a:latin typeface="Microsoft YaHei" charset="-122"/>
              <a:ea typeface="Microsoft YaHei" charset="-122"/>
              <a:cs typeface="Microsoft YaHei" charset="-122"/>
            </a:endParaRPr>
          </a:p>
          <a:p>
            <a:pPr algn="just" defTabSz="457200">
              <a:spcBef>
                <a:spcPts val="1000"/>
              </a:spcBef>
              <a:buClr>
                <a:srgbClr val="A53010"/>
              </a:buClr>
            </a:pPr>
            <a:r>
              <a:rPr kumimoji="1" lang="zh-CN" altLang="en-US" sz="2400" b="1" dirty="0">
                <a:latin typeface="Microsoft YaHei" charset="-122"/>
                <a:ea typeface="Microsoft YaHei" charset="-122"/>
                <a:cs typeface="Microsoft YaHei" charset="-122"/>
              </a:rPr>
              <a:t> </a:t>
            </a:r>
            <a:r>
              <a:rPr kumimoji="1" lang="zh-CN" altLang="en-US" sz="2400" b="1" dirty="0" smtClean="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直接分析合约的</a:t>
            </a:r>
            <a:r>
              <a:rPr lang="zh-CN" altLang="en-US" sz="2000" dirty="0">
                <a:latin typeface="Microsoft YaHei" charset="-122"/>
                <a:ea typeface="Microsoft YaHei" charset="-122"/>
                <a:cs typeface="Microsoft YaHei" charset="-122"/>
              </a:rPr>
              <a:t>源代码，通过词法分析、语法分析和静态语义分析，检测软件中潜在的安全</a:t>
            </a:r>
            <a:r>
              <a:rPr lang="zh-CN" altLang="en-US" sz="2000" dirty="0" smtClean="0">
                <a:latin typeface="Microsoft YaHei" charset="-122"/>
                <a:ea typeface="Microsoft YaHei" charset="-122"/>
                <a:cs typeface="Microsoft YaHei" charset="-122"/>
              </a:rPr>
              <a:t>漏洞，一般适用于代码静态监测。</a:t>
            </a:r>
            <a:r>
              <a:rPr kumimoji="1" lang="zh-CN" altLang="en-US" sz="2000" dirty="0" smtClean="0">
                <a:latin typeface="Microsoft YaHei" charset="-122"/>
                <a:ea typeface="Microsoft YaHei" charset="-122"/>
                <a:cs typeface="Microsoft YaHei" charset="-122"/>
              </a:rPr>
              <a:t>以太坊中智能合约以二进制的形式部署于区块链之上</a:t>
            </a:r>
            <a:endParaRPr kumimoji="1" lang="en-US" altLang="zh-CN" sz="2400" dirty="0">
              <a:latin typeface="Microsoft YaHei" charset="-122"/>
              <a:ea typeface="Microsoft YaHei" charset="-122"/>
              <a:cs typeface="Microsoft YaHei" charset="-122"/>
            </a:endParaRPr>
          </a:p>
          <a:p>
            <a:pPr algn="just" defTabSz="457200">
              <a:spcBef>
                <a:spcPts val="1000"/>
              </a:spcBef>
              <a:buClr>
                <a:srgbClr val="A53010"/>
              </a:buClr>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en-US" altLang="zh-CN" sz="2400" dirty="0" smtClean="0">
              <a:latin typeface="Microsoft YaHei" charset="-122"/>
              <a:ea typeface="Microsoft YaHei" charset="-122"/>
              <a:cs typeface="Microsoft YaHei" charset="-122"/>
            </a:endParaRPr>
          </a:p>
        </p:txBody>
      </p:sp>
      <p:sp>
        <p:nvSpPr>
          <p:cNvPr id="6" name="文本框 5"/>
          <p:cNvSpPr txBox="1"/>
          <p:nvPr/>
        </p:nvSpPr>
        <p:spPr>
          <a:xfrm>
            <a:off x="837927" y="3645024"/>
            <a:ext cx="7715199" cy="2862322"/>
          </a:xfrm>
          <a:prstGeom prst="rect">
            <a:avLst/>
          </a:prstGeom>
          <a:noFill/>
        </p:spPr>
        <p:txBody>
          <a:bodyPr wrap="square" rtlCol="0">
            <a:spAutoFit/>
          </a:bodyPr>
          <a:lstStyle/>
          <a:p>
            <a:pPr algn="just"/>
            <a:r>
              <a:rPr kumimoji="1" lang="zh-CN" altLang="en-US" dirty="0"/>
              <a:t> </a:t>
            </a:r>
            <a:r>
              <a:rPr kumimoji="1" lang="zh-CN" altLang="en-US" dirty="0" smtClean="0">
                <a:latin typeface="微软雅黑" panose="020B0503020204020204" pitchFamily="34" charset="-122"/>
                <a:ea typeface="微软雅黑" panose="020B0503020204020204" pitchFamily="34" charset="-122"/>
              </a:rPr>
              <a:t>  </a:t>
            </a:r>
            <a:r>
              <a:rPr kumimoji="1" lang="en-US" altLang="zh-CN" dirty="0" smtClean="0">
                <a:latin typeface="微软雅黑" panose="020B0503020204020204" pitchFamily="34" charset="-122"/>
                <a:ea typeface="微软雅黑" panose="020B0503020204020204" pitchFamily="34" charset="-122"/>
              </a:rPr>
              <a:t>(1)</a:t>
            </a:r>
            <a:r>
              <a:rPr kumimoji="1" lang="zh-CN" altLang="en-US" dirty="0" smtClean="0">
                <a:latin typeface="微软雅黑" panose="020B0503020204020204" pitchFamily="34" charset="-122"/>
                <a:ea typeface="微软雅黑" panose="020B0503020204020204" pitchFamily="34" charset="-122"/>
              </a:rPr>
              <a:t>  模型检验：</a:t>
            </a:r>
            <a:r>
              <a:rPr lang="zh-CN" altLang="en-US" dirty="0">
                <a:latin typeface="微软雅黑" panose="020B0503020204020204" pitchFamily="34" charset="-122"/>
                <a:ea typeface="微软雅黑" panose="020B0503020204020204" pitchFamily="34" charset="-122"/>
              </a:rPr>
              <a:t>列举一个系统能够处于的所有可能状态，检查每个状态是否违反由用户制定的规则和条件，并根据分析结果报告导致不合法状态的</a:t>
            </a:r>
            <a:r>
              <a:rPr lang="zh-CN" altLang="en-US" dirty="0" smtClean="0">
                <a:latin typeface="微软雅黑" panose="020B0503020204020204" pitchFamily="34" charset="-122"/>
                <a:ea typeface="微软雅黑" panose="020B0503020204020204" pitchFamily="34" charset="-122"/>
              </a:rPr>
              <a:t>步骤</a:t>
            </a:r>
            <a:endParaRPr lang="en-US" altLang="zh-CN" dirty="0">
              <a:latin typeface="微软雅黑" panose="020B0503020204020204" pitchFamily="34" charset="-122"/>
              <a:ea typeface="微软雅黑" panose="020B0503020204020204" pitchFamily="34" charset="-122"/>
            </a:endParaRPr>
          </a:p>
          <a:p>
            <a:pPr algn="just"/>
            <a:r>
              <a:rPr kumimoji="1" lang="zh-CN" altLang="en-US" dirty="0">
                <a:latin typeface="微软雅黑" panose="020B0503020204020204" pitchFamily="34" charset="-122"/>
                <a:ea typeface="微软雅黑" panose="020B0503020204020204" pitchFamily="34" charset="-122"/>
              </a:rPr>
              <a:t> </a:t>
            </a:r>
            <a:r>
              <a:rPr kumimoji="1" lang="zh-CN" altLang="en-US" dirty="0" smtClean="0">
                <a:latin typeface="微软雅黑" panose="020B0503020204020204" pitchFamily="34" charset="-122"/>
                <a:ea typeface="微软雅黑" panose="020B0503020204020204" pitchFamily="34" charset="-122"/>
              </a:rPr>
              <a:t>  </a:t>
            </a:r>
            <a:r>
              <a:rPr kumimoji="1" lang="en-US" altLang="zh-CN" dirty="0" smtClean="0">
                <a:latin typeface="微软雅黑" panose="020B0503020204020204" pitchFamily="34" charset="-122"/>
                <a:ea typeface="微软雅黑" panose="020B0503020204020204" pitchFamily="34" charset="-122"/>
              </a:rPr>
              <a:t>(2)</a:t>
            </a:r>
            <a:r>
              <a:rPr kumimoji="1" lang="zh-CN" altLang="en-US" dirty="0" smtClean="0">
                <a:latin typeface="微软雅黑" panose="020B0503020204020204" pitchFamily="34" charset="-122"/>
                <a:ea typeface="微软雅黑" panose="020B0503020204020204" pitchFamily="34" charset="-122"/>
              </a:rPr>
              <a:t>  词</a:t>
            </a:r>
            <a:r>
              <a:rPr kumimoji="1" lang="zh-CN" altLang="en-US" dirty="0">
                <a:latin typeface="微软雅黑" panose="020B0503020204020204" pitchFamily="34" charset="-122"/>
                <a:ea typeface="微软雅黑" panose="020B0503020204020204" pitchFamily="34" charset="-122"/>
              </a:rPr>
              <a:t>法</a:t>
            </a:r>
            <a:r>
              <a:rPr kumimoji="1" lang="zh-CN" altLang="en-US" dirty="0" smtClean="0">
                <a:latin typeface="微软雅黑" panose="020B0503020204020204" pitchFamily="34" charset="-122"/>
                <a:ea typeface="微软雅黑" panose="020B0503020204020204" pitchFamily="34" charset="-122"/>
              </a:rPr>
              <a:t>扫描：</a:t>
            </a:r>
            <a:r>
              <a:rPr lang="zh-CN" altLang="en-US" dirty="0" smtClean="0">
                <a:latin typeface="微软雅黑" panose="020B0503020204020204" pitchFamily="34" charset="-122"/>
                <a:ea typeface="微软雅黑" panose="020B0503020204020204" pitchFamily="34" charset="-122"/>
              </a:rPr>
              <a:t>将合约源代码</a:t>
            </a:r>
            <a:r>
              <a:rPr lang="zh-CN" altLang="en-US" dirty="0">
                <a:latin typeface="微软雅黑" panose="020B0503020204020204" pitchFamily="34" charset="-122"/>
                <a:ea typeface="微软雅黑" panose="020B0503020204020204" pitchFamily="34" charset="-122"/>
              </a:rPr>
              <a:t>文件作为输入，并</a:t>
            </a:r>
            <a:r>
              <a:rPr lang="zh-CN" altLang="en-US" dirty="0" smtClean="0">
                <a:latin typeface="微软雅黑" panose="020B0503020204020204" pitchFamily="34" charset="-122"/>
                <a:ea typeface="微软雅黑" panose="020B0503020204020204" pitchFamily="34" charset="-122"/>
              </a:rPr>
              <a:t>将代码分解为词法符号，比较符号流中</a:t>
            </a:r>
            <a:r>
              <a:rPr lang="zh-CN" altLang="en-US" dirty="0">
                <a:latin typeface="微软雅黑" panose="020B0503020204020204" pitchFamily="34" charset="-122"/>
                <a:ea typeface="微软雅黑" panose="020B0503020204020204" pitchFamily="34" charset="-122"/>
              </a:rPr>
              <a:t>的标识符和预先定义的安全性漏洞</a:t>
            </a:r>
            <a:r>
              <a:rPr lang="zh-CN" altLang="en-US" dirty="0" smtClean="0">
                <a:latin typeface="微软雅黑" panose="020B0503020204020204" pitchFamily="34" charset="-122"/>
                <a:ea typeface="微软雅黑" panose="020B0503020204020204" pitchFamily="34" charset="-122"/>
              </a:rPr>
              <a:t>字典</a:t>
            </a:r>
            <a:endParaRPr lang="en-US" altLang="zh-CN" dirty="0" smtClean="0">
              <a:latin typeface="微软雅黑" panose="020B0503020204020204" pitchFamily="34" charset="-122"/>
              <a:ea typeface="微软雅黑" panose="020B0503020204020204" pitchFamily="34" charset="-122"/>
            </a:endParaRPr>
          </a:p>
          <a:p>
            <a:pPr algn="just"/>
            <a:r>
              <a:rPr kumimoji="1" lang="zh-CN" altLang="en-US" dirty="0" smtClean="0">
                <a:latin typeface="微软雅黑" panose="020B0503020204020204" pitchFamily="34" charset="-122"/>
                <a:ea typeface="微软雅黑" panose="020B0503020204020204" pitchFamily="34" charset="-122"/>
              </a:rPr>
              <a:t>   </a:t>
            </a:r>
            <a:r>
              <a:rPr kumimoji="1" lang="en-US" altLang="zh-CN" dirty="0" smtClean="0">
                <a:latin typeface="微软雅黑" panose="020B0503020204020204" pitchFamily="34" charset="-122"/>
                <a:ea typeface="微软雅黑" panose="020B0503020204020204" pitchFamily="34" charset="-122"/>
              </a:rPr>
              <a:t>(3)</a:t>
            </a:r>
            <a:r>
              <a:rPr kumimoji="1" lang="zh-CN" altLang="en-US" dirty="0" smtClean="0">
                <a:latin typeface="微软雅黑" panose="020B0503020204020204" pitchFamily="34" charset="-122"/>
                <a:ea typeface="微软雅黑" panose="020B0503020204020204" pitchFamily="34" charset="-122"/>
              </a:rPr>
              <a:t>  简单</a:t>
            </a:r>
            <a:r>
              <a:rPr kumimoji="1" lang="zh-CN" altLang="en-US" dirty="0">
                <a:latin typeface="微软雅黑" panose="020B0503020204020204" pitchFamily="34" charset="-122"/>
                <a:ea typeface="微软雅黑" panose="020B0503020204020204" pitchFamily="34" charset="-122"/>
              </a:rPr>
              <a:t>语义</a:t>
            </a:r>
            <a:r>
              <a:rPr kumimoji="1"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类似于编译器</a:t>
            </a:r>
            <a:r>
              <a:rPr lang="zh-CN" altLang="en-US" dirty="0" smtClean="0">
                <a:latin typeface="微软雅黑" panose="020B0503020204020204" pitchFamily="34" charset="-122"/>
                <a:ea typeface="微软雅黑" panose="020B0503020204020204" pitchFamily="34" charset="-122"/>
              </a:rPr>
              <a:t>系统，</a:t>
            </a:r>
            <a:r>
              <a:rPr lang="zh-CN" altLang="en-US" dirty="0">
                <a:latin typeface="微软雅黑" panose="020B0503020204020204" pitchFamily="34" charset="-122"/>
                <a:ea typeface="微软雅黑" panose="020B0503020204020204" pitchFamily="34" charset="-122"/>
              </a:rPr>
              <a:t>以语法分析和语义规则为基础，同时加入简单的控制流分析和</a:t>
            </a:r>
            <a:r>
              <a:rPr lang="zh-CN" altLang="en-US" dirty="0" smtClean="0">
                <a:latin typeface="微软雅黑" panose="020B0503020204020204" pitchFamily="34" charset="-122"/>
                <a:ea typeface="微软雅黑" panose="020B0503020204020204" pitchFamily="34" charset="-122"/>
              </a:rPr>
              <a:t>数据流分析</a:t>
            </a:r>
            <a:endParaRPr lang="en-US" altLang="zh-CN" dirty="0" smtClean="0">
              <a:latin typeface="微软雅黑" panose="020B0503020204020204" pitchFamily="34" charset="-122"/>
              <a:ea typeface="微软雅黑" panose="020B0503020204020204" pitchFamily="34" charset="-122"/>
            </a:endParaRPr>
          </a:p>
          <a:p>
            <a:pPr algn="just"/>
            <a:r>
              <a:rPr lang="zh-CN" altLang="en-US" dirty="0" smtClean="0"/>
              <a:t> </a:t>
            </a:r>
            <a:endParaRPr lang="en-US" altLang="zh-CN" dirty="0" smtClean="0"/>
          </a:p>
          <a:p>
            <a:pPr algn="just"/>
            <a:r>
              <a:rPr kumimoji="1" lang="zh-CN" altLang="en-US" dirty="0"/>
              <a:t> </a:t>
            </a:r>
            <a:r>
              <a:rPr kumimoji="1" lang="zh-CN" altLang="en-US" dirty="0" smtClean="0"/>
              <a:t>  </a:t>
            </a:r>
            <a:r>
              <a:rPr kumimoji="1" lang="en-US" altLang="zh-CN" dirty="0" smtClean="0"/>
              <a:t>······</a:t>
            </a:r>
            <a:r>
              <a:rPr kumimoji="1" lang="zh-CN" altLang="en-US" dirty="0"/>
              <a:t/>
            </a:r>
            <a:br>
              <a:rPr kumimoji="1" lang="zh-CN" altLang="en-US" dirty="0"/>
            </a:br>
            <a:endParaRPr kumimoji="1" lang="zh-CN" altLang="en-US" dirty="0"/>
          </a:p>
        </p:txBody>
      </p:sp>
      <p:sp>
        <p:nvSpPr>
          <p:cNvPr id="3" name="文本框 2"/>
          <p:cNvSpPr txBox="1"/>
          <p:nvPr/>
        </p:nvSpPr>
        <p:spPr>
          <a:xfrm>
            <a:off x="971961" y="1196752"/>
            <a:ext cx="2339102" cy="738664"/>
          </a:xfrm>
          <a:prstGeom prst="rect">
            <a:avLst/>
          </a:prstGeom>
          <a:noFill/>
        </p:spPr>
        <p:txBody>
          <a:bodyPr wrap="none" rtlCol="0">
            <a:spAutoFit/>
          </a:bodyPr>
          <a:lstStyle/>
          <a:p>
            <a:pPr lvl="0" defTabSz="457200">
              <a:spcBef>
                <a:spcPts val="1000"/>
              </a:spcBef>
              <a:buClr>
                <a:srgbClr val="A53010"/>
              </a:buClr>
            </a:pPr>
            <a:r>
              <a:rPr kumimoji="1" lang="zh-CN" altLang="en-US" sz="2400" b="1" dirty="0">
                <a:solidFill>
                  <a:prstClr val="black"/>
                </a:solidFill>
                <a:latin typeface="Microsoft YaHei" charset="-122"/>
                <a:ea typeface="Microsoft YaHei" charset="-122"/>
                <a:cs typeface="Microsoft YaHei" charset="-122"/>
              </a:rPr>
              <a:t>检测技术的研究</a:t>
            </a:r>
            <a:endParaRPr kumimoji="1" lang="en-US" altLang="zh-CN" sz="2400" b="1" dirty="0">
              <a:solidFill>
                <a:prstClr val="black"/>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14977298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a:t>
            </a:r>
            <a:r>
              <a:rPr lang="zh-CN" altLang="en-US" dirty="0" smtClean="0"/>
              <a:t>坊的特点</a:t>
            </a:r>
            <a:endParaRPr lang="zh-CN" altLang="en-US" dirty="0"/>
          </a:p>
        </p:txBody>
      </p:sp>
      <p:sp>
        <p:nvSpPr>
          <p:cNvPr id="3" name="object 16"/>
          <p:cNvSpPr txBox="1"/>
          <p:nvPr/>
        </p:nvSpPr>
        <p:spPr>
          <a:xfrm>
            <a:off x="281094" y="1124744"/>
            <a:ext cx="8640960" cy="4511491"/>
          </a:xfrm>
          <a:prstGeom prst="rect">
            <a:avLst/>
          </a:prstGeom>
        </p:spPr>
        <p:txBody>
          <a:bodyPr vert="horz" wrap="square" lIns="0" tIns="0" rIns="0" bIns="0" rtlCol="0">
            <a:spAutoFit/>
          </a:bodyPr>
          <a:lstStyle/>
          <a:p>
            <a:pPr marL="379095" indent="-366395">
              <a:lnSpc>
                <a:spcPct val="150000"/>
              </a:lnSpc>
              <a:buFont typeface="Arial"/>
              <a:buChar char="●"/>
              <a:tabLst>
                <a:tab pos="379095" algn="l"/>
                <a:tab pos="379730" algn="l"/>
              </a:tabLst>
            </a:pPr>
            <a:r>
              <a:rPr lang="zh-CN" altLang="en-US" sz="2400" spc="40" dirty="0" smtClean="0">
                <a:latin typeface="微软雅黑" panose="020B0503020204020204" pitchFamily="34" charset="-122"/>
                <a:ea typeface="微软雅黑" panose="020B0503020204020204" pitchFamily="34" charset="-122"/>
                <a:cs typeface="Calibri"/>
              </a:rPr>
              <a:t>以太坊基于</a:t>
            </a:r>
            <a:r>
              <a:rPr lang="zh-CN" altLang="en-US" sz="2400" spc="40" dirty="0" smtClean="0">
                <a:solidFill>
                  <a:srgbClr val="0070C0"/>
                </a:solidFill>
                <a:latin typeface="微软雅黑" panose="020B0503020204020204" pitchFamily="34" charset="-122"/>
                <a:ea typeface="微软雅黑" panose="020B0503020204020204" pitchFamily="34" charset="-122"/>
                <a:cs typeface="Calibri"/>
              </a:rPr>
              <a:t>帐户</a:t>
            </a:r>
            <a:r>
              <a:rPr lang="zh-CN" altLang="en-US" sz="2400" spc="40" dirty="0" smtClean="0">
                <a:latin typeface="微软雅黑" panose="020B0503020204020204" pitchFamily="34" charset="-122"/>
                <a:ea typeface="微软雅黑" panose="020B0503020204020204" pitchFamily="34" charset="-122"/>
                <a:cs typeface="Calibri"/>
              </a:rPr>
              <a:t>而</a:t>
            </a:r>
            <a:r>
              <a:rPr lang="zh-CN" altLang="en-US" sz="2400" spc="40" dirty="0">
                <a:latin typeface="微软雅黑" panose="020B0503020204020204" pitchFamily="34" charset="-122"/>
                <a:ea typeface="微软雅黑" panose="020B0503020204020204" pitchFamily="34" charset="-122"/>
                <a:cs typeface="Calibri"/>
              </a:rPr>
              <a:t>不是基于</a:t>
            </a:r>
            <a:r>
              <a:rPr lang="en-US" altLang="zh-CN" sz="2400" spc="40" dirty="0" smtClean="0">
                <a:latin typeface="微软雅黑" panose="020B0503020204020204" pitchFamily="34" charset="-122"/>
                <a:ea typeface="微软雅黑" panose="020B0503020204020204" pitchFamily="34" charset="-122"/>
                <a:cs typeface="Calibri"/>
              </a:rPr>
              <a:t>UTXO</a:t>
            </a:r>
            <a:r>
              <a:rPr lang="zh-CN" altLang="en-US" sz="2400" spc="40" dirty="0" smtClean="0">
                <a:latin typeface="微软雅黑" panose="020B0503020204020204" pitchFamily="34" charset="-122"/>
                <a:ea typeface="微软雅黑" panose="020B0503020204020204" pitchFamily="34" charset="-122"/>
                <a:cs typeface="Calibri"/>
              </a:rPr>
              <a:t>（比特币）</a:t>
            </a:r>
            <a:endParaRPr sz="2400" spc="40" dirty="0">
              <a:latin typeface="微软雅黑" panose="020B0503020204020204" pitchFamily="34" charset="-122"/>
              <a:ea typeface="微软雅黑" panose="020B0503020204020204" pitchFamily="34" charset="-122"/>
              <a:cs typeface="Calibri"/>
            </a:endParaRPr>
          </a:p>
          <a:p>
            <a:pPr marL="379095" indent="-366395">
              <a:lnSpc>
                <a:spcPct val="150000"/>
              </a:lnSpc>
              <a:spcBef>
                <a:spcPts val="540"/>
              </a:spcBef>
              <a:buFont typeface="Arial"/>
              <a:buChar char="●"/>
              <a:tabLst>
                <a:tab pos="379095" algn="l"/>
                <a:tab pos="379730" algn="l"/>
              </a:tabLst>
            </a:pPr>
            <a:r>
              <a:rPr lang="zh-CN" altLang="en-US" sz="2400" spc="90" dirty="0" smtClean="0">
                <a:latin typeface="微软雅黑" panose="020B0503020204020204" pitchFamily="34" charset="-122"/>
                <a:ea typeface="微软雅黑" panose="020B0503020204020204" pitchFamily="34" charset="-122"/>
                <a:cs typeface="Calibri"/>
              </a:rPr>
              <a:t>图灵完备的脚本语言</a:t>
            </a:r>
            <a:endParaRPr sz="2400" dirty="0">
              <a:latin typeface="微软雅黑" panose="020B0503020204020204" pitchFamily="34" charset="-122"/>
              <a:ea typeface="微软雅黑" panose="020B0503020204020204" pitchFamily="34" charset="-122"/>
              <a:cs typeface="Trebuchet MS"/>
            </a:endParaRPr>
          </a:p>
          <a:p>
            <a:pPr marL="836294" lvl="1" indent="-366395">
              <a:lnSpc>
                <a:spcPct val="150000"/>
              </a:lnSpc>
              <a:spcBef>
                <a:spcPts val="540"/>
              </a:spcBef>
              <a:buFont typeface="Arial"/>
              <a:buChar char="○"/>
              <a:tabLst>
                <a:tab pos="836294" algn="l"/>
                <a:tab pos="836930" algn="l"/>
              </a:tabLst>
            </a:pPr>
            <a:r>
              <a:rPr lang="zh-CN" altLang="en-US" sz="2000" spc="40" dirty="0">
                <a:latin typeface="微软雅黑" panose="020B0503020204020204" pitchFamily="34" charset="-122"/>
                <a:ea typeface="微软雅黑" panose="020B0503020204020204" pitchFamily="34" charset="-122"/>
                <a:cs typeface="Calibri"/>
              </a:rPr>
              <a:t>比</a:t>
            </a:r>
            <a:r>
              <a:rPr lang="en-US" altLang="zh-CN" sz="2000" spc="40" dirty="0">
                <a:latin typeface="微软雅黑" panose="020B0503020204020204" pitchFamily="34" charset="-122"/>
                <a:ea typeface="微软雅黑" panose="020B0503020204020204" pitchFamily="34" charset="-122"/>
                <a:cs typeface="Calibri"/>
              </a:rPr>
              <a:t>Bitcoin</a:t>
            </a:r>
            <a:r>
              <a:rPr lang="zh-CN" altLang="en-US" sz="2000" spc="40" dirty="0" smtClean="0">
                <a:latin typeface="微软雅黑" panose="020B0503020204020204" pitchFamily="34" charset="-122"/>
                <a:ea typeface="微软雅黑" panose="020B0503020204020204" pitchFamily="34" charset="-122"/>
                <a:cs typeface="Calibri"/>
              </a:rPr>
              <a:t>脚本语言强大</a:t>
            </a:r>
            <a:endParaRPr sz="2000" dirty="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540"/>
              </a:spcBef>
              <a:buFont typeface="Arial"/>
              <a:buChar char="○"/>
              <a:tabLst>
                <a:tab pos="836294" algn="l"/>
                <a:tab pos="836930" algn="l"/>
              </a:tabLst>
            </a:pPr>
            <a:r>
              <a:rPr lang="zh-CN" altLang="en-US" sz="2000" spc="80" dirty="0" smtClean="0">
                <a:latin typeface="微软雅黑" panose="020B0503020204020204" pitchFamily="34" charset="-122"/>
                <a:ea typeface="微软雅黑" panose="020B0503020204020204" pitchFamily="34" charset="-122"/>
                <a:cs typeface="Calibri"/>
              </a:rPr>
              <a:t>支持智能合约运行</a:t>
            </a:r>
            <a:endParaRPr sz="2000" dirty="0">
              <a:latin typeface="微软雅黑" panose="020B0503020204020204" pitchFamily="34" charset="-122"/>
              <a:ea typeface="微软雅黑" panose="020B0503020204020204" pitchFamily="34" charset="-122"/>
              <a:cs typeface="Calibri"/>
            </a:endParaRPr>
          </a:p>
          <a:p>
            <a:pPr marL="379095" indent="-366395">
              <a:lnSpc>
                <a:spcPct val="150000"/>
              </a:lnSpc>
              <a:spcBef>
                <a:spcPts val="540"/>
              </a:spcBef>
              <a:buFont typeface="Arial"/>
              <a:buChar char="●"/>
              <a:tabLst>
                <a:tab pos="379095" algn="l"/>
                <a:tab pos="379730" algn="l"/>
              </a:tabLst>
            </a:pPr>
            <a:r>
              <a:rPr lang="zh-CN" altLang="en-US" sz="2400" spc="100" dirty="0" smtClean="0">
                <a:latin typeface="微软雅黑" panose="020B0503020204020204" pitchFamily="34" charset="-122"/>
                <a:ea typeface="微软雅黑" panose="020B0503020204020204" pitchFamily="34" charset="-122"/>
                <a:cs typeface="Calibri"/>
              </a:rPr>
              <a:t>以太币的发行不是主要目的</a:t>
            </a:r>
            <a:endParaRPr sz="2400" dirty="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540"/>
              </a:spcBef>
              <a:buFont typeface="Arial"/>
              <a:buChar char="○"/>
              <a:tabLst>
                <a:tab pos="836294" algn="l"/>
                <a:tab pos="836930" algn="l"/>
              </a:tabLst>
            </a:pPr>
            <a:r>
              <a:rPr lang="zh-CN" altLang="en-US" sz="2000" spc="40" dirty="0" smtClean="0">
                <a:latin typeface="微软雅黑" panose="020B0503020204020204" pitchFamily="34" charset="-122"/>
                <a:ea typeface="微软雅黑" panose="020B0503020204020204" pitchFamily="34" charset="-122"/>
                <a:cs typeface="Calibri"/>
              </a:rPr>
              <a:t>是</a:t>
            </a:r>
            <a:r>
              <a:rPr lang="zh-CN" altLang="en-US" sz="2000" spc="40" dirty="0">
                <a:latin typeface="微软雅黑" panose="020B0503020204020204" pitchFamily="34" charset="-122"/>
                <a:ea typeface="微软雅黑" panose="020B0503020204020204" pitchFamily="34" charset="-122"/>
                <a:cs typeface="Calibri"/>
              </a:rPr>
              <a:t>智能</a:t>
            </a:r>
            <a:r>
              <a:rPr lang="zh-CN" altLang="en-US" sz="2000" spc="40" dirty="0" smtClean="0">
                <a:latin typeface="微软雅黑" panose="020B0503020204020204" pitchFamily="34" charset="-122"/>
                <a:ea typeface="微软雅黑" panose="020B0503020204020204" pitchFamily="34" charset="-122"/>
                <a:cs typeface="Calibri"/>
              </a:rPr>
              <a:t>合约</a:t>
            </a:r>
            <a:r>
              <a:rPr lang="zh-CN" altLang="en-US" sz="2000" spc="40" dirty="0">
                <a:latin typeface="微软雅黑" panose="020B0503020204020204" pitchFamily="34" charset="-122"/>
                <a:ea typeface="微软雅黑" panose="020B0503020204020204" pitchFamily="34" charset="-122"/>
                <a:cs typeface="Calibri"/>
              </a:rPr>
              <a:t>平台</a:t>
            </a:r>
            <a:r>
              <a:rPr lang="zh-CN" altLang="en-US" sz="2000" spc="40" dirty="0" smtClean="0">
                <a:latin typeface="微软雅黑" panose="020B0503020204020204" pitchFamily="34" charset="-122"/>
                <a:ea typeface="微软雅黑" panose="020B0503020204020204" pitchFamily="34" charset="-122"/>
                <a:cs typeface="Calibri"/>
              </a:rPr>
              <a:t>激励</a:t>
            </a:r>
            <a:r>
              <a:rPr lang="zh-CN" altLang="en-US" sz="2000" spc="40" dirty="0">
                <a:latin typeface="微软雅黑" panose="020B0503020204020204" pitchFamily="34" charset="-122"/>
                <a:ea typeface="微软雅黑" panose="020B0503020204020204" pitchFamily="34" charset="-122"/>
                <a:cs typeface="Calibri"/>
              </a:rPr>
              <a:t>调整机制的副产品</a:t>
            </a:r>
            <a:endParaRPr sz="2000" spc="40" dirty="0">
              <a:latin typeface="微软雅黑" panose="020B0503020204020204" pitchFamily="34" charset="-122"/>
              <a:ea typeface="微软雅黑" panose="020B0503020204020204" pitchFamily="34" charset="-122"/>
              <a:cs typeface="Calibri"/>
            </a:endParaRPr>
          </a:p>
          <a:p>
            <a:pPr marL="379095" indent="-366395">
              <a:lnSpc>
                <a:spcPct val="150000"/>
              </a:lnSpc>
              <a:spcBef>
                <a:spcPts val="540"/>
              </a:spcBef>
              <a:buFont typeface="Arial"/>
              <a:buChar char="●"/>
              <a:tabLst>
                <a:tab pos="379095" algn="l"/>
                <a:tab pos="379730" algn="l"/>
              </a:tabLst>
            </a:pPr>
            <a:r>
              <a:rPr lang="zh-CN" altLang="en-US" sz="2400" spc="45" dirty="0" smtClean="0">
                <a:latin typeface="微软雅黑" panose="020B0503020204020204" pitchFamily="34" charset="-122"/>
                <a:ea typeface="微软雅黑" panose="020B0503020204020204" pitchFamily="34" charset="-122"/>
                <a:cs typeface="Calibri"/>
              </a:rPr>
              <a:t>以太坊计划在不久的将来过渡至</a:t>
            </a:r>
            <a:r>
              <a:rPr lang="en-US" altLang="zh-CN" sz="2400" dirty="0" err="1" smtClean="0">
                <a:latin typeface="微软雅黑" panose="020B0503020204020204" pitchFamily="34" charset="-122"/>
                <a:ea typeface="微软雅黑" panose="020B0503020204020204" pitchFamily="34" charset="-122"/>
              </a:rPr>
              <a:t>PoS</a:t>
            </a:r>
            <a:r>
              <a:rPr lang="zh-CN" altLang="en-US" sz="2400" dirty="0" smtClean="0">
                <a:latin typeface="微软雅黑" panose="020B0503020204020204" pitchFamily="34" charset="-122"/>
                <a:ea typeface="微软雅黑" panose="020B0503020204020204" pitchFamily="34" charset="-122"/>
              </a:rPr>
              <a:t>（权益证明）</a:t>
            </a:r>
            <a:endParaRPr sz="2400" dirty="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540"/>
              </a:spcBef>
              <a:buFont typeface="Arial"/>
              <a:buChar char="○"/>
              <a:tabLst>
                <a:tab pos="836294" algn="l"/>
                <a:tab pos="836930" algn="l"/>
              </a:tabLst>
            </a:pPr>
            <a:r>
              <a:rPr lang="zh-CN" altLang="en-US" sz="2000" spc="40" dirty="0">
                <a:latin typeface="微软雅黑" panose="020B0503020204020204" pitchFamily="34" charset="-122"/>
                <a:ea typeface="微软雅黑" panose="020B0503020204020204" pitchFamily="34" charset="-122"/>
                <a:cs typeface="Calibri"/>
              </a:rPr>
              <a:t>比特币仍然停留在</a:t>
            </a:r>
            <a:r>
              <a:rPr lang="en-US" altLang="zh-CN" sz="2000" spc="40" dirty="0" err="1">
                <a:latin typeface="微软雅黑" panose="020B0503020204020204" pitchFamily="34" charset="-122"/>
                <a:ea typeface="微软雅黑" panose="020B0503020204020204" pitchFamily="34" charset="-122"/>
                <a:cs typeface="Calibri"/>
              </a:rPr>
              <a:t>PoW</a:t>
            </a:r>
            <a:r>
              <a:rPr lang="zh-CN" altLang="en-US" sz="2000" spc="40" dirty="0">
                <a:latin typeface="微软雅黑" panose="020B0503020204020204" pitchFamily="34" charset="-122"/>
                <a:ea typeface="微软雅黑" panose="020B0503020204020204" pitchFamily="34" charset="-122"/>
                <a:cs typeface="Calibri"/>
              </a:rPr>
              <a:t>（工作量证明</a:t>
            </a:r>
            <a:r>
              <a:rPr lang="zh-CN" altLang="en-US" sz="2000" spc="40" dirty="0" smtClean="0">
                <a:latin typeface="微软雅黑" panose="020B0503020204020204" pitchFamily="34" charset="-122"/>
                <a:ea typeface="微软雅黑" panose="020B0503020204020204" pitchFamily="34" charset="-122"/>
                <a:cs typeface="Calibri"/>
              </a:rPr>
              <a:t>）</a:t>
            </a:r>
            <a:endParaRPr sz="2000" spc="40" dirty="0">
              <a:latin typeface="微软雅黑" panose="020B0503020204020204" pitchFamily="34" charset="-122"/>
              <a:ea typeface="微软雅黑" panose="020B0503020204020204" pitchFamily="34" charset="-122"/>
              <a:cs typeface="Calibri"/>
            </a:endParaRPr>
          </a:p>
        </p:txBody>
      </p:sp>
      <p:pic>
        <p:nvPicPr>
          <p:cNvPr id="4098" name="Picture 2" descr="https://timgsa.baidu.com/timg?image&amp;quality=80&amp;size=b9999_10000&amp;sec=1504285179369&amp;di=a4d6c7202bd117e5cdf17d23c5f44904&amp;imgtype=0&amp;src=http%3A%2F%2Fimg.mp.itc.cn%2Fupload%2F20161129%2Fa8b8d451fe71483c87579b98fee36c7a_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480" y="1700808"/>
            <a:ext cx="3720000" cy="22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63228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8" name="矩形 7"/>
          <p:cNvSpPr/>
          <p:nvPr/>
        </p:nvSpPr>
        <p:spPr>
          <a:xfrm>
            <a:off x="938570" y="1404871"/>
            <a:ext cx="7848872" cy="3400931"/>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smtClean="0">
                <a:latin typeface="Microsoft YaHei" charset="-122"/>
                <a:ea typeface="Microsoft YaHei" charset="-122"/>
                <a:cs typeface="Microsoft YaHei" charset="-122"/>
              </a:rPr>
              <a:t>动态分析       </a:t>
            </a:r>
            <a:r>
              <a:rPr kumimoji="1" lang="zh-CN" altLang="en-US" sz="2400" dirty="0" smtClean="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a:p>
            <a:pPr lvl="0" defTabSz="457200">
              <a:spcBef>
                <a:spcPts val="1000"/>
              </a:spcBef>
              <a:buClr>
                <a:srgbClr val="A53010"/>
              </a:buClr>
            </a:pPr>
            <a:r>
              <a:rPr kumimoji="1" lang="zh-CN" altLang="en-US" sz="2800" dirty="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动态分析的</a:t>
            </a:r>
            <a:r>
              <a:rPr kumimoji="1" lang="zh-CN" altLang="en-US" sz="2000" dirty="0">
                <a:latin typeface="Microsoft YaHei" charset="-122"/>
                <a:ea typeface="Microsoft YaHei" charset="-122"/>
                <a:cs typeface="Microsoft YaHei" charset="-122"/>
              </a:rPr>
              <a:t>主要原理是对</a:t>
            </a:r>
            <a:r>
              <a:rPr kumimoji="1" lang="zh-CN" altLang="en-US" sz="2000" dirty="0" smtClean="0">
                <a:latin typeface="Microsoft YaHei" charset="-122"/>
                <a:ea typeface="Microsoft YaHei" charset="-122"/>
                <a:cs typeface="Microsoft YaHei" charset="-122"/>
              </a:rPr>
              <a:t>目标合约运行</a:t>
            </a:r>
            <a:r>
              <a:rPr kumimoji="1" lang="zh-CN" altLang="en-US" sz="2000" dirty="0">
                <a:latin typeface="Microsoft YaHei" charset="-122"/>
                <a:ea typeface="Microsoft YaHei" charset="-122"/>
                <a:cs typeface="Microsoft YaHei" charset="-122"/>
              </a:rPr>
              <a:t>时所使用的变量参数</a:t>
            </a:r>
            <a:r>
              <a:rPr kumimoji="1" lang="zh-CN" altLang="en-US" sz="2000" dirty="0" smtClean="0">
                <a:latin typeface="Microsoft YaHei" charset="-122"/>
                <a:ea typeface="Microsoft YaHei" charset="-122"/>
                <a:cs typeface="Microsoft YaHei" charset="-122"/>
              </a:rPr>
              <a:t>和输入输出的变换监视等，跟踪合约代码在</a:t>
            </a:r>
            <a:r>
              <a:rPr kumimoji="1" lang="zh-CN" altLang="en-US" sz="2000" dirty="0">
                <a:latin typeface="Microsoft YaHei" charset="-122"/>
                <a:ea typeface="Microsoft YaHei" charset="-122"/>
                <a:cs typeface="Microsoft YaHei" charset="-122"/>
              </a:rPr>
              <a:t>运行中出现的异常进而确定</a:t>
            </a:r>
            <a:r>
              <a:rPr kumimoji="1" lang="zh-CN" altLang="en-US" sz="2000" dirty="0" smtClean="0">
                <a:latin typeface="Microsoft YaHei" charset="-122"/>
                <a:ea typeface="Microsoft YaHei" charset="-122"/>
                <a:cs typeface="Microsoft YaHei" charset="-122"/>
              </a:rPr>
              <a:t>目标代码是否</a:t>
            </a:r>
            <a:r>
              <a:rPr kumimoji="1" lang="zh-CN" altLang="en-US" sz="2000" dirty="0">
                <a:latin typeface="Microsoft YaHei" charset="-122"/>
                <a:ea typeface="Microsoft YaHei" charset="-122"/>
                <a:cs typeface="Microsoft YaHei" charset="-122"/>
              </a:rPr>
              <a:t>存在漏洞的方法</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lvl="0" algn="just" defTabSz="457200">
              <a:spcBef>
                <a:spcPts val="1000"/>
              </a:spcBef>
              <a:buClr>
                <a:srgbClr val="A53010"/>
              </a:buClr>
            </a:pPr>
            <a:r>
              <a:rPr kumimoji="1" lang="zh-CN" altLang="en-US"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      动态分析需要让待检测的合约代码执行，需要利用到类似</a:t>
            </a:r>
            <a:r>
              <a:rPr kumimoji="1" lang="en-US" altLang="zh-CN" sz="2000" dirty="0" smtClean="0">
                <a:latin typeface="Microsoft YaHei" charset="-122"/>
                <a:ea typeface="Microsoft YaHei" charset="-122"/>
                <a:cs typeface="Microsoft YaHei" charset="-122"/>
              </a:rPr>
              <a:t>EVM</a:t>
            </a:r>
            <a:r>
              <a:rPr kumimoji="1" lang="zh-CN" altLang="en-US" sz="2000" dirty="0" smtClean="0">
                <a:latin typeface="Microsoft YaHei" charset="-122"/>
                <a:ea typeface="Microsoft YaHei" charset="-122"/>
                <a:cs typeface="Microsoft YaHei" charset="-122"/>
              </a:rPr>
              <a:t>的沙盒技术执行相应的合约代码。实际开发时，技术人员可以设计自动化脚本，在测试链上与合约动态交互，完成对相关逻辑的检测，分析漏洞。</a:t>
            </a:r>
            <a:endParaRPr kumimoji="1" lang="en-US" altLang="zh-CN" sz="2000" dirty="0">
              <a:latin typeface="Microsoft YaHei" charset="-122"/>
              <a:ea typeface="Microsoft YaHei" charset="-122"/>
              <a:cs typeface="Microsoft YaHei" charset="-122"/>
            </a:endParaRPr>
          </a:p>
          <a:p>
            <a:pPr lvl="0" defTabSz="457200">
              <a:spcBef>
                <a:spcPts val="1000"/>
              </a:spcBef>
              <a:buClr>
                <a:srgbClr val="A53010"/>
              </a:buClr>
            </a:pPr>
            <a:endParaRPr kumimoji="1" lang="en-US" altLang="zh-CN" dirty="0" smtClean="0">
              <a:latin typeface="Microsoft YaHei" charset="-122"/>
              <a:ea typeface="Microsoft YaHei" charset="-122"/>
              <a:cs typeface="Microsoft YaHei" charset="-122"/>
            </a:endParaRPr>
          </a:p>
        </p:txBody>
      </p:sp>
      <p:sp>
        <p:nvSpPr>
          <p:cNvPr id="4" name="文本框 3"/>
          <p:cNvSpPr txBox="1"/>
          <p:nvPr/>
        </p:nvSpPr>
        <p:spPr>
          <a:xfrm>
            <a:off x="938570" y="965030"/>
            <a:ext cx="2339102" cy="738664"/>
          </a:xfrm>
          <a:prstGeom prst="rect">
            <a:avLst/>
          </a:prstGeom>
          <a:noFill/>
        </p:spPr>
        <p:txBody>
          <a:bodyPr wrap="none" rtlCol="0">
            <a:spAutoFit/>
          </a:bodyPr>
          <a:lstStyle/>
          <a:p>
            <a:pPr lvl="0" defTabSz="457200">
              <a:spcBef>
                <a:spcPts val="1000"/>
              </a:spcBef>
              <a:buClr>
                <a:srgbClr val="A53010"/>
              </a:buClr>
            </a:pPr>
            <a:r>
              <a:rPr kumimoji="1" lang="zh-CN" altLang="en-US" sz="2400" b="1" dirty="0">
                <a:solidFill>
                  <a:prstClr val="black"/>
                </a:solidFill>
                <a:latin typeface="Microsoft YaHei" charset="-122"/>
                <a:ea typeface="Microsoft YaHei" charset="-122"/>
                <a:cs typeface="Microsoft YaHei" charset="-122"/>
              </a:rPr>
              <a:t>检测技术的研究</a:t>
            </a:r>
            <a:endParaRPr kumimoji="1" lang="en-US" altLang="zh-CN" sz="2400" b="1" dirty="0">
              <a:solidFill>
                <a:prstClr val="black"/>
              </a:solidFill>
              <a:latin typeface="Microsoft YaHei" charset="-122"/>
              <a:ea typeface="Microsoft YaHei" charset="-122"/>
              <a:cs typeface="Microsoft YaHei" charset="-122"/>
            </a:endParaRPr>
          </a:p>
          <a:p>
            <a:endParaRPr kumimoji="1" lang="zh-CN" altLang="en-US" dirty="0"/>
          </a:p>
        </p:txBody>
      </p:sp>
      <p:pic>
        <p:nvPicPr>
          <p:cNvPr id="5" name="图片 4"/>
          <p:cNvPicPr>
            <a:picLocks noChangeAspect="1"/>
          </p:cNvPicPr>
          <p:nvPr/>
        </p:nvPicPr>
        <p:blipFill>
          <a:blip r:embed="rId3"/>
          <a:stretch>
            <a:fillRect/>
          </a:stretch>
        </p:blipFill>
        <p:spPr>
          <a:xfrm>
            <a:off x="2267744" y="4581128"/>
            <a:ext cx="4663504" cy="1957520"/>
          </a:xfrm>
          <a:prstGeom prst="rect">
            <a:avLst/>
          </a:prstGeom>
        </p:spPr>
      </p:pic>
    </p:spTree>
    <p:extLst>
      <p:ext uri="{BB962C8B-B14F-4D97-AF65-F5344CB8AC3E}">
        <p14:creationId xmlns:p14="http://schemas.microsoft.com/office/powerpoint/2010/main" val="9322399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8" name="矩形 7"/>
          <p:cNvSpPr/>
          <p:nvPr/>
        </p:nvSpPr>
        <p:spPr>
          <a:xfrm>
            <a:off x="971600" y="1821500"/>
            <a:ext cx="7848872" cy="1200329"/>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smtClean="0">
                <a:latin typeface="Microsoft YaHei" charset="-122"/>
                <a:ea typeface="Microsoft YaHei" charset="-122"/>
                <a:cs typeface="Microsoft YaHei" charset="-122"/>
              </a:rPr>
              <a:t>论文中设计的代码漏洞分析系统</a:t>
            </a:r>
            <a:r>
              <a:rPr kumimoji="1" lang="zh-CN" altLang="en-US" sz="2400" b="1" dirty="0">
                <a:latin typeface="Microsoft YaHei" charset="-122"/>
                <a:ea typeface="Microsoft YaHei" charset="-122"/>
                <a:cs typeface="Microsoft YaHei" charset="-122"/>
              </a:rPr>
              <a:t/>
            </a:r>
            <a:br>
              <a:rPr kumimoji="1" lang="zh-CN" altLang="en-US" sz="2400" b="1" dirty="0">
                <a:latin typeface="Microsoft YaHei" charset="-122"/>
                <a:ea typeface="Microsoft YaHei" charset="-122"/>
                <a:cs typeface="Microsoft YaHei" charset="-122"/>
              </a:rPr>
            </a:br>
            <a:r>
              <a:rPr kumimoji="1" lang="zh-CN" altLang="en-US" sz="2400" b="1" dirty="0">
                <a:latin typeface="Microsoft YaHei" charset="-122"/>
                <a:ea typeface="Microsoft YaHei" charset="-122"/>
                <a:cs typeface="Microsoft YaHei" charset="-122"/>
              </a:rPr>
              <a:t> </a:t>
            </a:r>
            <a:br>
              <a:rPr kumimoji="1" lang="zh-CN" altLang="en-US" sz="2400" b="1" dirty="0">
                <a:latin typeface="Microsoft YaHei" charset="-122"/>
                <a:ea typeface="Microsoft YaHei" charset="-122"/>
                <a:cs typeface="Microsoft YaHei" charset="-122"/>
              </a:rPr>
            </a:br>
            <a:endParaRPr kumimoji="1" lang="en-US" altLang="zh-CN" sz="2400" b="1"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4143394" y="3189652"/>
            <a:ext cx="4663504" cy="1957520"/>
          </a:xfrm>
          <a:prstGeom prst="rect">
            <a:avLst/>
          </a:prstGeom>
        </p:spPr>
      </p:pic>
      <p:sp>
        <p:nvSpPr>
          <p:cNvPr id="5" name="矩形 4"/>
          <p:cNvSpPr/>
          <p:nvPr/>
        </p:nvSpPr>
        <p:spPr>
          <a:xfrm>
            <a:off x="971600" y="2670450"/>
            <a:ext cx="3171794" cy="3452227"/>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en-US" altLang="zh-CN" dirty="0" err="1">
                <a:latin typeface="Microsoft YaHei" charset="-122"/>
                <a:ea typeface="Microsoft YaHei" charset="-122"/>
                <a:cs typeface="Microsoft YaHei" charset="-122"/>
              </a:rPr>
              <a:t>Ethereum</a:t>
            </a:r>
            <a:r>
              <a:rPr kumimoji="1" lang="en-US" altLang="zh-CN" dirty="0">
                <a:latin typeface="Microsoft YaHei" charset="-122"/>
                <a:ea typeface="Microsoft YaHei" charset="-122"/>
                <a:cs typeface="Microsoft YaHei" charset="-122"/>
              </a:rPr>
              <a:t>-Go</a:t>
            </a:r>
            <a:endParaRPr kumimoji="1" lang="zh-CN" altLang="en-US" dirty="0">
              <a:latin typeface="Microsoft YaHei" charset="-122"/>
              <a:ea typeface="Microsoft YaHei" charset="-122"/>
              <a:cs typeface="Microsoft YaHei" charset="-122"/>
            </a:endParaRPr>
          </a:p>
          <a:p>
            <a:pPr marL="342900" lvl="0" indent="-342900" defTabSz="457200">
              <a:spcBef>
                <a:spcPts val="1000"/>
              </a:spcBef>
              <a:buClr>
                <a:srgbClr val="A53010"/>
              </a:buClr>
              <a:buFont typeface="Wingdings 3" charset="2"/>
              <a:buChar char=""/>
            </a:pPr>
            <a:r>
              <a:rPr kumimoji="1" lang="zh-CN" altLang="en-US" dirty="0">
                <a:latin typeface="Microsoft YaHei" charset="-122"/>
                <a:ea typeface="Microsoft YaHei" charset="-122"/>
                <a:cs typeface="Microsoft YaHei" charset="-122"/>
              </a:rPr>
              <a:t>修改代码，可以从任意块分出分支，进行实验</a:t>
            </a:r>
          </a:p>
          <a:p>
            <a:pPr marL="342900" lvl="0" indent="-342900" defTabSz="457200">
              <a:spcBef>
                <a:spcPts val="1000"/>
              </a:spcBef>
              <a:buClr>
                <a:srgbClr val="A53010"/>
              </a:buClr>
              <a:buFont typeface="Wingdings 3" charset="2"/>
              <a:buChar char=""/>
            </a:pPr>
            <a:r>
              <a:rPr kumimoji="1" lang="en-US" altLang="zh-CN" dirty="0">
                <a:latin typeface="Microsoft YaHei" charset="-122"/>
                <a:ea typeface="Microsoft YaHei" charset="-122"/>
                <a:cs typeface="Microsoft YaHei" charset="-122"/>
              </a:rPr>
              <a:t>ETHERLITE</a:t>
            </a:r>
            <a:endParaRPr kumimoji="1" lang="zh-CN" altLang="en-US" dirty="0">
              <a:latin typeface="Microsoft YaHei" charset="-122"/>
              <a:ea typeface="Microsoft YaHei" charset="-122"/>
              <a:cs typeface="Microsoft YaHei" charset="-122"/>
            </a:endParaRPr>
          </a:p>
          <a:p>
            <a:pPr marL="742950" lvl="1" indent="-285750" defTabSz="457200">
              <a:spcBef>
                <a:spcPts val="1000"/>
              </a:spcBef>
              <a:buClr>
                <a:srgbClr val="A53010"/>
              </a:buClr>
              <a:buFont typeface="Wingdings 3" charset="2"/>
              <a:buChar char=""/>
            </a:pPr>
            <a:r>
              <a:rPr kumimoji="1" lang="zh-CN" altLang="en-US" sz="1600" dirty="0">
                <a:latin typeface="Microsoft YaHei" charset="-122"/>
                <a:ea typeface="Microsoft YaHei" charset="-122"/>
                <a:cs typeface="Microsoft YaHei" charset="-122"/>
              </a:rPr>
              <a:t>基于栈的虚拟环境</a:t>
            </a:r>
          </a:p>
          <a:p>
            <a:pPr marL="342900" lvl="0" indent="-342900" defTabSz="457200">
              <a:spcBef>
                <a:spcPts val="1000"/>
              </a:spcBef>
              <a:buClr>
                <a:srgbClr val="A53010"/>
              </a:buClr>
              <a:buFont typeface="Wingdings 3" charset="2"/>
              <a:buChar char=""/>
            </a:pPr>
            <a:r>
              <a:rPr kumimoji="1" lang="zh-CN" altLang="en-US" dirty="0">
                <a:solidFill>
                  <a:srgbClr val="FF0000"/>
                </a:solidFill>
                <a:latin typeface="Microsoft YaHei" charset="-122"/>
                <a:ea typeface="Microsoft YaHei" charset="-122"/>
                <a:cs typeface="Microsoft YaHei" charset="-122"/>
              </a:rPr>
              <a:t>静态</a:t>
            </a:r>
            <a:r>
              <a:rPr kumimoji="1" lang="zh-CN" altLang="en-US" dirty="0">
                <a:latin typeface="Microsoft YaHei" charset="-122"/>
                <a:ea typeface="Microsoft YaHei" charset="-122"/>
                <a:cs typeface="Microsoft YaHei" charset="-122"/>
              </a:rPr>
              <a:t>、</a:t>
            </a:r>
            <a:r>
              <a:rPr kumimoji="1" lang="zh-CN" altLang="en-US" dirty="0">
                <a:solidFill>
                  <a:srgbClr val="FF0000"/>
                </a:solidFill>
                <a:latin typeface="Microsoft YaHei" charset="-122"/>
                <a:ea typeface="Microsoft YaHei" charset="-122"/>
                <a:cs typeface="Microsoft YaHei" charset="-122"/>
              </a:rPr>
              <a:t>动态</a:t>
            </a:r>
            <a:r>
              <a:rPr kumimoji="1" lang="zh-CN" altLang="en-US" dirty="0">
                <a:latin typeface="Microsoft YaHei" charset="-122"/>
                <a:ea typeface="Microsoft YaHei" charset="-122"/>
                <a:cs typeface="Microsoft YaHei" charset="-122"/>
              </a:rPr>
              <a:t>分析结合</a:t>
            </a:r>
          </a:p>
          <a:p>
            <a:pPr marL="342900" lvl="0" indent="-342900" defTabSz="457200">
              <a:spcBef>
                <a:spcPts val="1000"/>
              </a:spcBef>
              <a:buClr>
                <a:srgbClr val="A53010"/>
              </a:buClr>
              <a:buFont typeface="Wingdings 3" charset="2"/>
              <a:buChar char=""/>
            </a:pPr>
            <a:r>
              <a:rPr kumimoji="1" lang="zh-CN" altLang="en-US" dirty="0">
                <a:latin typeface="Microsoft YaHei" charset="-122"/>
                <a:ea typeface="Microsoft YaHei" charset="-122"/>
                <a:cs typeface="Microsoft YaHei" charset="-122"/>
              </a:rPr>
              <a:t>搜索</a:t>
            </a:r>
          </a:p>
          <a:p>
            <a:pPr marL="342900" lvl="0" indent="-342900" defTabSz="457200">
              <a:spcBef>
                <a:spcPts val="1000"/>
              </a:spcBef>
              <a:buClr>
                <a:srgbClr val="A53010"/>
              </a:buClr>
              <a:buFont typeface="Wingdings 3" charset="2"/>
              <a:buChar char=""/>
            </a:pPr>
            <a:r>
              <a:rPr kumimoji="1" lang="en-US" altLang="zh-CN" dirty="0">
                <a:latin typeface="Microsoft YaHei" charset="-122"/>
                <a:ea typeface="Microsoft YaHei" charset="-122"/>
                <a:cs typeface="Microsoft YaHei" charset="-122"/>
                <a:hlinkClick r:id="rId4"/>
              </a:rPr>
              <a:t>Github</a:t>
            </a:r>
            <a:r>
              <a:rPr kumimoji="1" lang="zh-CN" altLang="en-US" dirty="0">
                <a:latin typeface="Microsoft YaHei" charset="-122"/>
                <a:ea typeface="Microsoft YaHei" charset="-122"/>
                <a:cs typeface="Microsoft YaHei" charset="-122"/>
              </a:rPr>
              <a:t> </a:t>
            </a:r>
            <a:r>
              <a:rPr kumimoji="1" lang="en-US" altLang="zh-CN" dirty="0" smtClean="0">
                <a:latin typeface="Microsoft YaHei" charset="-122"/>
                <a:ea typeface="Microsoft YaHei" charset="-122"/>
                <a:cs typeface="Microsoft YaHei" charset="-122"/>
              </a:rPr>
              <a:t>3k+</a:t>
            </a:r>
          </a:p>
          <a:p>
            <a:pPr lvl="0" defTabSz="457200">
              <a:spcBef>
                <a:spcPts val="1000"/>
              </a:spcBef>
              <a:buClr>
                <a:srgbClr val="A53010"/>
              </a:buClr>
            </a:pPr>
            <a:r>
              <a:rPr lang="zh-CN" altLang="en-US" dirty="0" smtClean="0"/>
              <a:t>       </a:t>
            </a:r>
            <a:endParaRPr kumimoji="1" lang="zh-CN" altLang="en-US" dirty="0">
              <a:latin typeface="Microsoft YaHei" charset="-122"/>
              <a:ea typeface="Microsoft YaHei" charset="-122"/>
              <a:cs typeface="Microsoft YaHei" charset="-122"/>
            </a:endParaRPr>
          </a:p>
        </p:txBody>
      </p:sp>
      <p:sp>
        <p:nvSpPr>
          <p:cNvPr id="4" name="文本框 3"/>
          <p:cNvSpPr txBox="1"/>
          <p:nvPr/>
        </p:nvSpPr>
        <p:spPr>
          <a:xfrm>
            <a:off x="1331640" y="5662989"/>
            <a:ext cx="4040337" cy="646331"/>
          </a:xfrm>
          <a:prstGeom prst="rect">
            <a:avLst/>
          </a:prstGeom>
          <a:noFill/>
        </p:spPr>
        <p:txBody>
          <a:bodyPr wrap="none" rtlCol="0">
            <a:spAutoFit/>
          </a:bodyPr>
          <a:lstStyle/>
          <a:p>
            <a:pPr lvl="0"/>
            <a:r>
              <a:rPr lang="en-US" altLang="zh-CN" dirty="0">
                <a:solidFill>
                  <a:schemeClr val="bg1">
                    <a:lumMod val="50000"/>
                  </a:schemeClr>
                </a:solidFill>
              </a:rPr>
              <a:t>https://</a:t>
            </a:r>
            <a:r>
              <a:rPr lang="en-US" altLang="zh-CN" dirty="0" err="1">
                <a:solidFill>
                  <a:schemeClr val="bg1">
                    <a:lumMod val="50000"/>
                  </a:schemeClr>
                </a:solidFill>
              </a:rPr>
              <a:t>github.com</a:t>
            </a:r>
            <a:r>
              <a:rPr lang="en-US" altLang="zh-CN" dirty="0">
                <a:solidFill>
                  <a:schemeClr val="bg1">
                    <a:lumMod val="50000"/>
                  </a:schemeClr>
                </a:solidFill>
              </a:rPr>
              <a:t>/MAIAN-tool/ MAIAN.</a:t>
            </a:r>
            <a:endParaRPr kumimoji="1" lang="zh-CN" altLang="en-US" dirty="0">
              <a:solidFill>
                <a:schemeClr val="bg1">
                  <a:lumMod val="50000"/>
                </a:schemeClr>
              </a:solidFill>
              <a:latin typeface="Microsoft YaHei" charset="-122"/>
              <a:ea typeface="Microsoft YaHei" charset="-122"/>
              <a:cs typeface="Microsoft YaHei" charset="-122"/>
            </a:endParaRPr>
          </a:p>
          <a:p>
            <a:endParaRPr kumimoji="1" lang="zh-CN" altLang="en-US" dirty="0"/>
          </a:p>
        </p:txBody>
      </p:sp>
      <p:sp>
        <p:nvSpPr>
          <p:cNvPr id="7" name="文本框 6"/>
          <p:cNvSpPr txBox="1"/>
          <p:nvPr/>
        </p:nvSpPr>
        <p:spPr>
          <a:xfrm>
            <a:off x="961365" y="1027693"/>
            <a:ext cx="2339102" cy="738664"/>
          </a:xfrm>
          <a:prstGeom prst="rect">
            <a:avLst/>
          </a:prstGeom>
          <a:noFill/>
        </p:spPr>
        <p:txBody>
          <a:bodyPr wrap="none" rtlCol="0">
            <a:spAutoFit/>
          </a:bodyPr>
          <a:lstStyle/>
          <a:p>
            <a:pPr lvl="0" defTabSz="457200">
              <a:spcBef>
                <a:spcPts val="1000"/>
              </a:spcBef>
              <a:buClr>
                <a:srgbClr val="A53010"/>
              </a:buClr>
            </a:pPr>
            <a:r>
              <a:rPr kumimoji="1" lang="zh-CN" altLang="en-US" sz="2400" b="1" dirty="0">
                <a:solidFill>
                  <a:prstClr val="black"/>
                </a:solidFill>
                <a:latin typeface="Microsoft YaHei" charset="-122"/>
                <a:ea typeface="Microsoft YaHei" charset="-122"/>
                <a:cs typeface="Microsoft YaHei" charset="-122"/>
              </a:rPr>
              <a:t>检测技术的研究</a:t>
            </a:r>
            <a:endParaRPr kumimoji="1" lang="en-US" altLang="zh-CN" sz="2400" b="1" dirty="0">
              <a:solidFill>
                <a:prstClr val="black"/>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3793585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智能合约安全性分析</a:t>
            </a:r>
            <a:endParaRPr kumimoji="1" lang="zh-CN" altLang="en-US" dirty="0"/>
          </a:p>
        </p:txBody>
      </p:sp>
      <p:sp>
        <p:nvSpPr>
          <p:cNvPr id="5" name="矩形 4"/>
          <p:cNvSpPr/>
          <p:nvPr/>
        </p:nvSpPr>
        <p:spPr>
          <a:xfrm>
            <a:off x="971600" y="1844975"/>
            <a:ext cx="7848872" cy="1513235"/>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smtClean="0">
                <a:latin typeface="Microsoft YaHei" charset="-122"/>
                <a:ea typeface="Microsoft YaHei" charset="-122"/>
                <a:cs typeface="Microsoft YaHei" charset="-122"/>
              </a:rPr>
              <a:t>模糊测试</a:t>
            </a:r>
            <a:r>
              <a:rPr kumimoji="1" lang="en-US" altLang="zh-CN" sz="2400" b="1" dirty="0" smtClean="0">
                <a:latin typeface="Microsoft YaHei" charset="-122"/>
                <a:ea typeface="Microsoft YaHei" charset="-122"/>
                <a:cs typeface="Microsoft YaHei" charset="-122"/>
              </a:rPr>
              <a:t>(</a:t>
            </a:r>
            <a:r>
              <a:rPr kumimoji="1" lang="en-US" altLang="zh-CN" sz="2400" b="1" i="1" dirty="0" smtClean="0">
                <a:latin typeface="Microsoft YaHei" charset="-122"/>
                <a:ea typeface="Microsoft YaHei" charset="-122"/>
                <a:cs typeface="Microsoft YaHei" charset="-122"/>
              </a:rPr>
              <a:t>Fuzzing</a:t>
            </a:r>
            <a:r>
              <a:rPr kumimoji="1" lang="en-US" altLang="zh-CN" sz="2400" b="1" dirty="0" smtClean="0">
                <a:latin typeface="Microsoft YaHei" charset="-122"/>
                <a:ea typeface="Microsoft YaHei" charset="-122"/>
                <a:cs typeface="Microsoft YaHei" charset="-122"/>
              </a:rPr>
              <a:t>)</a:t>
            </a:r>
            <a:endParaRPr kumimoji="1" lang="en-US" altLang="zh-CN" sz="2400" b="1" dirty="0">
              <a:latin typeface="Microsoft YaHei" charset="-122"/>
              <a:ea typeface="Microsoft YaHei" charset="-122"/>
              <a:cs typeface="Microsoft YaHei" charset="-122"/>
            </a:endParaRPr>
          </a:p>
          <a:p>
            <a:pPr lvl="0" defTabSz="457200">
              <a:spcBef>
                <a:spcPts val="1000"/>
              </a:spcBef>
              <a:buClr>
                <a:srgbClr val="A53010"/>
              </a:buClr>
            </a:pPr>
            <a:r>
              <a:rPr lang="zh-CN" altLang="en-US" sz="2000" dirty="0" smtClean="0">
                <a:latin typeface="Microsoft YaHei" charset="-122"/>
                <a:ea typeface="Microsoft YaHei" charset="-122"/>
                <a:cs typeface="Microsoft YaHei" charset="-122"/>
              </a:rPr>
              <a:t>       传统程序漏洞检测时，模糊测试通过</a:t>
            </a:r>
            <a:r>
              <a:rPr lang="zh-CN" altLang="en-US" sz="2000" dirty="0">
                <a:latin typeface="Microsoft YaHei" charset="-122"/>
                <a:ea typeface="Microsoft YaHei" charset="-122"/>
                <a:cs typeface="Microsoft YaHei" charset="-122"/>
              </a:rPr>
              <a:t>向目标系统提供非预期的输入并监视异常结果来发现软件漏洞的方法</a:t>
            </a:r>
            <a:r>
              <a:rPr lang="zh-CN" altLang="en-US" sz="2000" dirty="0" smtClean="0">
                <a:latin typeface="Microsoft YaHei" charset="-122"/>
                <a:ea typeface="Microsoft YaHei" charset="-122"/>
                <a:cs typeface="Microsoft YaHei" charset="-122"/>
              </a:rPr>
              <a:t>。介于纯手工检测和纯自动化检测之间。</a:t>
            </a:r>
            <a:endParaRPr kumimoji="1" lang="en-US" altLang="zh-CN" sz="2000" b="1" dirty="0" smtClean="0">
              <a:latin typeface="Microsoft YaHei" charset="-122"/>
              <a:ea typeface="Microsoft YaHei" charset="-122"/>
              <a:cs typeface="Microsoft YaHei" charset="-122"/>
            </a:endParaRPr>
          </a:p>
        </p:txBody>
      </p:sp>
      <p:pic>
        <p:nvPicPr>
          <p:cNvPr id="10" name="图片 9"/>
          <p:cNvPicPr>
            <a:picLocks noChangeAspect="1"/>
          </p:cNvPicPr>
          <p:nvPr/>
        </p:nvPicPr>
        <p:blipFill>
          <a:blip r:embed="rId2"/>
          <a:stretch>
            <a:fillRect/>
          </a:stretch>
        </p:blipFill>
        <p:spPr>
          <a:xfrm>
            <a:off x="539552" y="3541159"/>
            <a:ext cx="4826868" cy="2552137"/>
          </a:xfrm>
          <a:prstGeom prst="rect">
            <a:avLst/>
          </a:prstGeom>
        </p:spPr>
      </p:pic>
      <p:sp>
        <p:nvSpPr>
          <p:cNvPr id="12" name="矩形 11"/>
          <p:cNvSpPr/>
          <p:nvPr/>
        </p:nvSpPr>
        <p:spPr>
          <a:xfrm>
            <a:off x="5272360" y="3461806"/>
            <a:ext cx="3548112" cy="2631490"/>
          </a:xfrm>
          <a:prstGeom prst="rect">
            <a:avLst/>
          </a:prstGeom>
        </p:spPr>
        <p:txBody>
          <a:bodyPr wrap="square">
            <a:spAutoFit/>
          </a:bodyPr>
          <a:lstStyle/>
          <a:p>
            <a:pPr lvl="0" algn="ctr" defTabSz="457200">
              <a:spcBef>
                <a:spcPts val="1000"/>
              </a:spcBef>
              <a:buClr>
                <a:srgbClr val="A53010"/>
              </a:buClr>
            </a:pPr>
            <a:r>
              <a:rPr kumimoji="1" lang="zh-CN" altLang="en-US" sz="2000" b="1" dirty="0" smtClean="0">
                <a:latin typeface="Microsoft YaHei" charset="-122"/>
                <a:ea typeface="Microsoft YaHei" charset="-122"/>
                <a:cs typeface="Microsoft YaHei" charset="-122"/>
              </a:rPr>
              <a:t>针对智能合约的漏洞检测</a:t>
            </a:r>
            <a:endParaRPr kumimoji="1" lang="en-US" altLang="zh-CN" sz="2000" b="1" dirty="0" smtClean="0">
              <a:latin typeface="Microsoft YaHei" charset="-122"/>
              <a:ea typeface="Microsoft YaHei" charset="-122"/>
              <a:cs typeface="Microsoft YaHei" charset="-122"/>
            </a:endParaRPr>
          </a:p>
          <a:p>
            <a:pPr marL="285750" lvl="0" indent="-285750" defTabSz="457200">
              <a:spcBef>
                <a:spcPts val="1000"/>
              </a:spcBef>
              <a:buClr>
                <a:srgbClr val="A53010"/>
              </a:buClr>
              <a:buFont typeface="Arial" charset="0"/>
              <a:buChar char="•"/>
            </a:pPr>
            <a:r>
              <a:rPr kumimoji="1" lang="zh-CN" altLang="en-US" sz="2000" b="1" dirty="0" smtClean="0">
                <a:latin typeface="Microsoft YaHei" charset="-122"/>
                <a:ea typeface="Microsoft YaHei" charset="-122"/>
                <a:cs typeface="Microsoft YaHei" charset="-122"/>
              </a:rPr>
              <a:t>设计相应的链外模糊测试系统</a:t>
            </a:r>
            <a:endParaRPr kumimoji="1" lang="en-US" altLang="zh-CN" sz="2000" b="1" dirty="0" smtClean="0">
              <a:latin typeface="Microsoft YaHei" charset="-122"/>
              <a:ea typeface="Microsoft YaHei" charset="-122"/>
              <a:cs typeface="Microsoft YaHei" charset="-122"/>
            </a:endParaRPr>
          </a:p>
          <a:p>
            <a:pPr marL="285750" lvl="0" indent="-285750" defTabSz="457200">
              <a:spcBef>
                <a:spcPts val="1000"/>
              </a:spcBef>
              <a:buClr>
                <a:srgbClr val="A53010"/>
              </a:buClr>
              <a:buFont typeface="Arial" charset="0"/>
              <a:buChar char="•"/>
            </a:pPr>
            <a:r>
              <a:rPr kumimoji="1" lang="zh-CN" altLang="en-US" sz="2000" b="1" dirty="0" smtClean="0">
                <a:latin typeface="Microsoft YaHei" charset="-122"/>
                <a:ea typeface="Microsoft YaHei" charset="-122"/>
                <a:cs typeface="Microsoft YaHei" charset="-122"/>
              </a:rPr>
              <a:t>在链外完成对合约层面的执行，提高效率</a:t>
            </a:r>
            <a:endParaRPr kumimoji="1" lang="en-US" altLang="zh-CN" sz="2000" b="1" dirty="0" smtClean="0">
              <a:latin typeface="Microsoft YaHei" charset="-122"/>
              <a:ea typeface="Microsoft YaHei" charset="-122"/>
              <a:cs typeface="Microsoft YaHei" charset="-122"/>
            </a:endParaRPr>
          </a:p>
          <a:p>
            <a:pPr marL="285750" lvl="0" indent="-285750" defTabSz="457200">
              <a:spcBef>
                <a:spcPts val="1000"/>
              </a:spcBef>
              <a:buClr>
                <a:srgbClr val="A53010"/>
              </a:buClr>
              <a:buFont typeface="Arial" charset="0"/>
              <a:buChar char="•"/>
            </a:pPr>
            <a:r>
              <a:rPr kumimoji="1" lang="zh-CN" altLang="en-US" sz="2000" b="1" dirty="0" smtClean="0">
                <a:latin typeface="Microsoft YaHei" charset="-122"/>
                <a:ea typeface="Microsoft YaHei" charset="-122"/>
                <a:cs typeface="Microsoft YaHei" charset="-122"/>
              </a:rPr>
              <a:t>分析异常</a:t>
            </a:r>
            <a:r>
              <a:rPr kumimoji="1" lang="zh-CN" altLang="en-US" sz="2000" b="1" dirty="0">
                <a:latin typeface="Microsoft YaHei" charset="-122"/>
                <a:ea typeface="Microsoft YaHei" charset="-122"/>
                <a:cs typeface="Microsoft YaHei" charset="-122"/>
              </a:rPr>
              <a:t>结果</a:t>
            </a:r>
            <a:r>
              <a:rPr kumimoji="1" lang="zh-CN" altLang="en-US" sz="2000" b="1" dirty="0" smtClean="0">
                <a:latin typeface="Microsoft YaHei" charset="-122"/>
                <a:ea typeface="Microsoft YaHei" charset="-122"/>
                <a:cs typeface="Microsoft YaHei" charset="-122"/>
              </a:rPr>
              <a:t>，发现合约代码中隐藏漏洞。</a:t>
            </a:r>
            <a:endParaRPr kumimoji="1" lang="zh-CN" altLang="en-US" sz="2000" b="1" dirty="0">
              <a:latin typeface="Microsoft YaHei" charset="-122"/>
              <a:ea typeface="Microsoft YaHei" charset="-122"/>
              <a:cs typeface="Microsoft YaHei" charset="-122"/>
            </a:endParaRPr>
          </a:p>
        </p:txBody>
      </p:sp>
      <p:sp>
        <p:nvSpPr>
          <p:cNvPr id="6" name="文本框 5"/>
          <p:cNvSpPr txBox="1"/>
          <p:nvPr/>
        </p:nvSpPr>
        <p:spPr>
          <a:xfrm>
            <a:off x="971961" y="1196752"/>
            <a:ext cx="2339102" cy="738664"/>
          </a:xfrm>
          <a:prstGeom prst="rect">
            <a:avLst/>
          </a:prstGeom>
          <a:noFill/>
        </p:spPr>
        <p:txBody>
          <a:bodyPr wrap="none" rtlCol="0">
            <a:spAutoFit/>
          </a:bodyPr>
          <a:lstStyle/>
          <a:p>
            <a:pPr lvl="0" defTabSz="457200">
              <a:spcBef>
                <a:spcPts val="1000"/>
              </a:spcBef>
              <a:buClr>
                <a:srgbClr val="A53010"/>
              </a:buClr>
            </a:pPr>
            <a:r>
              <a:rPr kumimoji="1" lang="zh-CN" altLang="en-US" sz="2400" b="1">
                <a:solidFill>
                  <a:prstClr val="black"/>
                </a:solidFill>
                <a:latin typeface="Microsoft YaHei" charset="-122"/>
                <a:ea typeface="Microsoft YaHei" charset="-122"/>
                <a:cs typeface="Microsoft YaHei" charset="-122"/>
              </a:rPr>
              <a:t>检测技术的研究</a:t>
            </a:r>
            <a:endParaRPr kumimoji="1" lang="en-US" altLang="zh-CN" sz="2400" b="1" dirty="0">
              <a:solidFill>
                <a:prstClr val="black"/>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20418401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8" name="矩形 7"/>
          <p:cNvSpPr/>
          <p:nvPr/>
        </p:nvSpPr>
        <p:spPr>
          <a:xfrm>
            <a:off x="989145" y="1726919"/>
            <a:ext cx="7848872" cy="1320362"/>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smtClean="0">
                <a:latin typeface="Microsoft YaHei" charset="-122"/>
                <a:ea typeface="Microsoft YaHei" charset="-122"/>
                <a:cs typeface="Microsoft YaHei" charset="-122"/>
              </a:rPr>
              <a:t>功能合理分层</a:t>
            </a:r>
            <a:r>
              <a:rPr kumimoji="1" lang="zh-CN" altLang="en-US" sz="2400" b="1" dirty="0">
                <a:latin typeface="Microsoft YaHei" charset="-122"/>
                <a:ea typeface="Microsoft YaHei" charset="-122"/>
                <a:cs typeface="Microsoft YaHei" charset="-122"/>
              </a:rPr>
              <a:t/>
            </a:r>
            <a:br>
              <a:rPr kumimoji="1" lang="zh-CN" altLang="en-US" sz="2400" b="1" dirty="0">
                <a:latin typeface="Microsoft YaHei" charset="-122"/>
                <a:ea typeface="Microsoft YaHei" charset="-122"/>
                <a:cs typeface="Microsoft YaHei" charset="-122"/>
              </a:rPr>
            </a:br>
            <a:r>
              <a:rPr kumimoji="1" lang="zh-CN" altLang="en-US" sz="2400" b="1" dirty="0">
                <a:latin typeface="Microsoft YaHei" charset="-122"/>
                <a:ea typeface="Microsoft YaHei" charset="-122"/>
                <a:cs typeface="Microsoft YaHei" charset="-122"/>
              </a:rPr>
              <a:t> </a:t>
            </a:r>
            <a:br>
              <a:rPr kumimoji="1" lang="zh-CN" altLang="en-US" sz="2400" b="1" dirty="0">
                <a:latin typeface="Microsoft YaHei" charset="-122"/>
                <a:ea typeface="Microsoft YaHei" charset="-122"/>
                <a:cs typeface="Microsoft YaHei" charset="-122"/>
              </a:rPr>
            </a:br>
            <a:endParaRPr kumimoji="1" lang="en-US" altLang="zh-CN" sz="2400" b="1"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971600" y="2492896"/>
            <a:ext cx="7596336" cy="1694698"/>
          </a:xfrm>
          <a:prstGeom prst="rect">
            <a:avLst/>
          </a:prstGeom>
        </p:spPr>
      </p:pic>
      <p:sp>
        <p:nvSpPr>
          <p:cNvPr id="5" name="文本框 4"/>
          <p:cNvSpPr txBox="1"/>
          <p:nvPr/>
        </p:nvSpPr>
        <p:spPr>
          <a:xfrm>
            <a:off x="958470" y="4118064"/>
            <a:ext cx="7622600" cy="1261884"/>
          </a:xfrm>
          <a:prstGeom prst="rect">
            <a:avLst/>
          </a:prstGeom>
          <a:noFill/>
        </p:spPr>
        <p:txBody>
          <a:bodyPr wrap="none" rtlCol="0">
            <a:spAutoFit/>
          </a:bodyPr>
          <a:lstStyle/>
          <a:p>
            <a:pPr algn="ctr"/>
            <a:r>
              <a:rPr kumimoji="1" lang="en-US" altLang="zh-CN" b="1" i="1" dirty="0" smtClean="0">
                <a:latin typeface="Microsoft YaHei" charset="-122"/>
                <a:ea typeface="Microsoft YaHei" charset="-122"/>
                <a:cs typeface="Microsoft YaHei" charset="-122"/>
              </a:rPr>
              <a:t>USENIX</a:t>
            </a:r>
            <a:r>
              <a:rPr kumimoji="1" lang="zh-CN" altLang="en-US" b="1" i="1" dirty="0" smtClean="0">
                <a:latin typeface="Microsoft YaHei" charset="-122"/>
                <a:ea typeface="Microsoft YaHei" charset="-122"/>
                <a:cs typeface="Microsoft YaHei" charset="-122"/>
              </a:rPr>
              <a:t> </a:t>
            </a:r>
            <a:r>
              <a:rPr kumimoji="1" lang="en-US" altLang="zh-CN" b="1" i="1" dirty="0" smtClean="0">
                <a:latin typeface="Microsoft YaHei" charset="-122"/>
                <a:ea typeface="Microsoft YaHei" charset="-122"/>
                <a:cs typeface="Microsoft YaHei" charset="-122"/>
              </a:rPr>
              <a:t>2016</a:t>
            </a:r>
            <a:r>
              <a:rPr kumimoji="1" lang="zh-CN" altLang="en-US" b="1" i="1" dirty="0" smtClean="0">
                <a:latin typeface="Microsoft YaHei" charset="-122"/>
                <a:ea typeface="Microsoft YaHei" charset="-122"/>
                <a:cs typeface="Microsoft YaHei" charset="-122"/>
              </a:rPr>
              <a:t> </a:t>
            </a:r>
            <a:r>
              <a:rPr kumimoji="1" lang="zh-CN" altLang="en-US" b="1" dirty="0" smtClean="0">
                <a:latin typeface="Microsoft YaHei" charset="-122"/>
                <a:ea typeface="Microsoft YaHei" charset="-122"/>
                <a:cs typeface="Microsoft YaHei" charset="-122"/>
              </a:rPr>
              <a:t>区块链研究文章之一</a:t>
            </a:r>
            <a:endParaRPr kumimoji="1" lang="en-US" altLang="zh-CN" b="1" dirty="0" smtClean="0">
              <a:latin typeface="Microsoft YaHei" charset="-122"/>
              <a:ea typeface="Microsoft YaHei" charset="-122"/>
              <a:cs typeface="Microsoft YaHei" charset="-122"/>
            </a:endParaRPr>
          </a:p>
          <a:p>
            <a:pPr algn="ctr"/>
            <a:endParaRPr kumimoji="1" lang="en-US" altLang="zh-CN" b="1" dirty="0" smtClean="0">
              <a:latin typeface="Microsoft YaHei" charset="-122"/>
              <a:ea typeface="Microsoft YaHei" charset="-122"/>
              <a:cs typeface="Microsoft YaHei" charset="-122"/>
            </a:endParaRPr>
          </a:p>
          <a:p>
            <a:r>
              <a:rPr kumimoji="1" lang="zh-CN" altLang="en-US" sz="2000" b="1" dirty="0" smtClean="0">
                <a:latin typeface="Microsoft YaHei" charset="-122"/>
                <a:ea typeface="Microsoft YaHei" charset="-122"/>
                <a:cs typeface="Microsoft YaHei" charset="-122"/>
              </a:rPr>
              <a:t>提出了功能分层的理念，底层区块链只作为</a:t>
            </a:r>
            <a:r>
              <a:rPr kumimoji="1" lang="zh-CN" altLang="en-US" sz="2000" b="1" dirty="0" smtClean="0">
                <a:solidFill>
                  <a:srgbClr val="FF0000"/>
                </a:solidFill>
                <a:latin typeface="Microsoft YaHei" charset="-122"/>
                <a:ea typeface="Microsoft YaHei" charset="-122"/>
                <a:cs typeface="Microsoft YaHei" charset="-122"/>
              </a:rPr>
              <a:t>关键数据</a:t>
            </a:r>
            <a:r>
              <a:rPr kumimoji="1" lang="zh-CN" altLang="en-US" sz="2000" b="1" dirty="0" smtClean="0">
                <a:latin typeface="Microsoft YaHei" charset="-122"/>
                <a:ea typeface="Microsoft YaHei" charset="-122"/>
                <a:cs typeface="Microsoft YaHei" charset="-122"/>
              </a:rPr>
              <a:t>的验证和存储</a:t>
            </a:r>
            <a:endParaRPr kumimoji="1" lang="en-US" altLang="zh-CN" sz="2000" b="1" dirty="0" smtClean="0">
              <a:latin typeface="Microsoft YaHei" charset="-122"/>
              <a:ea typeface="Microsoft YaHei" charset="-122"/>
              <a:cs typeface="Microsoft YaHei" charset="-122"/>
            </a:endParaRPr>
          </a:p>
          <a:p>
            <a:pPr algn="ctr"/>
            <a:r>
              <a:rPr kumimoji="1" lang="zh-CN" altLang="en-US" sz="2000" b="1" dirty="0" smtClean="0">
                <a:latin typeface="Microsoft YaHei" charset="-122"/>
                <a:ea typeface="Microsoft YaHei" charset="-122"/>
                <a:cs typeface="Microsoft YaHei" charset="-122"/>
              </a:rPr>
              <a:t>其他复杂业务由链外存储和操作</a:t>
            </a:r>
            <a:endParaRPr kumimoji="1" lang="zh-CN" altLang="en-US" sz="2000" b="1" dirty="0">
              <a:latin typeface="Microsoft YaHei" charset="-122"/>
              <a:ea typeface="Microsoft YaHei" charset="-122"/>
              <a:cs typeface="Microsoft YaHei" charset="-122"/>
            </a:endParaRPr>
          </a:p>
        </p:txBody>
      </p:sp>
      <p:sp>
        <p:nvSpPr>
          <p:cNvPr id="6" name="文本框 5"/>
          <p:cNvSpPr txBox="1"/>
          <p:nvPr/>
        </p:nvSpPr>
        <p:spPr>
          <a:xfrm>
            <a:off x="971961" y="1196752"/>
            <a:ext cx="2646878" cy="461665"/>
          </a:xfrm>
          <a:prstGeom prst="rect">
            <a:avLst/>
          </a:prstGeom>
          <a:noFill/>
        </p:spPr>
        <p:txBody>
          <a:bodyPr wrap="none" rtlCol="0">
            <a:spAutoFit/>
          </a:bodyPr>
          <a:lstStyle/>
          <a:p>
            <a:pPr lvl="0" defTabSz="457200">
              <a:spcBef>
                <a:spcPts val="1000"/>
              </a:spcBef>
              <a:buClr>
                <a:srgbClr val="A53010"/>
              </a:buClr>
            </a:pPr>
            <a:r>
              <a:rPr kumimoji="1" lang="zh-CN" altLang="en-US" sz="2400" b="1" dirty="0" smtClean="0">
                <a:solidFill>
                  <a:prstClr val="black"/>
                </a:solidFill>
                <a:latin typeface="Microsoft YaHei" charset="-122"/>
                <a:ea typeface="Microsoft YaHei" charset="-122"/>
                <a:cs typeface="Microsoft YaHei" charset="-122"/>
              </a:rPr>
              <a:t>合理设计体系架构</a:t>
            </a:r>
            <a:endParaRPr kumimoji="1" lang="zh-CN" altLang="en-US" dirty="0"/>
          </a:p>
        </p:txBody>
      </p:sp>
    </p:spTree>
    <p:extLst>
      <p:ext uri="{BB962C8B-B14F-4D97-AF65-F5344CB8AC3E}">
        <p14:creationId xmlns:p14="http://schemas.microsoft.com/office/powerpoint/2010/main" val="4689095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8" name="矩形 7"/>
          <p:cNvSpPr/>
          <p:nvPr/>
        </p:nvSpPr>
        <p:spPr>
          <a:xfrm>
            <a:off x="971961" y="1732564"/>
            <a:ext cx="7848872" cy="1200329"/>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smtClean="0">
                <a:latin typeface="Microsoft YaHei" charset="-122"/>
                <a:ea typeface="Microsoft YaHei" charset="-122"/>
                <a:cs typeface="Microsoft YaHei" charset="-122"/>
              </a:rPr>
              <a:t>功能合理分层</a:t>
            </a:r>
            <a:r>
              <a:rPr kumimoji="1" lang="zh-CN" altLang="en-US" sz="2400" b="1" dirty="0">
                <a:latin typeface="Microsoft YaHei" charset="-122"/>
                <a:ea typeface="Microsoft YaHei" charset="-122"/>
                <a:cs typeface="Microsoft YaHei" charset="-122"/>
              </a:rPr>
              <a:t/>
            </a:r>
            <a:br>
              <a:rPr kumimoji="1" lang="zh-CN" altLang="en-US" sz="2400" b="1" dirty="0">
                <a:latin typeface="Microsoft YaHei" charset="-122"/>
                <a:ea typeface="Microsoft YaHei" charset="-122"/>
                <a:cs typeface="Microsoft YaHei" charset="-122"/>
              </a:rPr>
            </a:br>
            <a:r>
              <a:rPr kumimoji="1" lang="zh-CN" altLang="en-US" sz="2400" b="1" dirty="0">
                <a:latin typeface="Microsoft YaHei" charset="-122"/>
                <a:ea typeface="Microsoft YaHei" charset="-122"/>
                <a:cs typeface="Microsoft YaHei" charset="-122"/>
              </a:rPr>
              <a:t> </a:t>
            </a:r>
            <a:br>
              <a:rPr kumimoji="1" lang="zh-CN" altLang="en-US" sz="2400" b="1" dirty="0">
                <a:latin typeface="Microsoft YaHei" charset="-122"/>
                <a:ea typeface="Microsoft YaHei" charset="-122"/>
                <a:cs typeface="Microsoft YaHei" charset="-122"/>
              </a:rPr>
            </a:br>
            <a:endParaRPr kumimoji="1" lang="en-US" altLang="zh-CN" sz="2400" b="1" dirty="0" smtClean="0">
              <a:latin typeface="Microsoft YaHei" charset="-122"/>
              <a:ea typeface="Microsoft YaHei" charset="-122"/>
              <a:cs typeface="Microsoft YaHei" charset="-122"/>
            </a:endParaRPr>
          </a:p>
        </p:txBody>
      </p:sp>
      <p:pic>
        <p:nvPicPr>
          <p:cNvPr id="6"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5" y="2169000"/>
            <a:ext cx="6156050" cy="4007774"/>
          </a:xfrm>
          <a:prstGeom prst="rect">
            <a:avLst/>
          </a:prstGeom>
        </p:spPr>
      </p:pic>
      <p:sp>
        <p:nvSpPr>
          <p:cNvPr id="4" name="文本框 3"/>
          <p:cNvSpPr txBox="1"/>
          <p:nvPr/>
        </p:nvSpPr>
        <p:spPr>
          <a:xfrm>
            <a:off x="1971426" y="6176774"/>
            <a:ext cx="2342308" cy="369332"/>
          </a:xfrm>
          <a:prstGeom prst="rect">
            <a:avLst/>
          </a:prstGeom>
          <a:noFill/>
        </p:spPr>
        <p:txBody>
          <a:bodyPr wrap="none" rtlCol="0">
            <a:spAutoFit/>
          </a:bodyPr>
          <a:lstStyle/>
          <a:p>
            <a:r>
              <a:rPr kumimoji="1" lang="en-US" altLang="zh-CN" b="1" dirty="0" err="1" smtClean="0">
                <a:latin typeface="Microsoft YaHei" charset="-122"/>
                <a:ea typeface="Microsoft YaHei" charset="-122"/>
                <a:cs typeface="Microsoft YaHei" charset="-122"/>
              </a:rPr>
              <a:t>Blockstack</a:t>
            </a:r>
            <a:r>
              <a:rPr kumimoji="1" lang="zh-CN" altLang="en-US" b="1" dirty="0" smtClean="0">
                <a:latin typeface="Microsoft YaHei" charset="-122"/>
                <a:ea typeface="Microsoft YaHei" charset="-122"/>
                <a:cs typeface="Microsoft YaHei" charset="-122"/>
              </a:rPr>
              <a:t>分层架构</a:t>
            </a:r>
            <a:endParaRPr kumimoji="1" lang="zh-CN" altLang="en-US" b="1" dirty="0">
              <a:latin typeface="Microsoft YaHei" charset="-122"/>
              <a:ea typeface="Microsoft YaHei" charset="-122"/>
              <a:cs typeface="Microsoft YaHei" charset="-122"/>
            </a:endParaRPr>
          </a:p>
        </p:txBody>
      </p:sp>
      <p:sp>
        <p:nvSpPr>
          <p:cNvPr id="9" name="矩形 8"/>
          <p:cNvSpPr/>
          <p:nvPr/>
        </p:nvSpPr>
        <p:spPr>
          <a:xfrm>
            <a:off x="6220605" y="2708920"/>
            <a:ext cx="2664296" cy="2323713"/>
          </a:xfrm>
          <a:prstGeom prst="rect">
            <a:avLst/>
          </a:prstGeom>
        </p:spPr>
        <p:txBody>
          <a:bodyPr wrap="square">
            <a:spAutoFit/>
          </a:bodyPr>
          <a:lstStyle/>
          <a:p>
            <a:pPr lvl="0" algn="ctr" defTabSz="457200">
              <a:spcBef>
                <a:spcPts val="1000"/>
              </a:spcBef>
              <a:buClr>
                <a:srgbClr val="A53010"/>
              </a:buClr>
            </a:pPr>
            <a:r>
              <a:rPr kumimoji="1" lang="zh-CN" altLang="en-US" sz="2000" b="1" dirty="0" smtClean="0">
                <a:latin typeface="Microsoft YaHei" charset="-122"/>
                <a:ea typeface="Microsoft YaHei" charset="-122"/>
                <a:cs typeface="Microsoft YaHei" charset="-122"/>
              </a:rPr>
              <a:t>文章启示</a:t>
            </a:r>
            <a:endParaRPr kumimoji="1" lang="en-US" altLang="zh-CN" sz="2000" b="1" dirty="0" smtClean="0">
              <a:latin typeface="Microsoft YaHei" charset="-122"/>
              <a:ea typeface="Microsoft YaHei" charset="-122"/>
              <a:cs typeface="Microsoft YaHei" charset="-122"/>
            </a:endParaRPr>
          </a:p>
          <a:p>
            <a:pPr marL="342900" lvl="0" indent="-342900" defTabSz="457200">
              <a:spcBef>
                <a:spcPts val="1000"/>
              </a:spcBef>
              <a:buClr>
                <a:srgbClr val="A53010"/>
              </a:buClr>
              <a:buFont typeface="Wingdings 3" charset="2"/>
              <a:buChar char=""/>
            </a:pPr>
            <a:r>
              <a:rPr kumimoji="1" lang="zh-CN" altLang="en-US" sz="2000" b="1" dirty="0" smtClean="0">
                <a:latin typeface="Microsoft YaHei" charset="-122"/>
                <a:ea typeface="Microsoft YaHei" charset="-122"/>
                <a:cs typeface="Microsoft YaHei" charset="-122"/>
              </a:rPr>
              <a:t>降低链上合约逻辑复杂性</a:t>
            </a:r>
            <a:endParaRPr kumimoji="1" lang="en-US" altLang="zh-CN" sz="2000" b="1" dirty="0" smtClean="0">
              <a:latin typeface="Microsoft YaHei" charset="-122"/>
              <a:ea typeface="Microsoft YaHei" charset="-122"/>
              <a:cs typeface="Microsoft YaHei" charset="-122"/>
            </a:endParaRPr>
          </a:p>
          <a:p>
            <a:pPr marL="342900" lvl="0" indent="-342900" defTabSz="457200">
              <a:spcBef>
                <a:spcPts val="1000"/>
              </a:spcBef>
              <a:buClr>
                <a:srgbClr val="A53010"/>
              </a:buClr>
              <a:buFont typeface="Wingdings 3" charset="2"/>
              <a:buChar char=""/>
            </a:pPr>
            <a:r>
              <a:rPr kumimoji="1" lang="zh-CN" altLang="en-US" sz="2000" b="1" dirty="0" smtClean="0">
                <a:latin typeface="Microsoft YaHei" charset="-122"/>
                <a:ea typeface="Microsoft YaHei" charset="-122"/>
                <a:cs typeface="Microsoft YaHei" charset="-122"/>
              </a:rPr>
              <a:t>复杂控制链下处理</a:t>
            </a:r>
            <a:endParaRPr kumimoji="1" lang="en-US" altLang="zh-CN" sz="2000" b="1" dirty="0" smtClean="0">
              <a:latin typeface="Microsoft YaHei" charset="-122"/>
              <a:ea typeface="Microsoft YaHei" charset="-122"/>
              <a:cs typeface="Microsoft YaHei" charset="-122"/>
            </a:endParaRPr>
          </a:p>
          <a:p>
            <a:pPr marL="342900" lvl="0" indent="-342900" defTabSz="457200">
              <a:spcBef>
                <a:spcPts val="1000"/>
              </a:spcBef>
              <a:buClr>
                <a:srgbClr val="A53010"/>
              </a:buClr>
              <a:buFont typeface="Wingdings 3" charset="2"/>
              <a:buChar char=""/>
            </a:pPr>
            <a:r>
              <a:rPr kumimoji="1" lang="zh-CN" altLang="en-US" sz="2000" b="1" dirty="0" smtClean="0">
                <a:latin typeface="Microsoft YaHei" charset="-122"/>
                <a:ea typeface="Microsoft YaHei" charset="-122"/>
                <a:cs typeface="Microsoft YaHei" charset="-122"/>
              </a:rPr>
              <a:t>关键数据的存储才调用链上合约</a:t>
            </a:r>
            <a:endParaRPr kumimoji="1" lang="zh-CN" altLang="en-US" sz="2000" b="1" dirty="0">
              <a:latin typeface="Microsoft YaHei" charset="-122"/>
              <a:ea typeface="Microsoft YaHei" charset="-122"/>
              <a:cs typeface="Microsoft YaHei" charset="-122"/>
            </a:endParaRPr>
          </a:p>
        </p:txBody>
      </p:sp>
      <p:sp>
        <p:nvSpPr>
          <p:cNvPr id="7" name="文本框 6"/>
          <p:cNvSpPr txBox="1"/>
          <p:nvPr/>
        </p:nvSpPr>
        <p:spPr>
          <a:xfrm>
            <a:off x="971961" y="1196752"/>
            <a:ext cx="2646878" cy="461665"/>
          </a:xfrm>
          <a:prstGeom prst="rect">
            <a:avLst/>
          </a:prstGeom>
          <a:noFill/>
        </p:spPr>
        <p:txBody>
          <a:bodyPr wrap="none" rtlCol="0">
            <a:spAutoFit/>
          </a:bodyPr>
          <a:lstStyle/>
          <a:p>
            <a:pPr lvl="0" defTabSz="457200">
              <a:spcBef>
                <a:spcPts val="1000"/>
              </a:spcBef>
              <a:buClr>
                <a:srgbClr val="A53010"/>
              </a:buClr>
            </a:pPr>
            <a:r>
              <a:rPr kumimoji="1" lang="zh-CN" altLang="en-US" sz="2400" b="1" dirty="0" smtClean="0">
                <a:solidFill>
                  <a:prstClr val="black"/>
                </a:solidFill>
                <a:latin typeface="Microsoft YaHei" charset="-122"/>
                <a:ea typeface="Microsoft YaHei" charset="-122"/>
                <a:cs typeface="Microsoft YaHei" charset="-122"/>
              </a:rPr>
              <a:t>合理设计体系架构</a:t>
            </a:r>
            <a:endParaRPr kumimoji="1" lang="zh-CN" altLang="en-US" dirty="0"/>
          </a:p>
        </p:txBody>
      </p:sp>
    </p:spTree>
    <p:extLst>
      <p:ext uri="{BB962C8B-B14F-4D97-AF65-F5344CB8AC3E}">
        <p14:creationId xmlns:p14="http://schemas.microsoft.com/office/powerpoint/2010/main" val="263236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8" name="矩形 7"/>
          <p:cNvSpPr/>
          <p:nvPr/>
        </p:nvSpPr>
        <p:spPr>
          <a:xfrm>
            <a:off x="971961" y="1730950"/>
            <a:ext cx="7848872" cy="1420902"/>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a:latin typeface="Microsoft YaHei" charset="-122"/>
                <a:ea typeface="Microsoft YaHei" charset="-122"/>
                <a:cs typeface="Microsoft YaHei" charset="-122"/>
              </a:rPr>
              <a:t>操作系统封装功能</a:t>
            </a:r>
            <a:endParaRPr kumimoji="1" lang="en-US" altLang="zh-CN" sz="2400" b="1" dirty="0">
              <a:latin typeface="Microsoft YaHei" charset="-122"/>
              <a:ea typeface="Microsoft YaHei" charset="-122"/>
              <a:cs typeface="Microsoft YaHei" charset="-122"/>
            </a:endParaRPr>
          </a:p>
          <a:p>
            <a:pPr defTabSz="457200">
              <a:spcBef>
                <a:spcPts val="1000"/>
              </a:spcBef>
              <a:buClr>
                <a:srgbClr val="A53010"/>
              </a:buClr>
            </a:pPr>
            <a:r>
              <a:rPr kumimoji="1" lang="zh-CN" altLang="en-US" b="1" dirty="0">
                <a:latin typeface="Microsoft YaHei" charset="-122"/>
                <a:ea typeface="Microsoft YaHei" charset="-122"/>
                <a:cs typeface="Microsoft YaHei" charset="-122"/>
              </a:rPr>
              <a:t/>
            </a:r>
            <a:br>
              <a:rPr kumimoji="1" lang="zh-CN" altLang="en-US" b="1" dirty="0">
                <a:latin typeface="Microsoft YaHei" charset="-122"/>
                <a:ea typeface="Microsoft YaHei" charset="-122"/>
                <a:cs typeface="Microsoft YaHei" charset="-122"/>
              </a:rPr>
            </a:br>
            <a:r>
              <a:rPr kumimoji="1" lang="zh-CN" altLang="en-US" b="1" dirty="0">
                <a:latin typeface="Microsoft YaHei" charset="-122"/>
                <a:ea typeface="Microsoft YaHei" charset="-122"/>
                <a:cs typeface="Microsoft YaHei" charset="-122"/>
              </a:rPr>
              <a:t> </a:t>
            </a:r>
            <a:br>
              <a:rPr kumimoji="1" lang="zh-CN" altLang="en-US" b="1" dirty="0">
                <a:latin typeface="Microsoft YaHei" charset="-122"/>
                <a:ea typeface="Microsoft YaHei" charset="-122"/>
                <a:cs typeface="Microsoft YaHei" charset="-122"/>
              </a:rPr>
            </a:br>
            <a:endParaRPr kumimoji="1" lang="en-US" altLang="zh-CN" b="1" dirty="0" smtClean="0">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0" y="2258139"/>
            <a:ext cx="9058443" cy="4155127"/>
          </a:xfrm>
          <a:prstGeom prst="rect">
            <a:avLst/>
          </a:prstGeom>
        </p:spPr>
      </p:pic>
      <p:sp>
        <p:nvSpPr>
          <p:cNvPr id="751" name="文本框 750"/>
          <p:cNvSpPr txBox="1"/>
          <p:nvPr/>
        </p:nvSpPr>
        <p:spPr>
          <a:xfrm>
            <a:off x="3627191" y="6413266"/>
            <a:ext cx="2105641" cy="400110"/>
          </a:xfrm>
          <a:prstGeom prst="rect">
            <a:avLst/>
          </a:prstGeom>
          <a:noFill/>
        </p:spPr>
        <p:txBody>
          <a:bodyPr wrap="none" rtlCol="0">
            <a:spAutoFit/>
          </a:bodyPr>
          <a:lstStyle/>
          <a:p>
            <a:r>
              <a:rPr kumimoji="1" lang="en-US" altLang="zh-CN" sz="2000" b="1" dirty="0" err="1" smtClean="0">
                <a:latin typeface="Microsoft YaHei" charset="-122"/>
                <a:ea typeface="Microsoft YaHei" charset="-122"/>
                <a:cs typeface="Microsoft YaHei" charset="-122"/>
              </a:rPr>
              <a:t>Elastos</a:t>
            </a:r>
            <a:r>
              <a:rPr kumimoji="1" lang="zh-CN" altLang="en-US" sz="2000" b="1" dirty="0" smtClean="0">
                <a:latin typeface="Microsoft YaHei" charset="-122"/>
                <a:ea typeface="Microsoft YaHei" charset="-122"/>
                <a:cs typeface="Microsoft YaHei" charset="-122"/>
              </a:rPr>
              <a:t>系统架构</a:t>
            </a:r>
            <a:endParaRPr kumimoji="1" lang="zh-CN" altLang="en-US" sz="2000" b="1" dirty="0">
              <a:latin typeface="Microsoft YaHei" charset="-122"/>
              <a:ea typeface="Microsoft YaHei" charset="-122"/>
              <a:cs typeface="Microsoft YaHei" charset="-122"/>
            </a:endParaRPr>
          </a:p>
        </p:txBody>
      </p:sp>
      <p:sp>
        <p:nvSpPr>
          <p:cNvPr id="9" name="文本框 8"/>
          <p:cNvSpPr txBox="1"/>
          <p:nvPr/>
        </p:nvSpPr>
        <p:spPr>
          <a:xfrm>
            <a:off x="971961" y="1196752"/>
            <a:ext cx="2646878" cy="461665"/>
          </a:xfrm>
          <a:prstGeom prst="rect">
            <a:avLst/>
          </a:prstGeom>
          <a:noFill/>
        </p:spPr>
        <p:txBody>
          <a:bodyPr wrap="none" rtlCol="0">
            <a:spAutoFit/>
          </a:bodyPr>
          <a:lstStyle/>
          <a:p>
            <a:pPr lvl="0" defTabSz="457200">
              <a:spcBef>
                <a:spcPts val="1000"/>
              </a:spcBef>
              <a:buClr>
                <a:srgbClr val="A53010"/>
              </a:buClr>
            </a:pPr>
            <a:r>
              <a:rPr kumimoji="1" lang="zh-CN" altLang="en-US" sz="2400" b="1" dirty="0" smtClean="0">
                <a:solidFill>
                  <a:prstClr val="black"/>
                </a:solidFill>
                <a:latin typeface="Microsoft YaHei" charset="-122"/>
                <a:ea typeface="Microsoft YaHei" charset="-122"/>
                <a:cs typeface="Microsoft YaHei" charset="-122"/>
              </a:rPr>
              <a:t>合理设计体系架构</a:t>
            </a:r>
            <a:endParaRPr kumimoji="1" lang="zh-CN" altLang="en-US" dirty="0"/>
          </a:p>
        </p:txBody>
      </p:sp>
    </p:spTree>
    <p:extLst>
      <p:ext uri="{BB962C8B-B14F-4D97-AF65-F5344CB8AC3E}">
        <p14:creationId xmlns:p14="http://schemas.microsoft.com/office/powerpoint/2010/main" val="9654944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82950392"/>
              </p:ext>
            </p:extLst>
          </p:nvPr>
        </p:nvGraphicFramePr>
        <p:xfrm>
          <a:off x="1259632" y="1628800"/>
          <a:ext cx="6992364" cy="4392492"/>
        </p:xfrm>
        <a:graphic>
          <a:graphicData uri="http://schemas.openxmlformats.org/drawingml/2006/table">
            <a:tbl>
              <a:tblPr firstRow="1" bandRow="1">
                <a:tableStyleId>{5C22544A-7EE6-4342-B048-85BDC9FD1C3A}</a:tableStyleId>
              </a:tblPr>
              <a:tblGrid>
                <a:gridCol w="6992364">
                  <a:extLst>
                    <a:ext uri="{9D8B030D-6E8A-4147-A177-3AD203B41FA5}">
                      <a16:colId xmlns:a16="http://schemas.microsoft.com/office/drawing/2014/main" val="20000"/>
                    </a:ext>
                  </a:extLst>
                </a:gridCol>
              </a:tblGrid>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a:t>
                      </a:r>
                      <a:endParaRPr lang="en-US" altLang="zh-CN" sz="2800" b="1" dirty="0" smtClean="0">
                        <a:solidFill>
                          <a:schemeClr val="bg1">
                            <a:lumMod val="85000"/>
                          </a:schemeClr>
                        </a:solidFill>
                        <a:latin typeface="微软雅黑" pitchFamily="34" charset="-122"/>
                        <a:ea typeface="微软雅黑" pitchFamily="34" charset="-122"/>
                      </a:endParaRP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5931842"/>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以太坊虚拟机</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智能合约的举例和分析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智能合约的安全性分析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02060"/>
                          </a:solidFill>
                          <a:latin typeface="微软雅黑" pitchFamily="34" charset="-122"/>
                          <a:ea typeface="微软雅黑" pitchFamily="34" charset="-122"/>
                        </a:rPr>
                        <a:t>概括总结</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cxnSp>
        <p:nvCxnSpPr>
          <p:cNvPr id="3" name="直接连接符 2"/>
          <p:cNvCxnSpPr/>
          <p:nvPr/>
        </p:nvCxnSpPr>
        <p:spPr>
          <a:xfrm>
            <a:off x="179512" y="764704"/>
            <a:ext cx="2667474" cy="0"/>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a:solidFill>
                  <a:srgbClr val="0F1249"/>
                </a:solidFill>
                <a:latin typeface="微软雅黑" pitchFamily="34" charset="-122"/>
                <a:ea typeface="微软雅黑" pitchFamily="34" charset="-122"/>
              </a:rPr>
              <a:t>目录</a:t>
            </a:r>
          </a:p>
        </p:txBody>
      </p:sp>
      <p:sp>
        <p:nvSpPr>
          <p:cNvPr id="6" name="TextBox 5"/>
          <p:cNvSpPr txBox="1"/>
          <p:nvPr/>
        </p:nvSpPr>
        <p:spPr>
          <a:xfrm>
            <a:off x="1724425" y="836712"/>
            <a:ext cx="1025922" cy="369332"/>
          </a:xfrm>
          <a:prstGeom prst="rect">
            <a:avLst/>
          </a:prstGeom>
          <a:solidFill>
            <a:srgbClr val="0F1249"/>
          </a:solidFill>
        </p:spPr>
        <p:txBody>
          <a:bodyPr wrap="none" rtlCol="0">
            <a:spAutoFit/>
          </a:bodyPr>
          <a:lstStyle/>
          <a:p>
            <a:r>
              <a:rPr lang="en-US" altLang="zh-CN" dirty="0" smtClean="0">
                <a:solidFill>
                  <a:schemeClr val="bg1"/>
                </a:solidFill>
              </a:rPr>
              <a:t>Contents</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左箭头 8"/>
          <p:cNvSpPr/>
          <p:nvPr/>
        </p:nvSpPr>
        <p:spPr>
          <a:xfrm>
            <a:off x="7020272" y="5661248"/>
            <a:ext cx="504056"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116</a:t>
            </a:fld>
            <a:endParaRPr lang="zh-CN" altLang="en-US">
              <a:solidFill>
                <a:prstClr val="black">
                  <a:tint val="75000"/>
                </a:prstClr>
              </a:solidFill>
            </a:endParaRPr>
          </a:p>
        </p:txBody>
      </p:sp>
    </p:spTree>
    <p:extLst>
      <p:ext uri="{BB962C8B-B14F-4D97-AF65-F5344CB8AC3E}">
        <p14:creationId xmlns:p14="http://schemas.microsoft.com/office/powerpoint/2010/main" val="191440414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区块链技术</a:t>
            </a:r>
            <a:r>
              <a:rPr lang="zh-CN" altLang="en-US" dirty="0" smtClean="0">
                <a:latin typeface="微软雅黑" panose="020B0503020204020204" pitchFamily="34" charset="-122"/>
              </a:rPr>
              <a:t>的局限性</a:t>
            </a:r>
            <a:endParaRPr lang="zh-CN" altLang="en-US" dirty="0">
              <a:latin typeface="微软雅黑" panose="020B0503020204020204" pitchFamily="34" charset="-122"/>
            </a:endParaRPr>
          </a:p>
        </p:txBody>
      </p:sp>
      <p:sp>
        <p:nvSpPr>
          <p:cNvPr id="21" name="object 13"/>
          <p:cNvSpPr txBox="1"/>
          <p:nvPr/>
        </p:nvSpPr>
        <p:spPr>
          <a:xfrm>
            <a:off x="395536" y="1251058"/>
            <a:ext cx="4104456" cy="4893647"/>
          </a:xfrm>
          <a:prstGeom prst="rect">
            <a:avLst/>
          </a:prstGeom>
        </p:spPr>
        <p:txBody>
          <a:bodyPr vert="horz" wrap="square" lIns="0" tIns="0" rIns="0" bIns="0" rtlCol="0">
            <a:spAutoFit/>
          </a:bodyPr>
          <a:lstStyle/>
          <a:p>
            <a:pPr marL="12700" marR="5080">
              <a:lnSpc>
                <a:spcPct val="150000"/>
              </a:lnSpc>
            </a:pPr>
            <a:r>
              <a:rPr lang="zh-CN" altLang="en-US" sz="2000" spc="125" dirty="0" smtClean="0">
                <a:latin typeface="微软雅黑" panose="020B0503020204020204" pitchFamily="34" charset="-122"/>
                <a:ea typeface="微软雅黑" panose="020B0503020204020204" pitchFamily="34" charset="-122"/>
                <a:cs typeface="Calibri"/>
              </a:rPr>
              <a:t>无法用去信任的方式获取外部数据</a:t>
            </a:r>
            <a:endParaRPr lang="en-US" altLang="zh-CN" sz="2000" spc="125"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65" dirty="0" smtClean="0">
                <a:latin typeface="微软雅黑" panose="020B0503020204020204" pitchFamily="34" charset="-122"/>
                <a:ea typeface="微软雅黑" panose="020B0503020204020204" pitchFamily="34" charset="-122"/>
                <a:cs typeface="Calibri"/>
              </a:rPr>
              <a:t>必须依赖于预言机来提供</a:t>
            </a:r>
            <a:endParaRPr lang="zh-CN" altLang="en-US" sz="1600" dirty="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问题：预言机必须是可信的</a:t>
            </a:r>
            <a:endParaRPr lang="zh-CN" altLang="en-US" sz="1600" spc="65" dirty="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65" dirty="0" smtClean="0">
                <a:latin typeface="微软雅黑" panose="020B0503020204020204" pitchFamily="34" charset="-122"/>
                <a:ea typeface="微软雅黑" panose="020B0503020204020204" pitchFamily="34" charset="-122"/>
                <a:cs typeface="Calibri"/>
              </a:rPr>
              <a:t>方案一：通过证明机制（对于不可信的预言机）</a:t>
            </a:r>
            <a:endParaRPr lang="zh-CN" altLang="en-US" sz="1600"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en-US" altLang="zh-CN" sz="1600" dirty="0" err="1" smtClean="0">
                <a:latin typeface="微软雅黑" panose="020B0503020204020204" pitchFamily="34" charset="-122"/>
                <a:ea typeface="微软雅黑" panose="020B0503020204020204" pitchFamily="34" charset="-122"/>
                <a:cs typeface="Calibri"/>
              </a:rPr>
              <a:t>Oraclize.it</a:t>
            </a:r>
            <a:r>
              <a:rPr lang="zh-CN" altLang="en-US" sz="1600" dirty="0" smtClean="0">
                <a:latin typeface="微软雅黑" panose="020B0503020204020204" pitchFamily="34" charset="-122"/>
                <a:ea typeface="微软雅黑" panose="020B0503020204020204" pitchFamily="34" charset="-122"/>
                <a:cs typeface="Calibri"/>
              </a:rPr>
              <a:t> 实现了一种方法</a:t>
            </a:r>
            <a:endParaRPr lang="zh-CN" altLang="en-US" dirty="0">
              <a:latin typeface="微软雅黑" panose="020B0503020204020204" pitchFamily="34" charset="-122"/>
              <a:ea typeface="微软雅黑" panose="020B0503020204020204" pitchFamily="34" charset="-122"/>
              <a:cs typeface="Calibri"/>
            </a:endParaRPr>
          </a:p>
          <a:p>
            <a:pPr marL="1384300" lvl="2" indent="-367030">
              <a:lnSpc>
                <a:spcPct val="150000"/>
              </a:lnSpc>
              <a:spcBef>
                <a:spcPts val="15"/>
              </a:spcBef>
              <a:buFont typeface="Arial"/>
              <a:buChar char="■"/>
              <a:tabLst>
                <a:tab pos="1383665" algn="l"/>
                <a:tab pos="1384300" algn="l"/>
              </a:tabLst>
            </a:pPr>
            <a:r>
              <a:rPr lang="en-US" altLang="zh-CN" sz="1600" spc="120" dirty="0" err="1" smtClean="0">
                <a:latin typeface="微软雅黑" panose="020B0503020204020204" pitchFamily="34" charset="-122"/>
                <a:ea typeface="微软雅黑" panose="020B0503020204020204" pitchFamily="34" charset="-122"/>
                <a:cs typeface="Calibri"/>
              </a:rPr>
              <a:t>TLSnotary</a:t>
            </a:r>
            <a:r>
              <a:rPr lang="en-US" altLang="zh-CN" sz="1600" spc="120" dirty="0" smtClean="0">
                <a:latin typeface="微软雅黑" panose="020B0503020204020204" pitchFamily="34" charset="-122"/>
                <a:ea typeface="微软雅黑" panose="020B0503020204020204" pitchFamily="34" charset="-122"/>
                <a:cs typeface="Calibri"/>
              </a:rPr>
              <a:t>:</a:t>
            </a:r>
            <a:r>
              <a:rPr lang="zh-CN" altLang="en-US" sz="1600" spc="120" dirty="0" smtClean="0">
                <a:latin typeface="微软雅黑" panose="020B0503020204020204" pitchFamily="34" charset="-122"/>
                <a:ea typeface="微软雅黑" panose="020B0503020204020204" pitchFamily="34" charset="-122"/>
                <a:cs typeface="Calibri"/>
              </a:rPr>
              <a:t> 修改了</a:t>
            </a:r>
            <a:r>
              <a:rPr lang="en-US" altLang="zh-CN" sz="1600" spc="120" dirty="0" smtClean="0">
                <a:latin typeface="微软雅黑" panose="020B0503020204020204" pitchFamily="34" charset="-122"/>
                <a:ea typeface="微软雅黑" panose="020B0503020204020204" pitchFamily="34" charset="-122"/>
                <a:cs typeface="Calibri"/>
              </a:rPr>
              <a:t>TLS</a:t>
            </a:r>
            <a:r>
              <a:rPr lang="zh-CN" altLang="en-US" sz="1600" spc="120" dirty="0" smtClean="0">
                <a:latin typeface="微软雅黑" panose="020B0503020204020204" pitchFamily="34" charset="-122"/>
                <a:ea typeface="微软雅黑" panose="020B0503020204020204" pitchFamily="34" charset="-122"/>
                <a:cs typeface="Calibri"/>
              </a:rPr>
              <a:t>协议，提供收到</a:t>
            </a:r>
            <a:r>
              <a:rPr lang="en-US" altLang="zh-CN" sz="1600" spc="120" dirty="0" smtClean="0">
                <a:latin typeface="微软雅黑" panose="020B0503020204020204" pitchFamily="34" charset="-122"/>
                <a:ea typeface="微软雅黑" panose="020B0503020204020204" pitchFamily="34" charset="-122"/>
                <a:cs typeface="Calibri"/>
              </a:rPr>
              <a:t>https</a:t>
            </a:r>
            <a:r>
              <a:rPr lang="zh-CN" altLang="en-US" sz="1600" spc="120" dirty="0" smtClean="0">
                <a:latin typeface="微软雅黑" panose="020B0503020204020204" pitchFamily="34" charset="-122"/>
                <a:ea typeface="微软雅黑" panose="020B0503020204020204" pitchFamily="34" charset="-122"/>
                <a:cs typeface="Calibri"/>
              </a:rPr>
              <a:t>页面的证明</a:t>
            </a:r>
            <a:endParaRPr lang="zh-CN" altLang="en-US" sz="1600"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85" dirty="0" smtClean="0">
                <a:latin typeface="微软雅黑" panose="020B0503020204020204" pitchFamily="34" charset="-122"/>
                <a:ea typeface="微软雅黑" panose="020B0503020204020204" pitchFamily="34" charset="-122"/>
                <a:cs typeface="Calibri"/>
              </a:rPr>
              <a:t>方案二：预言机网络（投票表决）</a:t>
            </a:r>
            <a:endParaRPr lang="en-US" altLang="zh-CN" sz="1600" spc="85" dirty="0" smtClean="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缺点：在共识协议之上又添加了一层共识协议</a:t>
            </a:r>
            <a:endParaRPr lang="en-US" altLang="zh-CN" sz="1600" dirty="0" smtClean="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很难设计激励和信誉机制</a:t>
            </a:r>
            <a:endParaRPr lang="zh-CN" altLang="en-US" sz="1600" dirty="0">
              <a:latin typeface="微软雅黑" panose="020B0503020204020204" pitchFamily="34" charset="-122"/>
              <a:ea typeface="微软雅黑" panose="020B0503020204020204" pitchFamily="34" charset="-122"/>
              <a:cs typeface="Calibri"/>
            </a:endParaRPr>
          </a:p>
        </p:txBody>
      </p:sp>
      <p:sp>
        <p:nvSpPr>
          <p:cNvPr id="22" name="object 13"/>
          <p:cNvSpPr txBox="1"/>
          <p:nvPr/>
        </p:nvSpPr>
        <p:spPr>
          <a:xfrm>
            <a:off x="4769907" y="1251057"/>
            <a:ext cx="4104456" cy="5170646"/>
          </a:xfrm>
          <a:prstGeom prst="rect">
            <a:avLst/>
          </a:prstGeom>
        </p:spPr>
        <p:txBody>
          <a:bodyPr vert="horz" wrap="square" lIns="0" tIns="0" rIns="0" bIns="0" rtlCol="0">
            <a:spAutoFit/>
          </a:bodyPr>
          <a:lstStyle/>
          <a:p>
            <a:pPr marL="12700" marR="5080">
              <a:lnSpc>
                <a:spcPct val="150000"/>
              </a:lnSpc>
            </a:pPr>
            <a:r>
              <a:rPr lang="zh-CN" altLang="en-US" sz="2000" spc="125" dirty="0" smtClean="0">
                <a:latin typeface="微软雅黑" panose="020B0503020204020204" pitchFamily="34" charset="-122"/>
                <a:ea typeface="微软雅黑" panose="020B0503020204020204" pitchFamily="34" charset="-122"/>
                <a:cs typeface="Calibri"/>
              </a:rPr>
              <a:t>无法强制支付（链上无法影响链下的活动）：</a:t>
            </a:r>
            <a:endParaRPr lang="en-US" altLang="zh-CN" sz="2000" spc="125"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65" dirty="0" smtClean="0">
                <a:latin typeface="微软雅黑" panose="020B0503020204020204" pitchFamily="34" charset="-122"/>
                <a:ea typeface="微软雅黑" panose="020B0503020204020204" pitchFamily="34" charset="-122"/>
                <a:cs typeface="Calibri"/>
              </a:rPr>
              <a:t>不能实现贷款／债券这样的金融产品</a:t>
            </a:r>
            <a:endParaRPr lang="zh-CN" altLang="en-US" sz="1600" dirty="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钱（代币）被锁定在了区块链上，以确保支付可以进行</a:t>
            </a:r>
            <a:endParaRPr lang="zh-CN" altLang="en-US" sz="1600" spc="65" dirty="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65" dirty="0" smtClean="0">
                <a:latin typeface="微软雅黑" panose="020B0503020204020204" pitchFamily="34" charset="-122"/>
                <a:ea typeface="微软雅黑" panose="020B0503020204020204" pitchFamily="34" charset="-122"/>
                <a:cs typeface="Calibri"/>
              </a:rPr>
              <a:t>折衷的方案：实现一个去中心化的信誉管理系统</a:t>
            </a:r>
            <a:endParaRPr lang="en-US" altLang="zh-CN" sz="1600" spc="65" dirty="0" smtClean="0">
              <a:latin typeface="微软雅黑" panose="020B0503020204020204" pitchFamily="34" charset="-122"/>
              <a:ea typeface="微软雅黑" panose="020B0503020204020204" pitchFamily="34" charset="-122"/>
              <a:cs typeface="Calibri"/>
            </a:endParaRPr>
          </a:p>
          <a:p>
            <a:pPr marL="12700" marR="5080">
              <a:lnSpc>
                <a:spcPct val="150000"/>
              </a:lnSpc>
              <a:tabLst>
                <a:tab pos="363855" algn="l"/>
                <a:tab pos="364490" algn="l"/>
              </a:tabLst>
            </a:pPr>
            <a:endParaRPr lang="en-US" altLang="zh-CN" sz="2000" spc="125" dirty="0" smtClean="0">
              <a:latin typeface="微软雅黑" panose="020B0503020204020204" pitchFamily="34" charset="-122"/>
              <a:ea typeface="微软雅黑" panose="020B0503020204020204" pitchFamily="34" charset="-122"/>
              <a:cs typeface="Calibri"/>
            </a:endParaRPr>
          </a:p>
          <a:p>
            <a:pPr marL="12700" marR="5080">
              <a:lnSpc>
                <a:spcPct val="150000"/>
              </a:lnSpc>
              <a:tabLst>
                <a:tab pos="363855" algn="l"/>
                <a:tab pos="364490" algn="l"/>
              </a:tabLst>
            </a:pPr>
            <a:r>
              <a:rPr lang="zh-CN" altLang="en-US" sz="2000" spc="125" dirty="0" smtClean="0">
                <a:latin typeface="微软雅黑" panose="020B0503020204020204" pitchFamily="34" charset="-122"/>
                <a:ea typeface="微软雅黑" panose="020B0503020204020204" pitchFamily="34" charset="-122"/>
                <a:cs typeface="Calibri"/>
              </a:rPr>
              <a:t>合约无法处理机密数据</a:t>
            </a:r>
            <a:endParaRPr lang="zh-CN" altLang="en-US" sz="1600" dirty="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85" dirty="0" smtClean="0">
                <a:latin typeface="微软雅黑" panose="020B0503020204020204" pitchFamily="34" charset="-122"/>
                <a:ea typeface="微软雅黑" panose="020B0503020204020204" pitchFamily="34" charset="-122"/>
                <a:cs typeface="Calibri"/>
              </a:rPr>
              <a:t>机密数据在他人电脑上无法解密</a:t>
            </a:r>
            <a:endParaRPr lang="en-US" altLang="zh-CN" sz="1600" spc="85"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85" dirty="0">
                <a:latin typeface="微软雅黑" panose="020B0503020204020204" pitchFamily="34" charset="-122"/>
                <a:ea typeface="微软雅黑" panose="020B0503020204020204" pitchFamily="34" charset="-122"/>
                <a:cs typeface="Calibri"/>
              </a:rPr>
              <a:t>访问控制能力</a:t>
            </a:r>
            <a:r>
              <a:rPr lang="zh-CN" altLang="en-US" sz="1600" spc="85" dirty="0" smtClean="0">
                <a:latin typeface="微软雅黑" panose="020B0503020204020204" pitchFamily="34" charset="-122"/>
                <a:ea typeface="微软雅黑" panose="020B0503020204020204" pitchFamily="34" charset="-122"/>
                <a:cs typeface="Calibri"/>
              </a:rPr>
              <a:t>非常有限</a:t>
            </a:r>
            <a:endParaRPr lang="en-US" altLang="zh-CN" sz="1600" spc="85"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85" dirty="0" smtClean="0">
                <a:latin typeface="微软雅黑" panose="020B0503020204020204" pitchFamily="34" charset="-122"/>
                <a:ea typeface="微软雅黑" panose="020B0503020204020204" pitchFamily="34" charset="-122"/>
                <a:cs typeface="Calibri"/>
              </a:rPr>
              <a:t>只能存储加密数据，然后到本地解密</a:t>
            </a:r>
            <a:endParaRPr lang="en-US" altLang="zh-CN" sz="1600" spc="85"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85" dirty="0" smtClean="0">
                <a:latin typeface="微软雅黑" panose="020B0503020204020204" pitchFamily="34" charset="-122"/>
                <a:ea typeface="微软雅黑" panose="020B0503020204020204" pitchFamily="34" charset="-122"/>
                <a:cs typeface="Calibri"/>
              </a:rPr>
              <a:t>解决方案：同态加密</a:t>
            </a:r>
            <a:endParaRPr lang="en-US" altLang="zh-CN" sz="1600" spc="85" dirty="0">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112498921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区块链杀手级应用</a:t>
            </a:r>
            <a:r>
              <a:rPr lang="zh-CN" altLang="en-US" dirty="0" smtClean="0"/>
              <a:t>的重要属性</a:t>
            </a:r>
            <a:endParaRPr lang="zh-CN" altLang="en-US" dirty="0"/>
          </a:p>
        </p:txBody>
      </p:sp>
      <p:sp>
        <p:nvSpPr>
          <p:cNvPr id="3" name="object 2"/>
          <p:cNvSpPr txBox="1"/>
          <p:nvPr/>
        </p:nvSpPr>
        <p:spPr>
          <a:xfrm>
            <a:off x="8362838" y="652477"/>
            <a:ext cx="151130" cy="135255"/>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Calibri"/>
                <a:cs typeface="Calibri"/>
              </a:rPr>
              <a:t>49</a:t>
            </a:r>
            <a:endParaRPr sz="800">
              <a:latin typeface="Calibri"/>
              <a:cs typeface="Calibri"/>
            </a:endParaRPr>
          </a:p>
        </p:txBody>
      </p:sp>
      <p:sp>
        <p:nvSpPr>
          <p:cNvPr id="4" name="object 2"/>
          <p:cNvSpPr txBox="1"/>
          <p:nvPr/>
        </p:nvSpPr>
        <p:spPr>
          <a:xfrm>
            <a:off x="8363143" y="652477"/>
            <a:ext cx="150495" cy="135255"/>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Calibri"/>
                <a:cs typeface="Calibri"/>
              </a:rPr>
              <a:t>52</a:t>
            </a:r>
            <a:endParaRPr sz="800">
              <a:latin typeface="Calibri"/>
              <a:cs typeface="Calibri"/>
            </a:endParaRPr>
          </a:p>
        </p:txBody>
      </p:sp>
      <p:sp>
        <p:nvSpPr>
          <p:cNvPr id="28" name="object 13"/>
          <p:cNvSpPr txBox="1"/>
          <p:nvPr/>
        </p:nvSpPr>
        <p:spPr>
          <a:xfrm>
            <a:off x="395536" y="980728"/>
            <a:ext cx="4104456" cy="4801314"/>
          </a:xfrm>
          <a:prstGeom prst="rect">
            <a:avLst/>
          </a:prstGeom>
        </p:spPr>
        <p:txBody>
          <a:bodyPr vert="horz" wrap="square" lIns="0" tIns="0" rIns="0" bIns="0" rtlCol="0">
            <a:spAutoFit/>
          </a:bodyPr>
          <a:lstStyle/>
          <a:p>
            <a:pPr marL="363855" marR="5080" indent="-351155">
              <a:lnSpc>
                <a:spcPct val="150000"/>
              </a:lnSpc>
              <a:buFont typeface="Arial"/>
              <a:buChar char="●"/>
              <a:tabLst>
                <a:tab pos="363855" algn="l"/>
                <a:tab pos="364490" algn="l"/>
              </a:tabLst>
            </a:pPr>
            <a:r>
              <a:rPr lang="zh-CN" altLang="en-US" sz="1600" spc="65" dirty="0" smtClean="0">
                <a:latin typeface="微软雅黑" panose="020B0503020204020204" pitchFamily="34" charset="-122"/>
                <a:ea typeface="微软雅黑" panose="020B0503020204020204" pitchFamily="34" charset="-122"/>
                <a:cs typeface="Calibri"/>
              </a:rPr>
              <a:t>一个需要共识、协调、去信任的环境</a:t>
            </a:r>
            <a:endParaRPr lang="en-US" altLang="zh-CN" sz="1600" spc="65"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65" dirty="0" smtClean="0">
                <a:latin typeface="微软雅黑" panose="020B0503020204020204" pitchFamily="34" charset="-122"/>
                <a:ea typeface="微软雅黑" panose="020B0503020204020204" pitchFamily="34" charset="-122"/>
                <a:cs typeface="Calibri"/>
              </a:rPr>
              <a:t>去中介、抗审查</a:t>
            </a:r>
            <a:endParaRPr lang="zh-CN" altLang="en-US" sz="1600"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65" dirty="0" smtClean="0">
                <a:latin typeface="微软雅黑" panose="020B0503020204020204" pitchFamily="34" charset="-122"/>
                <a:ea typeface="微软雅黑" panose="020B0503020204020204" pitchFamily="34" charset="-122"/>
                <a:cs typeface="Calibri"/>
              </a:rPr>
              <a:t>通过设计保证数据的正确性</a:t>
            </a:r>
            <a:endParaRPr lang="zh-CN" altLang="en-US" sz="1600" dirty="0" smtClean="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z="1600" dirty="0" smtClean="0">
                <a:latin typeface="微软雅黑" panose="020B0503020204020204" pitchFamily="34" charset="-122"/>
                <a:ea typeface="微软雅黑" panose="020B0503020204020204" pitchFamily="34" charset="-122"/>
                <a:cs typeface="Calibri"/>
              </a:rPr>
              <a:t>真实、可溯源</a:t>
            </a:r>
            <a:endParaRPr lang="en-US" altLang="zh-CN"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z="1600" dirty="0" smtClean="0">
                <a:latin typeface="微软雅黑" panose="020B0503020204020204" pitchFamily="34" charset="-122"/>
                <a:ea typeface="微软雅黑" panose="020B0503020204020204" pitchFamily="34" charset="-122"/>
                <a:cs typeface="Calibri"/>
              </a:rPr>
              <a:t>进入区块链的数据首先要保证是正确的</a:t>
            </a:r>
          </a:p>
          <a:p>
            <a:pPr marL="363855" marR="5080" indent="-351155">
              <a:lnSpc>
                <a:spcPct val="150000"/>
              </a:lnSpc>
              <a:buFont typeface="Arial"/>
              <a:buChar char="●"/>
              <a:tabLst>
                <a:tab pos="363855" algn="l"/>
                <a:tab pos="364490" algn="l"/>
              </a:tabLst>
            </a:pPr>
            <a:r>
              <a:rPr lang="zh-CN" altLang="en-US" sz="1600" spc="85" dirty="0" smtClean="0">
                <a:latin typeface="微软雅黑" panose="020B0503020204020204" pitchFamily="34" charset="-122"/>
                <a:ea typeface="微软雅黑" panose="020B0503020204020204" pitchFamily="34" charset="-122"/>
                <a:cs typeface="Calibri"/>
              </a:rPr>
              <a:t>开放集成的可编程货币</a:t>
            </a:r>
            <a:endParaRPr lang="en-US" altLang="zh-CN" sz="1600" spc="85" dirty="0" smtClean="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en-US" altLang="zh-CN" sz="1600" dirty="0" err="1" smtClean="0">
                <a:latin typeface="微软雅黑" panose="020B0503020204020204" pitchFamily="34" charset="-122"/>
                <a:ea typeface="微软雅黑" panose="020B0503020204020204" pitchFamily="34" charset="-122"/>
                <a:cs typeface="Calibri"/>
              </a:rPr>
              <a:t>IoT</a:t>
            </a:r>
            <a:r>
              <a:rPr lang="en-US" altLang="zh-CN" sz="1600" dirty="0" smtClean="0">
                <a:latin typeface="微软雅黑" panose="020B0503020204020204" pitchFamily="34" charset="-122"/>
                <a:ea typeface="微软雅黑" panose="020B0503020204020204" pitchFamily="34" charset="-122"/>
                <a:cs typeface="Calibri"/>
              </a:rPr>
              <a:t>/M2M</a:t>
            </a:r>
            <a:r>
              <a:rPr lang="zh-CN" altLang="en-US" sz="1600" dirty="0" smtClean="0">
                <a:latin typeface="微软雅黑" panose="020B0503020204020204" pitchFamily="34" charset="-122"/>
                <a:ea typeface="微软雅黑" panose="020B0503020204020204" pitchFamily="34" charset="-122"/>
                <a:cs typeface="Calibri"/>
              </a:rPr>
              <a:t>支付（如：</a:t>
            </a:r>
            <a:r>
              <a:rPr lang="en-US" altLang="zh-CN" sz="1600" dirty="0" smtClean="0">
                <a:latin typeface="微软雅黑" panose="020B0503020204020204" pitchFamily="34" charset="-122"/>
                <a:ea typeface="微软雅黑" panose="020B0503020204020204" pitchFamily="34" charset="-122"/>
                <a:cs typeface="Calibri"/>
              </a:rPr>
              <a:t>IBM</a:t>
            </a:r>
            <a:r>
              <a:rPr lang="zh-CN" altLang="en-US" sz="1600" dirty="0" smtClean="0">
                <a:latin typeface="微软雅黑" panose="020B0503020204020204" pitchFamily="34" charset="-122"/>
                <a:ea typeface="微软雅黑" panose="020B0503020204020204" pitchFamily="34" charset="-122"/>
                <a:cs typeface="Calibri"/>
              </a:rPr>
              <a:t>的</a:t>
            </a:r>
            <a:r>
              <a:rPr lang="en-US" altLang="zh-CN" sz="1600" dirty="0" smtClean="0">
                <a:latin typeface="微软雅黑" panose="020B0503020204020204" pitchFamily="34" charset="-122"/>
                <a:ea typeface="微软雅黑" panose="020B0503020204020204" pitchFamily="34" charset="-122"/>
                <a:cs typeface="Calibri"/>
              </a:rPr>
              <a:t>ADEPT</a:t>
            </a:r>
            <a:r>
              <a:rPr lang="zh-CN" altLang="en-US" sz="1600" dirty="0" smtClean="0">
                <a:latin typeface="微软雅黑" panose="020B0503020204020204" pitchFamily="34" charset="-122"/>
                <a:ea typeface="微软雅黑" panose="020B0503020204020204" pitchFamily="34" charset="-122"/>
                <a:cs typeface="Calibri"/>
              </a:rPr>
              <a:t>）</a:t>
            </a:r>
            <a:endParaRPr lang="en-US" altLang="zh-CN" sz="1600" dirty="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资金发送、接收简单（无需提供个人信息）</a:t>
            </a:r>
            <a:endParaRPr lang="en-US" altLang="zh-CN" sz="1600" dirty="0" smtClean="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支持微支付（闪电网路）</a:t>
            </a:r>
            <a:endParaRPr lang="zh-CN" altLang="en-US" sz="1600" dirty="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85" dirty="0" smtClean="0">
                <a:latin typeface="微软雅黑" panose="020B0503020204020204" pitchFamily="34" charset="-122"/>
                <a:ea typeface="微软雅黑" panose="020B0503020204020204" pitchFamily="34" charset="-122"/>
                <a:cs typeface="Calibri"/>
              </a:rPr>
              <a:t>容错、弹性系统（如：</a:t>
            </a:r>
            <a:r>
              <a:rPr lang="en-US" altLang="zh-CN" sz="1600" spc="85" dirty="0" smtClean="0">
                <a:latin typeface="微软雅黑" panose="020B0503020204020204" pitchFamily="34" charset="-122"/>
                <a:ea typeface="微软雅黑" panose="020B0503020204020204" pitchFamily="34" charset="-122"/>
                <a:cs typeface="Calibri"/>
              </a:rPr>
              <a:t>Filament</a:t>
            </a:r>
            <a:r>
              <a:rPr lang="zh-CN" altLang="en-US" sz="1600" spc="85" dirty="0" smtClean="0">
                <a:latin typeface="微软雅黑" panose="020B0503020204020204" pitchFamily="34" charset="-122"/>
                <a:ea typeface="微软雅黑" panose="020B0503020204020204" pitchFamily="34" charset="-122"/>
                <a:cs typeface="Calibri"/>
              </a:rPr>
              <a:t>）</a:t>
            </a:r>
            <a:endParaRPr lang="en-US" altLang="zh-CN" sz="1600" dirty="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自治网络／设备</a:t>
            </a:r>
            <a:endParaRPr lang="zh-CN" altLang="en-US" sz="1600" dirty="0">
              <a:latin typeface="微软雅黑" panose="020B0503020204020204" pitchFamily="34" charset="-122"/>
              <a:ea typeface="微软雅黑" panose="020B0503020204020204" pitchFamily="34" charset="-122"/>
              <a:cs typeface="Calibri"/>
            </a:endParaRPr>
          </a:p>
        </p:txBody>
      </p:sp>
      <p:sp>
        <p:nvSpPr>
          <p:cNvPr id="29" name="object 13"/>
          <p:cNvSpPr txBox="1"/>
          <p:nvPr/>
        </p:nvSpPr>
        <p:spPr>
          <a:xfrm>
            <a:off x="4788024" y="980728"/>
            <a:ext cx="4104456" cy="4847481"/>
          </a:xfrm>
          <a:prstGeom prst="rect">
            <a:avLst/>
          </a:prstGeom>
        </p:spPr>
        <p:txBody>
          <a:bodyPr vert="horz" wrap="square" lIns="0" tIns="0" rIns="0" bIns="0" rtlCol="0">
            <a:spAutoFit/>
          </a:bodyPr>
          <a:lstStyle/>
          <a:p>
            <a:pPr marL="363855" marR="5080" indent="-351155">
              <a:lnSpc>
                <a:spcPct val="150000"/>
              </a:lnSpc>
              <a:buFont typeface="Arial"/>
              <a:buChar char="●"/>
              <a:tabLst>
                <a:tab pos="363855" algn="l"/>
                <a:tab pos="364490" algn="l"/>
              </a:tabLst>
            </a:pPr>
            <a:r>
              <a:rPr lang="zh-CN" altLang="en-US" sz="1600" dirty="0" smtClean="0">
                <a:latin typeface="微软雅黑" panose="020B0503020204020204" pitchFamily="34" charset="-122"/>
                <a:ea typeface="微软雅黑" panose="020B0503020204020204" pitchFamily="34" charset="-122"/>
                <a:cs typeface="Calibri"/>
              </a:rPr>
              <a:t>激励</a:t>
            </a:r>
            <a:r>
              <a:rPr lang="zh-CN" altLang="en-US" sz="1600" dirty="0">
                <a:latin typeface="微软雅黑" panose="020B0503020204020204" pitchFamily="34" charset="-122"/>
                <a:ea typeface="微软雅黑" panose="020B0503020204020204" pitchFamily="34" charset="-122"/>
                <a:cs typeface="Calibri"/>
              </a:rPr>
              <a:t>方式创新（如：</a:t>
            </a:r>
            <a:r>
              <a:rPr lang="en-US" altLang="zh-CN" sz="1600" dirty="0">
                <a:latin typeface="微软雅黑" panose="020B0503020204020204" pitchFamily="34" charset="-122"/>
                <a:ea typeface="微软雅黑" panose="020B0503020204020204" pitchFamily="34" charset="-122"/>
                <a:cs typeface="Calibri"/>
              </a:rPr>
              <a:t>Augur, Ether-on-a-stick</a:t>
            </a:r>
            <a:r>
              <a:rPr lang="zh-CN" altLang="en-US" sz="1600" dirty="0" smtClean="0">
                <a:latin typeface="微软雅黑" panose="020B0503020204020204" pitchFamily="34" charset="-122"/>
                <a:ea typeface="微软雅黑" panose="020B0503020204020204" pitchFamily="34" charset="-122"/>
                <a:cs typeface="Calibri"/>
              </a:rPr>
              <a:t>）</a:t>
            </a:r>
            <a:endParaRPr lang="en-US" altLang="zh-CN" sz="1600" spc="65"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65" dirty="0" smtClean="0">
                <a:latin typeface="微软雅黑" panose="020B0503020204020204" pitchFamily="34" charset="-122"/>
                <a:ea typeface="微软雅黑" panose="020B0503020204020204" pitchFamily="34" charset="-122"/>
                <a:cs typeface="Calibri"/>
              </a:rPr>
              <a:t>安全／可靠的管理</a:t>
            </a:r>
            <a:endParaRPr lang="en-US" altLang="zh-CN" sz="1600" spc="65"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85" dirty="0" smtClean="0">
                <a:latin typeface="微软雅黑" panose="020B0503020204020204" pitchFamily="34" charset="-122"/>
                <a:ea typeface="微软雅黑" panose="020B0503020204020204" pitchFamily="34" charset="-122"/>
                <a:cs typeface="Calibri"/>
              </a:rPr>
              <a:t>新的管理模式（如：</a:t>
            </a:r>
            <a:r>
              <a:rPr lang="en-US" altLang="zh-CN" sz="1600" spc="85" dirty="0" smtClean="0">
                <a:latin typeface="微软雅黑" panose="020B0503020204020204" pitchFamily="34" charset="-122"/>
                <a:ea typeface="微软雅黑" panose="020B0503020204020204" pitchFamily="34" charset="-122"/>
                <a:cs typeface="Calibri"/>
              </a:rPr>
              <a:t>DAO/</a:t>
            </a:r>
            <a:r>
              <a:rPr lang="en-US" altLang="zh-CN" sz="1600" spc="85" dirty="0" err="1" smtClean="0">
                <a:latin typeface="微软雅黑" panose="020B0503020204020204" pitchFamily="34" charset="-122"/>
                <a:ea typeface="微软雅黑" panose="020B0503020204020204" pitchFamily="34" charset="-122"/>
                <a:cs typeface="Calibri"/>
              </a:rPr>
              <a:t>futarchy</a:t>
            </a:r>
            <a:r>
              <a:rPr lang="zh-CN" altLang="en-US" sz="1600" spc="85" dirty="0" smtClean="0">
                <a:latin typeface="微软雅黑" panose="020B0503020204020204" pitchFamily="34" charset="-122"/>
                <a:ea typeface="微软雅黑" panose="020B0503020204020204" pitchFamily="34" charset="-122"/>
                <a:cs typeface="Calibri"/>
              </a:rPr>
              <a:t>）</a:t>
            </a:r>
            <a:endParaRPr lang="zh-CN" altLang="en-US" sz="1600"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85" dirty="0" smtClean="0">
                <a:latin typeface="微软雅黑" panose="020B0503020204020204" pitchFamily="34" charset="-122"/>
                <a:ea typeface="微软雅黑" panose="020B0503020204020204" pitchFamily="34" charset="-122"/>
                <a:cs typeface="Calibri"/>
              </a:rPr>
              <a:t>容错、弹性系统（如：</a:t>
            </a:r>
            <a:r>
              <a:rPr lang="en-US" altLang="zh-CN" sz="1600" spc="85" dirty="0" smtClean="0">
                <a:latin typeface="微软雅黑" panose="020B0503020204020204" pitchFamily="34" charset="-122"/>
                <a:ea typeface="微软雅黑" panose="020B0503020204020204" pitchFamily="34" charset="-122"/>
                <a:cs typeface="Calibri"/>
              </a:rPr>
              <a:t>Filament</a:t>
            </a:r>
            <a:r>
              <a:rPr lang="zh-CN" altLang="en-US" sz="1600" spc="85" dirty="0" smtClean="0">
                <a:latin typeface="微软雅黑" panose="020B0503020204020204" pitchFamily="34" charset="-122"/>
                <a:ea typeface="微软雅黑" panose="020B0503020204020204" pitchFamily="34" charset="-122"/>
                <a:cs typeface="Calibri"/>
              </a:rPr>
              <a:t>）</a:t>
            </a:r>
            <a:endParaRPr lang="en-US" altLang="zh-CN" sz="1600" dirty="0" smtClean="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自治网络／设备</a:t>
            </a:r>
            <a:endParaRPr lang="en-US" altLang="zh-CN" sz="1600" spc="65" dirty="0" smtClean="0">
              <a:latin typeface="微软雅黑" panose="020B0503020204020204" pitchFamily="34" charset="-122"/>
              <a:ea typeface="微软雅黑" panose="020B0503020204020204" pitchFamily="34" charset="-122"/>
              <a:cs typeface="Calibri"/>
            </a:endParaRPr>
          </a:p>
          <a:p>
            <a:pPr marL="12700" marR="5080">
              <a:lnSpc>
                <a:spcPct val="150000"/>
              </a:lnSpc>
              <a:tabLst>
                <a:tab pos="363855" algn="l"/>
                <a:tab pos="364490" algn="l"/>
              </a:tabLst>
            </a:pPr>
            <a:endParaRPr lang="en-US" altLang="zh-CN" sz="2000" spc="65" dirty="0" smtClean="0">
              <a:latin typeface="微软雅黑" panose="020B0503020204020204" pitchFamily="34" charset="-122"/>
              <a:ea typeface="微软雅黑" panose="020B0503020204020204" pitchFamily="34" charset="-122"/>
              <a:cs typeface="Calibri"/>
            </a:endParaRPr>
          </a:p>
          <a:p>
            <a:pPr marL="12700" marR="5080">
              <a:lnSpc>
                <a:spcPct val="150000"/>
              </a:lnSpc>
              <a:tabLst>
                <a:tab pos="363855" algn="l"/>
                <a:tab pos="364490" algn="l"/>
              </a:tabLst>
            </a:pPr>
            <a:r>
              <a:rPr lang="zh-CN" altLang="en-US" sz="2000" spc="65" dirty="0" smtClean="0">
                <a:latin typeface="微软雅黑" panose="020B0503020204020204" pitchFamily="34" charset="-122"/>
                <a:ea typeface="微软雅黑" panose="020B0503020204020204" pitchFamily="34" charset="-122"/>
                <a:cs typeface="Calibri"/>
              </a:rPr>
              <a:t>不同于中心化系统</a:t>
            </a:r>
            <a:r>
              <a:rPr lang="en-US" altLang="zh-CN" sz="2000" spc="65" dirty="0">
                <a:latin typeface="微软雅黑" panose="020B0503020204020204" pitchFamily="34" charset="-122"/>
                <a:ea typeface="微软雅黑" panose="020B0503020204020204" pitchFamily="34" charset="-122"/>
                <a:cs typeface="Calibri"/>
              </a:rPr>
              <a:t>(</a:t>
            </a:r>
            <a:r>
              <a:rPr lang="zh-CN" altLang="en-US" sz="2000" spc="65" dirty="0">
                <a:latin typeface="微软雅黑" panose="020B0503020204020204" pitchFamily="34" charset="-122"/>
                <a:ea typeface="微软雅黑" panose="020B0503020204020204" pitchFamily="34" charset="-122"/>
                <a:cs typeface="Calibri"/>
              </a:rPr>
              <a:t>集成度高、内聚性强</a:t>
            </a:r>
            <a:r>
              <a:rPr lang="en-US" altLang="zh-CN" sz="2000" spc="65" dirty="0">
                <a:latin typeface="微软雅黑" panose="020B0503020204020204" pitchFamily="34" charset="-122"/>
                <a:ea typeface="微软雅黑" panose="020B0503020204020204" pitchFamily="34" charset="-122"/>
                <a:cs typeface="Calibri"/>
              </a:rPr>
              <a:t>)</a:t>
            </a:r>
          </a:p>
          <a:p>
            <a:pPr marL="821055" lvl="1" indent="-351155">
              <a:lnSpc>
                <a:spcPct val="150000"/>
              </a:lnSpc>
              <a:spcBef>
                <a:spcPts val="30"/>
              </a:spcBef>
              <a:buFont typeface="Arial"/>
              <a:buChar char="○"/>
              <a:tabLst>
                <a:tab pos="821055" algn="l"/>
                <a:tab pos="821690" algn="l"/>
              </a:tabLst>
            </a:pPr>
            <a:r>
              <a:rPr lang="zh-CN" altLang="en-US" b="1" spc="65" dirty="0" smtClean="0">
                <a:latin typeface="微软雅黑" panose="020B0503020204020204" pitchFamily="34" charset="-122"/>
                <a:ea typeface="微软雅黑" panose="020B0503020204020204" pitchFamily="34" charset="-122"/>
                <a:cs typeface="Calibri"/>
              </a:rPr>
              <a:t>效率高</a:t>
            </a:r>
            <a:r>
              <a:rPr lang="zh-CN" altLang="en-US" spc="65" dirty="0" smtClean="0">
                <a:latin typeface="微软雅黑" panose="020B0503020204020204" pitchFamily="34" charset="-122"/>
                <a:ea typeface="微软雅黑" panose="020B0503020204020204" pitchFamily="34" charset="-122"/>
                <a:cs typeface="Calibri"/>
              </a:rPr>
              <a:t>（通常区块链的效率低）</a:t>
            </a:r>
            <a:endParaRPr lang="en-US" altLang="zh-CN" spc="65" dirty="0" smtClean="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pc="65" dirty="0" smtClean="0">
                <a:latin typeface="微软雅黑" panose="020B0503020204020204" pitchFamily="34" charset="-122"/>
                <a:ea typeface="微软雅黑" panose="020B0503020204020204" pitchFamily="34" charset="-122"/>
                <a:cs typeface="Calibri"/>
              </a:rPr>
              <a:t>读写数据完全</a:t>
            </a:r>
            <a:r>
              <a:rPr lang="zh-CN" altLang="en-US" b="1" spc="65" dirty="0" smtClean="0">
                <a:latin typeface="微软雅黑" panose="020B0503020204020204" pitchFamily="34" charset="-122"/>
                <a:ea typeface="微软雅黑" panose="020B0503020204020204" pitchFamily="34" charset="-122"/>
                <a:cs typeface="Calibri"/>
              </a:rPr>
              <a:t>中心化</a:t>
            </a:r>
            <a:r>
              <a:rPr lang="zh-CN" altLang="en-US" spc="65" dirty="0" smtClean="0">
                <a:latin typeface="微软雅黑" panose="020B0503020204020204" pitchFamily="34" charset="-122"/>
                <a:ea typeface="微软雅黑" panose="020B0503020204020204" pitchFamily="34" charset="-122"/>
                <a:cs typeface="Calibri"/>
              </a:rPr>
              <a:t>控制</a:t>
            </a:r>
            <a:endParaRPr lang="en-US" altLang="zh-CN" spc="65" dirty="0" smtClean="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pc="65" dirty="0" smtClean="0">
                <a:latin typeface="微软雅黑" panose="020B0503020204020204" pitchFamily="34" charset="-122"/>
                <a:ea typeface="微软雅黑" panose="020B0503020204020204" pitchFamily="34" charset="-122"/>
                <a:cs typeface="Calibri"/>
              </a:rPr>
              <a:t>需要管理好</a:t>
            </a:r>
            <a:r>
              <a:rPr lang="zh-CN" altLang="en-US" b="1" spc="65" dirty="0" smtClean="0">
                <a:latin typeface="微软雅黑" panose="020B0503020204020204" pitchFamily="34" charset="-122"/>
                <a:ea typeface="微软雅黑" panose="020B0503020204020204" pitchFamily="34" charset="-122"/>
                <a:cs typeface="Calibri"/>
              </a:rPr>
              <a:t>复杂度</a:t>
            </a:r>
            <a:endParaRPr lang="en-US" altLang="zh-CN" b="1" spc="65" dirty="0">
              <a:latin typeface="微软雅黑" panose="020B0503020204020204" pitchFamily="34" charset="-122"/>
              <a:ea typeface="微软雅黑" panose="020B0503020204020204" pitchFamily="34" charset="-122"/>
              <a:cs typeface="Calibri"/>
            </a:endParaRPr>
          </a:p>
        </p:txBody>
      </p:sp>
      <p:sp>
        <p:nvSpPr>
          <p:cNvPr id="5" name="文本框 4"/>
          <p:cNvSpPr txBox="1"/>
          <p:nvPr/>
        </p:nvSpPr>
        <p:spPr>
          <a:xfrm>
            <a:off x="215627" y="6165304"/>
            <a:ext cx="8802410"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经常有人会问：问什么使用区块链比使用中心化的数据库要好？</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695024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智能合约的应用总结</a:t>
            </a:r>
            <a:endParaRPr lang="zh-CN" altLang="en-US" dirty="0"/>
          </a:p>
        </p:txBody>
      </p:sp>
      <p:sp>
        <p:nvSpPr>
          <p:cNvPr id="3" name="object 2"/>
          <p:cNvSpPr txBox="1"/>
          <p:nvPr/>
        </p:nvSpPr>
        <p:spPr>
          <a:xfrm>
            <a:off x="8362838" y="652477"/>
            <a:ext cx="151130" cy="135255"/>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Calibri"/>
                <a:cs typeface="Calibri"/>
              </a:rPr>
              <a:t>49</a:t>
            </a:r>
            <a:endParaRPr sz="800">
              <a:latin typeface="Calibri"/>
              <a:cs typeface="Calibri"/>
            </a:endParaRPr>
          </a:p>
        </p:txBody>
      </p:sp>
      <p:sp>
        <p:nvSpPr>
          <p:cNvPr id="4" name="object 2"/>
          <p:cNvSpPr txBox="1"/>
          <p:nvPr/>
        </p:nvSpPr>
        <p:spPr>
          <a:xfrm>
            <a:off x="8363143" y="652477"/>
            <a:ext cx="150495" cy="135255"/>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Calibri"/>
                <a:cs typeface="Calibri"/>
              </a:rPr>
              <a:t>52</a:t>
            </a:r>
            <a:endParaRPr sz="800">
              <a:latin typeface="Calibri"/>
              <a:cs typeface="Calibri"/>
            </a:endParaRPr>
          </a:p>
        </p:txBody>
      </p:sp>
      <p:sp>
        <p:nvSpPr>
          <p:cNvPr id="9" name="object 13"/>
          <p:cNvSpPr txBox="1"/>
          <p:nvPr/>
        </p:nvSpPr>
        <p:spPr>
          <a:xfrm>
            <a:off x="1403648" y="1700808"/>
            <a:ext cx="6959190" cy="1846659"/>
          </a:xfrm>
          <a:prstGeom prst="rect">
            <a:avLst/>
          </a:prstGeom>
        </p:spPr>
        <p:txBody>
          <a:bodyPr vert="horz" wrap="square" lIns="0" tIns="0" rIns="0" bIns="0" rtlCol="0">
            <a:spAutoFit/>
          </a:bodyPr>
          <a:lstStyle/>
          <a:p>
            <a:pPr marL="12700" marR="5080">
              <a:lnSpc>
                <a:spcPct val="150000"/>
              </a:lnSpc>
              <a:tabLst>
                <a:tab pos="363855" algn="l"/>
                <a:tab pos="364490" algn="l"/>
              </a:tabLst>
            </a:pPr>
            <a:r>
              <a:rPr lang="zh-CN" altLang="en-US" sz="2000" dirty="0" smtClean="0">
                <a:solidFill>
                  <a:srgbClr val="002060"/>
                </a:solidFill>
                <a:latin typeface="微软雅黑" panose="020B0503020204020204" pitchFamily="34" charset="-122"/>
                <a:ea typeface="微软雅黑" panose="020B0503020204020204" pitchFamily="34" charset="-122"/>
                <a:cs typeface="Calibri"/>
              </a:rPr>
              <a:t>前景：</a:t>
            </a:r>
            <a:endParaRPr lang="en-US" altLang="zh-CN" sz="2000" dirty="0" smtClean="0">
              <a:solidFill>
                <a:srgbClr val="002060"/>
              </a:solidFill>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2000" dirty="0" smtClean="0">
                <a:latin typeface="微软雅黑" panose="020B0503020204020204" pitchFamily="34" charset="-122"/>
                <a:ea typeface="微软雅黑" panose="020B0503020204020204" pitchFamily="34" charset="-122"/>
                <a:cs typeface="Calibri"/>
              </a:rPr>
              <a:t>智能合约引领区块链</a:t>
            </a:r>
            <a:r>
              <a:rPr lang="en-US" altLang="zh-CN" sz="2000" dirty="0" smtClean="0">
                <a:latin typeface="微软雅黑" panose="020B0503020204020204" pitchFamily="34" charset="-122"/>
                <a:ea typeface="微软雅黑" panose="020B0503020204020204" pitchFamily="34" charset="-122"/>
                <a:cs typeface="Calibri"/>
              </a:rPr>
              <a:t>3.0</a:t>
            </a:r>
            <a:r>
              <a:rPr lang="zh-CN" altLang="en-US" sz="2000" dirty="0" smtClean="0">
                <a:latin typeface="微软雅黑" panose="020B0503020204020204" pitchFamily="34" charset="-122"/>
                <a:ea typeface="微软雅黑" panose="020B0503020204020204" pitchFamily="34" charset="-122"/>
                <a:cs typeface="Calibri"/>
              </a:rPr>
              <a:t>的发展</a:t>
            </a:r>
            <a:endParaRPr lang="en-US" altLang="zh-CN" sz="2000"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2000" dirty="0" smtClean="0">
                <a:latin typeface="微软雅黑" panose="020B0503020204020204" pitchFamily="34" charset="-122"/>
                <a:ea typeface="微软雅黑" panose="020B0503020204020204" pitchFamily="34" charset="-122"/>
                <a:cs typeface="Calibri"/>
              </a:rPr>
              <a:t>利用智能合约可以开发针对</a:t>
            </a:r>
            <a:r>
              <a:rPr lang="zh-CN" altLang="en-US" sz="2000" dirty="0">
                <a:latin typeface="微软雅黑" panose="020B0503020204020204" pitchFamily="34" charset="-122"/>
                <a:ea typeface="微软雅黑" panose="020B0503020204020204" pitchFamily="34" charset="-122"/>
                <a:cs typeface="Calibri"/>
              </a:rPr>
              <a:t>多种</a:t>
            </a:r>
            <a:r>
              <a:rPr lang="zh-CN" altLang="en-US" sz="2000" dirty="0" smtClean="0">
                <a:latin typeface="微软雅黑" panose="020B0503020204020204" pitchFamily="34" charset="-122"/>
                <a:ea typeface="微软雅黑" panose="020B0503020204020204" pitchFamily="34" charset="-122"/>
                <a:cs typeface="Calibri"/>
              </a:rPr>
              <a:t>不同业务的</a:t>
            </a:r>
            <a:r>
              <a:rPr lang="en-US" altLang="zh-CN" sz="2000" dirty="0" err="1" smtClean="0">
                <a:latin typeface="微软雅黑" panose="020B0503020204020204" pitchFamily="34" charset="-122"/>
                <a:ea typeface="微软雅黑" panose="020B0503020204020204" pitchFamily="34" charset="-122"/>
                <a:cs typeface="Calibri"/>
              </a:rPr>
              <a:t>Dapp</a:t>
            </a:r>
            <a:endParaRPr lang="en-US" altLang="zh-CN" sz="2000"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endParaRPr lang="zh-CN" altLang="en-US" sz="2000" dirty="0">
              <a:latin typeface="微软雅黑" panose="020B0503020204020204" pitchFamily="34" charset="-122"/>
              <a:ea typeface="微软雅黑" panose="020B0503020204020204" pitchFamily="34" charset="-122"/>
              <a:cs typeface="Calibri"/>
            </a:endParaRPr>
          </a:p>
        </p:txBody>
      </p:sp>
      <p:sp>
        <p:nvSpPr>
          <p:cNvPr id="11" name="object 13"/>
          <p:cNvSpPr txBox="1"/>
          <p:nvPr/>
        </p:nvSpPr>
        <p:spPr>
          <a:xfrm>
            <a:off x="1403648" y="3212976"/>
            <a:ext cx="6959190" cy="2308324"/>
          </a:xfrm>
          <a:prstGeom prst="rect">
            <a:avLst/>
          </a:prstGeom>
        </p:spPr>
        <p:txBody>
          <a:bodyPr vert="horz" wrap="square" lIns="0" tIns="0" rIns="0" bIns="0" rtlCol="0">
            <a:spAutoFit/>
          </a:bodyPr>
          <a:lstStyle/>
          <a:p>
            <a:pPr marL="12700" marR="5080">
              <a:lnSpc>
                <a:spcPct val="150000"/>
              </a:lnSpc>
              <a:tabLst>
                <a:tab pos="363855" algn="l"/>
                <a:tab pos="364490" algn="l"/>
              </a:tabLst>
            </a:pPr>
            <a:r>
              <a:rPr lang="zh-CN" altLang="en-US" sz="2000" dirty="0" smtClean="0">
                <a:solidFill>
                  <a:srgbClr val="002060"/>
                </a:solidFill>
                <a:latin typeface="微软雅黑" panose="020B0503020204020204" pitchFamily="34" charset="-122"/>
                <a:ea typeface="微软雅黑" panose="020B0503020204020204" pitchFamily="34" charset="-122"/>
                <a:cs typeface="Calibri"/>
              </a:rPr>
              <a:t>待研究：</a:t>
            </a:r>
            <a:endParaRPr lang="en-US" altLang="zh-CN" sz="2000" dirty="0" smtClean="0">
              <a:solidFill>
                <a:srgbClr val="002060"/>
              </a:solidFill>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2000" dirty="0" smtClean="0">
                <a:latin typeface="微软雅黑" panose="020B0503020204020204" pitchFamily="34" charset="-122"/>
                <a:ea typeface="微软雅黑" panose="020B0503020204020204" pitchFamily="34" charset="-122"/>
                <a:cs typeface="Calibri"/>
              </a:rPr>
              <a:t>智能合约的漏洞检测理论及方法实现</a:t>
            </a:r>
            <a:endParaRPr lang="en-US" altLang="zh-CN" sz="2000"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2000" dirty="0" smtClean="0">
                <a:latin typeface="微软雅黑" panose="020B0503020204020204" pitchFamily="34" charset="-122"/>
                <a:ea typeface="微软雅黑" panose="020B0503020204020204" pitchFamily="34" charset="-122"/>
                <a:cs typeface="Calibri"/>
              </a:rPr>
              <a:t>针对智能合约的攻击防御策略</a:t>
            </a:r>
            <a:endParaRPr lang="en-US" altLang="zh-CN" sz="2000"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2000" dirty="0" smtClean="0">
                <a:latin typeface="微软雅黑" panose="020B0503020204020204" pitchFamily="34" charset="-122"/>
                <a:ea typeface="微软雅黑" panose="020B0503020204020204" pitchFamily="34" charset="-122"/>
                <a:cs typeface="Calibri"/>
              </a:rPr>
              <a:t>智能合约规范的统一，目前以太坊上的智能合约编写质量参差不齐，是出现大量漏洞被黑客利用的原因之一</a:t>
            </a:r>
            <a:endParaRPr lang="zh-CN" altLang="en-US" sz="2000" dirty="0">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9164614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a:t>
            </a:r>
            <a:r>
              <a:rPr lang="zh-CN" altLang="en-US" dirty="0" smtClean="0"/>
              <a:t>坊实现细节</a:t>
            </a:r>
            <a:endParaRPr lang="zh-CN" altLang="en-US" dirty="0"/>
          </a:p>
        </p:txBody>
      </p:sp>
      <p:sp>
        <p:nvSpPr>
          <p:cNvPr id="3" name="object 16"/>
          <p:cNvSpPr txBox="1"/>
          <p:nvPr/>
        </p:nvSpPr>
        <p:spPr>
          <a:xfrm>
            <a:off x="467544" y="1268760"/>
            <a:ext cx="4680520" cy="4780796"/>
          </a:xfrm>
          <a:prstGeom prst="rect">
            <a:avLst/>
          </a:prstGeom>
        </p:spPr>
        <p:txBody>
          <a:bodyPr vert="horz" wrap="square" lIns="0" tIns="0" rIns="0" bIns="0" rtlCol="0">
            <a:spAutoFit/>
          </a:bodyPr>
          <a:lstStyle/>
          <a:p>
            <a:pPr marL="379095" indent="-366395">
              <a:lnSpc>
                <a:spcPct val="150000"/>
              </a:lnSpc>
              <a:spcBef>
                <a:spcPts val="540"/>
              </a:spcBef>
              <a:buFont typeface="Arial"/>
              <a:buChar char="●"/>
              <a:tabLst>
                <a:tab pos="379095" algn="l"/>
                <a:tab pos="379730" algn="l"/>
              </a:tabLst>
            </a:pPr>
            <a:r>
              <a:rPr lang="zh-CN" altLang="en-US" sz="2400" spc="-5" dirty="0" smtClean="0">
                <a:latin typeface="微软雅黑" panose="020B0503020204020204" pitchFamily="34" charset="-122"/>
                <a:ea typeface="微软雅黑" panose="020B0503020204020204" pitchFamily="34" charset="-122"/>
                <a:cs typeface="Trebuchet MS"/>
              </a:rPr>
              <a:t>创建</a:t>
            </a:r>
            <a:r>
              <a:rPr lang="zh-CN" altLang="en-US" sz="2400" spc="-5" dirty="0">
                <a:latin typeface="微软雅黑" panose="020B0503020204020204" pitchFamily="34" charset="-122"/>
                <a:ea typeface="微软雅黑" panose="020B0503020204020204" pitchFamily="34" charset="-122"/>
                <a:cs typeface="Trebuchet MS"/>
              </a:rPr>
              <a:t>区块平均间隔：</a:t>
            </a:r>
            <a:r>
              <a:rPr lang="en-US" altLang="zh-CN" sz="2400" spc="-5" dirty="0" smtClean="0">
                <a:latin typeface="微软雅黑" panose="020B0503020204020204" pitchFamily="34" charset="-122"/>
                <a:ea typeface="微软雅黑" panose="020B0503020204020204" pitchFamily="34" charset="-122"/>
                <a:cs typeface="Trebuchet MS"/>
              </a:rPr>
              <a:t>15</a:t>
            </a:r>
            <a:r>
              <a:rPr lang="zh-CN" altLang="en-US" sz="2400" spc="-5" dirty="0" smtClean="0">
                <a:latin typeface="微软雅黑" panose="020B0503020204020204" pitchFamily="34" charset="-122"/>
                <a:ea typeface="微软雅黑" panose="020B0503020204020204" pitchFamily="34" charset="-122"/>
                <a:cs typeface="Trebuchet MS"/>
              </a:rPr>
              <a:t>秒</a:t>
            </a:r>
            <a:r>
              <a:rPr lang="en-US" altLang="zh-CN" sz="2400" spc="-5" dirty="0">
                <a:latin typeface="微软雅黑" panose="020B0503020204020204" pitchFamily="34" charset="-122"/>
                <a:ea typeface="微软雅黑" panose="020B0503020204020204" pitchFamily="34" charset="-122"/>
                <a:cs typeface="Trebuchet MS"/>
              </a:rPr>
              <a:t/>
            </a:r>
            <a:br>
              <a:rPr lang="en-US" altLang="zh-CN" sz="2400" spc="-5" dirty="0">
                <a:latin typeface="微软雅黑" panose="020B0503020204020204" pitchFamily="34" charset="-122"/>
                <a:ea typeface="微软雅黑" panose="020B0503020204020204" pitchFamily="34" charset="-122"/>
                <a:cs typeface="Trebuchet MS"/>
              </a:rPr>
            </a:br>
            <a:r>
              <a:rPr lang="en-US" altLang="zh-CN" sz="2400" spc="-5" dirty="0">
                <a:latin typeface="微软雅黑" panose="020B0503020204020204" pitchFamily="34" charset="-122"/>
                <a:ea typeface="微软雅黑" panose="020B0503020204020204" pitchFamily="34" charset="-122"/>
                <a:cs typeface="Trebuchet MS"/>
              </a:rPr>
              <a:t>(Bitcoin: 10</a:t>
            </a:r>
            <a:r>
              <a:rPr lang="zh-CN" altLang="en-US" sz="2400" spc="-5" dirty="0">
                <a:latin typeface="微软雅黑" panose="020B0503020204020204" pitchFamily="34" charset="-122"/>
                <a:ea typeface="微软雅黑" panose="020B0503020204020204" pitchFamily="34" charset="-122"/>
                <a:cs typeface="Trebuchet MS"/>
              </a:rPr>
              <a:t>分钟</a:t>
            </a:r>
            <a:r>
              <a:rPr lang="en-US" altLang="zh-CN" sz="2400" spc="-5" dirty="0">
                <a:latin typeface="微软雅黑" panose="020B0503020204020204" pitchFamily="34" charset="-122"/>
                <a:ea typeface="微软雅黑" panose="020B0503020204020204" pitchFamily="34" charset="-122"/>
                <a:cs typeface="Trebuchet MS"/>
              </a:rPr>
              <a:t>)</a:t>
            </a:r>
            <a:endParaRPr sz="2400" spc="-5" dirty="0">
              <a:latin typeface="微软雅黑" panose="020B0503020204020204" pitchFamily="34" charset="-122"/>
              <a:ea typeface="微软雅黑" panose="020B0503020204020204" pitchFamily="34" charset="-122"/>
              <a:cs typeface="Trebuchet MS"/>
            </a:endParaRPr>
          </a:p>
          <a:p>
            <a:pPr marL="379095" indent="-366395">
              <a:lnSpc>
                <a:spcPct val="150000"/>
              </a:lnSpc>
              <a:spcBef>
                <a:spcPts val="540"/>
              </a:spcBef>
              <a:buFont typeface="Arial"/>
              <a:buChar char="●"/>
              <a:tabLst>
                <a:tab pos="379095" algn="l"/>
                <a:tab pos="379730" algn="l"/>
              </a:tabLst>
            </a:pPr>
            <a:r>
              <a:rPr lang="zh-CN" altLang="en-US" sz="2400" spc="-5" dirty="0" smtClean="0">
                <a:latin typeface="微软雅黑" panose="020B0503020204020204" pitchFamily="34" charset="-122"/>
                <a:ea typeface="微软雅黑" panose="020B0503020204020204" pitchFamily="34" charset="-122"/>
                <a:cs typeface="Trebuchet MS"/>
              </a:rPr>
              <a:t>工作量证明</a:t>
            </a:r>
            <a:r>
              <a:rPr sz="2400" spc="-5" dirty="0">
                <a:latin typeface="微软雅黑" panose="020B0503020204020204" pitchFamily="34" charset="-122"/>
                <a:ea typeface="微软雅黑" panose="020B0503020204020204" pitchFamily="34" charset="-122"/>
                <a:cs typeface="Trebuchet MS"/>
              </a:rPr>
              <a:t>: Ethash </a:t>
            </a:r>
            <a:r>
              <a:rPr lang="en-US" sz="2400" spc="-5" dirty="0">
                <a:latin typeface="微软雅黑" panose="020B0503020204020204" pitchFamily="34" charset="-122"/>
                <a:ea typeface="微软雅黑" panose="020B0503020204020204" pitchFamily="34" charset="-122"/>
                <a:cs typeface="Trebuchet MS"/>
              </a:rPr>
              <a:t/>
            </a:r>
            <a:br>
              <a:rPr lang="en-US" sz="2400" spc="-5" dirty="0">
                <a:latin typeface="微软雅黑" panose="020B0503020204020204" pitchFamily="34" charset="-122"/>
                <a:ea typeface="微软雅黑" panose="020B0503020204020204" pitchFamily="34" charset="-122"/>
                <a:cs typeface="Trebuchet MS"/>
              </a:rPr>
            </a:br>
            <a:r>
              <a:rPr lang="en-US" sz="2400" spc="-5" dirty="0">
                <a:latin typeface="微软雅黑" panose="020B0503020204020204" pitchFamily="34" charset="-122"/>
                <a:ea typeface="微软雅黑" panose="020B0503020204020204" pitchFamily="34" charset="-122"/>
                <a:cs typeface="Trebuchet MS"/>
              </a:rPr>
              <a:t>(Bitcoin: </a:t>
            </a:r>
            <a:r>
              <a:rPr sz="2400" spc="-5" dirty="0">
                <a:latin typeface="微软雅黑" panose="020B0503020204020204" pitchFamily="34" charset="-122"/>
                <a:ea typeface="微软雅黑" panose="020B0503020204020204" pitchFamily="34" charset="-122"/>
                <a:cs typeface="Trebuchet MS"/>
              </a:rPr>
              <a:t>S</a:t>
            </a:r>
            <a:r>
              <a:rPr lang="en-US" sz="2400" spc="-5" dirty="0">
                <a:latin typeface="微软雅黑" panose="020B0503020204020204" pitchFamily="34" charset="-122"/>
                <a:ea typeface="微软雅黑" panose="020B0503020204020204" pitchFamily="34" charset="-122"/>
                <a:cs typeface="Trebuchet MS"/>
              </a:rPr>
              <a:t>HA</a:t>
            </a:r>
            <a:r>
              <a:rPr sz="2400" spc="-5" dirty="0">
                <a:latin typeface="微软雅黑" panose="020B0503020204020204" pitchFamily="34" charset="-122"/>
                <a:ea typeface="微软雅黑" panose="020B0503020204020204" pitchFamily="34" charset="-122"/>
                <a:cs typeface="Trebuchet MS"/>
              </a:rPr>
              <a:t>256)</a:t>
            </a:r>
          </a:p>
          <a:p>
            <a:pPr marL="836295" lvl="1" indent="-366395">
              <a:lnSpc>
                <a:spcPct val="150000"/>
              </a:lnSpc>
              <a:spcBef>
                <a:spcPts val="540"/>
              </a:spcBef>
              <a:buFont typeface="Arial"/>
              <a:buChar char="■"/>
              <a:tabLst>
                <a:tab pos="1293495" algn="l"/>
                <a:tab pos="1294130" algn="l"/>
              </a:tabLst>
            </a:pPr>
            <a:r>
              <a:rPr lang="en-US" altLang="zh-CN" sz="2000" spc="60" dirty="0" err="1">
                <a:latin typeface="微软雅黑" panose="020B0503020204020204" pitchFamily="34" charset="-122"/>
                <a:ea typeface="微软雅黑" panose="020B0503020204020204" pitchFamily="34" charset="-122"/>
                <a:cs typeface="Calibri"/>
              </a:rPr>
              <a:t>Ethash</a:t>
            </a:r>
            <a:r>
              <a:rPr lang="zh-CN" altLang="en-US" sz="2000" spc="60" dirty="0">
                <a:latin typeface="微软雅黑" panose="020B0503020204020204" pitchFamily="34" charset="-122"/>
                <a:ea typeface="微软雅黑" panose="020B0503020204020204" pitchFamily="34" charset="-122"/>
                <a:cs typeface="Calibri"/>
              </a:rPr>
              <a:t>工作量证明是内存难解</a:t>
            </a:r>
            <a:r>
              <a:rPr lang="zh-CN" altLang="en-US" sz="2000" spc="60" dirty="0" smtClean="0">
                <a:latin typeface="微软雅黑" panose="020B0503020204020204" pitchFamily="34" charset="-122"/>
                <a:ea typeface="微软雅黑" panose="020B0503020204020204" pitchFamily="34" charset="-122"/>
                <a:cs typeface="Calibri"/>
              </a:rPr>
              <a:t>的，这</a:t>
            </a:r>
            <a:r>
              <a:rPr lang="zh-CN" altLang="en-US" sz="2000" spc="60" dirty="0">
                <a:latin typeface="微软雅黑" panose="020B0503020204020204" pitchFamily="34" charset="-122"/>
                <a:ea typeface="微软雅黑" panose="020B0503020204020204" pitchFamily="34" charset="-122"/>
                <a:cs typeface="Calibri"/>
              </a:rPr>
              <a:t>使它能抵抗</a:t>
            </a:r>
            <a:r>
              <a:rPr lang="en-US" altLang="zh-CN" sz="2000" spc="60" dirty="0">
                <a:latin typeface="微软雅黑" panose="020B0503020204020204" pitchFamily="34" charset="-122"/>
                <a:ea typeface="微软雅黑" panose="020B0503020204020204" pitchFamily="34" charset="-122"/>
                <a:cs typeface="Calibri"/>
              </a:rPr>
              <a:t>ASIC</a:t>
            </a:r>
          </a:p>
          <a:p>
            <a:pPr marL="836295" lvl="1" indent="-366395">
              <a:lnSpc>
                <a:spcPct val="150000"/>
              </a:lnSpc>
              <a:spcBef>
                <a:spcPts val="540"/>
              </a:spcBef>
              <a:buFont typeface="Arial"/>
              <a:buChar char="■"/>
              <a:tabLst>
                <a:tab pos="1293495" algn="l"/>
                <a:tab pos="1294130" algn="l"/>
              </a:tabLst>
            </a:pPr>
            <a:r>
              <a:rPr lang="en-US" altLang="zh-CN" sz="2000" spc="60" dirty="0" smtClean="0">
                <a:latin typeface="微软雅黑" panose="020B0503020204020204" pitchFamily="34" charset="-122"/>
                <a:ea typeface="微软雅黑" panose="020B0503020204020204" pitchFamily="34" charset="-122"/>
                <a:cs typeface="Calibri"/>
              </a:rPr>
              <a:t>GPU</a:t>
            </a:r>
            <a:r>
              <a:rPr lang="zh-CN" altLang="en-US" sz="2000" spc="60" dirty="0" smtClean="0">
                <a:latin typeface="微软雅黑" panose="020B0503020204020204" pitchFamily="34" charset="-122"/>
                <a:ea typeface="微软雅黑" panose="020B0503020204020204" pitchFamily="34" charset="-122"/>
                <a:cs typeface="Calibri"/>
              </a:rPr>
              <a:t>挖矿成为主流技术</a:t>
            </a:r>
            <a:endParaRPr lang="en-US" altLang="zh-CN" sz="2000" spc="60" dirty="0" smtClean="0">
              <a:latin typeface="微软雅黑" panose="020B0503020204020204" pitchFamily="34" charset="-122"/>
              <a:ea typeface="微软雅黑" panose="020B0503020204020204" pitchFamily="34" charset="-122"/>
              <a:cs typeface="Calibri"/>
            </a:endParaRPr>
          </a:p>
          <a:p>
            <a:pPr marL="836295" lvl="1" indent="-366395" algn="just">
              <a:lnSpc>
                <a:spcPct val="150000"/>
              </a:lnSpc>
              <a:spcBef>
                <a:spcPts val="540"/>
              </a:spcBef>
              <a:buFont typeface="Arial"/>
              <a:buChar char="■"/>
              <a:tabLst>
                <a:tab pos="1293495" algn="l"/>
                <a:tab pos="1294130" algn="l"/>
              </a:tabLst>
            </a:pPr>
            <a:r>
              <a:rPr lang="en-US" altLang="zh-CN" sz="2000" spc="60" dirty="0" smtClean="0">
                <a:latin typeface="微软雅黑" panose="020B0503020204020204" pitchFamily="34" charset="-122"/>
                <a:ea typeface="微软雅黑" panose="020B0503020204020204" pitchFamily="34" charset="-122"/>
                <a:cs typeface="Calibri"/>
              </a:rPr>
              <a:t>2018</a:t>
            </a:r>
            <a:r>
              <a:rPr lang="zh-CN" altLang="en-US" sz="2000" spc="60" dirty="0" smtClean="0">
                <a:latin typeface="微软雅黑" panose="020B0503020204020204" pitchFamily="34" charset="-122"/>
                <a:ea typeface="微软雅黑" panose="020B0503020204020204" pitchFamily="34" charset="-122"/>
                <a:cs typeface="Calibri"/>
              </a:rPr>
              <a:t>年</a:t>
            </a:r>
            <a:r>
              <a:rPr lang="en-US" altLang="zh-CN" sz="2000" spc="60" dirty="0" smtClean="0">
                <a:latin typeface="微软雅黑" panose="020B0503020204020204" pitchFamily="34" charset="-122"/>
                <a:ea typeface="微软雅黑" panose="020B0503020204020204" pitchFamily="34" charset="-122"/>
                <a:cs typeface="Calibri"/>
              </a:rPr>
              <a:t>4</a:t>
            </a:r>
            <a:r>
              <a:rPr lang="zh-CN" altLang="en-US" sz="2000" spc="60" dirty="0" smtClean="0">
                <a:latin typeface="微软雅黑" panose="020B0503020204020204" pitchFamily="34" charset="-122"/>
                <a:ea typeface="微软雅黑" panose="020B0503020204020204" pitchFamily="34" charset="-122"/>
                <a:cs typeface="Calibri"/>
              </a:rPr>
              <a:t>月，比特大陆推出</a:t>
            </a:r>
            <a:r>
              <a:rPr lang="en-US" altLang="zh-CN" sz="2000" spc="60" dirty="0" err="1" smtClean="0">
                <a:latin typeface="微软雅黑" panose="020B0503020204020204" pitchFamily="34" charset="-122"/>
                <a:ea typeface="微软雅黑" panose="020B0503020204020204" pitchFamily="34" charset="-122"/>
                <a:cs typeface="Calibri"/>
              </a:rPr>
              <a:t>AntMiner</a:t>
            </a:r>
            <a:r>
              <a:rPr lang="en-US" altLang="zh-CN" sz="2000" spc="60" dirty="0" smtClean="0">
                <a:latin typeface="微软雅黑" panose="020B0503020204020204" pitchFamily="34" charset="-122"/>
                <a:ea typeface="微软雅黑" panose="020B0503020204020204" pitchFamily="34" charset="-122"/>
                <a:cs typeface="Calibri"/>
              </a:rPr>
              <a:t> E3</a:t>
            </a:r>
            <a:r>
              <a:rPr lang="zh-CN" altLang="en-US" sz="2000" spc="60" dirty="0" smtClean="0">
                <a:latin typeface="微软雅黑" panose="020B0503020204020204" pitchFamily="34" charset="-122"/>
                <a:ea typeface="微软雅黑" panose="020B0503020204020204" pitchFamily="34" charset="-122"/>
                <a:cs typeface="Calibri"/>
              </a:rPr>
              <a:t>，不向大陆出售</a:t>
            </a:r>
            <a:endParaRPr lang="en-US" altLang="zh-CN" sz="2000" spc="60" dirty="0" smtClean="0">
              <a:latin typeface="微软雅黑" panose="020B0503020204020204" pitchFamily="34" charset="-122"/>
              <a:ea typeface="微软雅黑" panose="020B0503020204020204" pitchFamily="34" charset="-122"/>
              <a:cs typeface="Calibri"/>
            </a:endParaRPr>
          </a:p>
        </p:txBody>
      </p:sp>
      <p:pic>
        <p:nvPicPr>
          <p:cNvPr id="2050" name="Picture 2" descr="https://static.chiphell.com/forum/201804/04/105133vf4vtvnfnyt4u9z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334377"/>
            <a:ext cx="3187179" cy="18849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1.baidu.com/6ONXsjip0QIZ8tyhnq/it/u=3163127884,219619047&amp;fm=173&amp;app=25&amp;f=JPEG?w=640&amp;h=415&amp;s=4812AC1A09DEC4C8564124DE0000C0B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925" y="3789040"/>
            <a:ext cx="3221874" cy="208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32468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总结</a:t>
            </a: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sp>
        <p:nvSpPr>
          <p:cNvPr id="4" name="object 2"/>
          <p:cNvSpPr txBox="1"/>
          <p:nvPr/>
        </p:nvSpPr>
        <p:spPr>
          <a:xfrm>
            <a:off x="7025261" y="1278290"/>
            <a:ext cx="1891664" cy="221856"/>
          </a:xfrm>
          <a:prstGeom prst="rect">
            <a:avLst/>
          </a:prstGeom>
        </p:spPr>
        <p:txBody>
          <a:bodyPr vert="horz" wrap="square" lIns="0" tIns="6350" rIns="0" bIns="0" rtlCol="0">
            <a:spAutoFit/>
          </a:bodyPr>
          <a:lstStyle/>
          <a:p>
            <a:pPr>
              <a:lnSpc>
                <a:spcPct val="100000"/>
              </a:lnSpc>
              <a:spcBef>
                <a:spcPts val="50"/>
              </a:spcBef>
            </a:pPr>
            <a:endParaRPr sz="600">
              <a:latin typeface="微软雅黑" panose="020B0503020204020204" pitchFamily="34" charset="-122"/>
              <a:ea typeface="微软雅黑" panose="020B0503020204020204" pitchFamily="34" charset="-122"/>
              <a:cs typeface="Times New Roman"/>
            </a:endParaRPr>
          </a:p>
          <a:p>
            <a:pPr marR="408305" algn="r">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53</a:t>
            </a:r>
            <a:endParaRPr sz="800">
              <a:latin typeface="微软雅黑" panose="020B0503020204020204" pitchFamily="34" charset="-122"/>
              <a:ea typeface="微软雅黑" panose="020B0503020204020204" pitchFamily="34" charset="-122"/>
              <a:cs typeface="Calibri"/>
            </a:endParaRPr>
          </a:p>
        </p:txBody>
      </p:sp>
      <p:sp>
        <p:nvSpPr>
          <p:cNvPr id="15" name="object 13"/>
          <p:cNvSpPr/>
          <p:nvPr/>
        </p:nvSpPr>
        <p:spPr>
          <a:xfrm>
            <a:off x="7025261" y="1278290"/>
            <a:ext cx="1891421" cy="1891421"/>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4"/>
          <p:cNvSpPr/>
          <p:nvPr/>
        </p:nvSpPr>
        <p:spPr>
          <a:xfrm>
            <a:off x="3995936" y="1226824"/>
            <a:ext cx="2558319" cy="1947471"/>
          </a:xfrm>
          <a:prstGeom prst="rect">
            <a:avLst/>
          </a:prstGeom>
          <a:blipFill>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 name="object 15"/>
          <p:cNvSpPr/>
          <p:nvPr/>
        </p:nvSpPr>
        <p:spPr>
          <a:xfrm>
            <a:off x="5275095" y="3722818"/>
            <a:ext cx="3411704" cy="2440202"/>
          </a:xfrm>
          <a:prstGeom prst="rect">
            <a:avLst/>
          </a:prstGeom>
          <a:blipFill>
            <a:blip r:embed="rId5"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8" name="object 16"/>
          <p:cNvSpPr/>
          <p:nvPr/>
        </p:nvSpPr>
        <p:spPr>
          <a:xfrm>
            <a:off x="1475656" y="3722818"/>
            <a:ext cx="3168352" cy="2892583"/>
          </a:xfrm>
          <a:prstGeom prst="rect">
            <a:avLst/>
          </a:prstGeom>
          <a:blipFill>
            <a:blip r:embed="rId6"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 name="文本框 5"/>
          <p:cNvSpPr txBox="1"/>
          <p:nvPr/>
        </p:nvSpPr>
        <p:spPr>
          <a:xfrm>
            <a:off x="260222" y="1313227"/>
            <a:ext cx="3519690" cy="2308324"/>
          </a:xfrm>
          <a:prstGeom prst="rect">
            <a:avLst/>
          </a:prstGeom>
          <a:noFill/>
        </p:spPr>
        <p:txBody>
          <a:bodyPr wrap="square" rtlCol="0">
            <a:spAutoFit/>
          </a:bodyPr>
          <a:lstStyle/>
          <a:p>
            <a:pPr marL="285750" indent="-285750">
              <a:lnSpc>
                <a:spcPct val="150000"/>
              </a:lnSpc>
              <a:buFont typeface="Wingdings" charset="2"/>
              <a:buChar char="l"/>
            </a:pPr>
            <a:r>
              <a:rPr lang="zh-CN" altLang="en-US" sz="2400" dirty="0">
                <a:latin typeface="Microsoft YaHei" charset="-122"/>
                <a:ea typeface="Microsoft YaHei" charset="-122"/>
                <a:cs typeface="Microsoft YaHei" charset="-122"/>
              </a:rPr>
              <a:t>区块链技术（及分布式技术）将引领一个新的去中心化的世界</a:t>
            </a:r>
          </a:p>
          <a:p>
            <a:pPr marL="285750" indent="-285750">
              <a:lnSpc>
                <a:spcPct val="150000"/>
              </a:lnSpc>
              <a:buFont typeface="Wingdings" charset="2"/>
              <a:buChar char="l"/>
            </a:pPr>
            <a:r>
              <a:rPr lang="zh-CN" altLang="en-US" sz="2400" dirty="0">
                <a:latin typeface="Microsoft YaHei" charset="-122"/>
                <a:ea typeface="Microsoft YaHei" charset="-122"/>
                <a:cs typeface="Microsoft YaHei" charset="-122"/>
              </a:rPr>
              <a:t>牢记区块链的优势</a:t>
            </a:r>
          </a:p>
        </p:txBody>
      </p:sp>
    </p:spTree>
    <p:extLst>
      <p:ext uri="{BB962C8B-B14F-4D97-AF65-F5344CB8AC3E}">
        <p14:creationId xmlns:p14="http://schemas.microsoft.com/office/powerpoint/2010/main" val="180302151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部分参考</a:t>
            </a:r>
            <a:endParaRPr lang="zh-CN" altLang="en-US" dirty="0"/>
          </a:p>
        </p:txBody>
      </p:sp>
      <p:sp>
        <p:nvSpPr>
          <p:cNvPr id="3" name="object 2"/>
          <p:cNvSpPr txBox="1"/>
          <p:nvPr/>
        </p:nvSpPr>
        <p:spPr>
          <a:xfrm>
            <a:off x="8362838" y="652477"/>
            <a:ext cx="151130" cy="135255"/>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Calibri"/>
                <a:cs typeface="Calibri"/>
              </a:rPr>
              <a:t>49</a:t>
            </a:r>
            <a:endParaRPr sz="800">
              <a:latin typeface="Calibri"/>
              <a:cs typeface="Calibri"/>
            </a:endParaRPr>
          </a:p>
        </p:txBody>
      </p:sp>
      <p:sp>
        <p:nvSpPr>
          <p:cNvPr id="4" name="object 13"/>
          <p:cNvSpPr txBox="1"/>
          <p:nvPr/>
        </p:nvSpPr>
        <p:spPr>
          <a:xfrm>
            <a:off x="475248" y="1052736"/>
            <a:ext cx="8211551" cy="3254737"/>
          </a:xfrm>
          <a:prstGeom prst="rect">
            <a:avLst/>
          </a:prstGeom>
        </p:spPr>
        <p:txBody>
          <a:bodyPr vert="horz" wrap="square" lIns="0" tIns="0" rIns="0" bIns="0" rtlCol="0">
            <a:spAutoFit/>
          </a:bodyPr>
          <a:lstStyle/>
          <a:p>
            <a:pPr marL="379095" indent="-366395">
              <a:buFont typeface="Arial"/>
              <a:buChar char="●"/>
              <a:tabLst>
                <a:tab pos="379095" algn="l"/>
                <a:tab pos="379730" algn="l"/>
              </a:tabLst>
            </a:pPr>
            <a:r>
              <a:rPr lang="zh-CN" altLang="en-US" sz="2000" spc="45" dirty="0" smtClean="0">
                <a:latin typeface="微软雅黑" panose="020B0503020204020204" pitchFamily="34" charset="-122"/>
                <a:ea typeface="微软雅黑" panose="020B0503020204020204" pitchFamily="34" charset="-122"/>
                <a:cs typeface="Calibri"/>
              </a:rPr>
              <a:t>以太坊</a:t>
            </a:r>
            <a:r>
              <a:rPr lang="zh-CN" altLang="en-US" sz="2000" spc="45" dirty="0" smtClean="0">
                <a:latin typeface="微软雅黑" panose="020B0503020204020204" pitchFamily="34" charset="-122"/>
                <a:ea typeface="微软雅黑" panose="020B0503020204020204" pitchFamily="34" charset="-122"/>
                <a:cs typeface="Calibri"/>
              </a:rPr>
              <a:t>白皮书</a:t>
            </a:r>
            <a:endParaRPr lang="en-US" altLang="zh-CN" sz="2000" spc="45" dirty="0" smtClean="0">
              <a:latin typeface="微软雅黑" panose="020B0503020204020204" pitchFamily="34" charset="-122"/>
              <a:ea typeface="微软雅黑" panose="020B0503020204020204" pitchFamily="34" charset="-122"/>
              <a:cs typeface="Calibri"/>
            </a:endParaRPr>
          </a:p>
          <a:p>
            <a:pPr marL="379095" indent="-366395">
              <a:buFont typeface="Arial"/>
              <a:buChar char="●"/>
              <a:tabLst>
                <a:tab pos="379095" algn="l"/>
                <a:tab pos="379730" algn="l"/>
              </a:tabLst>
            </a:pPr>
            <a:r>
              <a:rPr lang="en-US" altLang="zh-CN" sz="2000" spc="45" dirty="0" err="1" smtClean="0">
                <a:latin typeface="微软雅黑" panose="020B0503020204020204" pitchFamily="34" charset="-122"/>
                <a:ea typeface="微软雅黑" panose="020B0503020204020204" pitchFamily="34" charset="-122"/>
                <a:cs typeface="Calibri"/>
              </a:rPr>
              <a:t>Elastos</a:t>
            </a:r>
            <a:r>
              <a:rPr lang="en-US" altLang="zh-CN" sz="2000" spc="45" dirty="0" smtClean="0">
                <a:latin typeface="微软雅黑" panose="020B0503020204020204" pitchFamily="34" charset="-122"/>
                <a:ea typeface="微软雅黑" panose="020B0503020204020204" pitchFamily="34" charset="-122"/>
                <a:cs typeface="Calibri"/>
              </a:rPr>
              <a:t> </a:t>
            </a:r>
            <a:r>
              <a:rPr lang="en-US" altLang="zh-CN" sz="2000" spc="45" dirty="0">
                <a:latin typeface="微软雅黑" panose="020B0503020204020204" pitchFamily="34" charset="-122"/>
                <a:ea typeface="微软雅黑" panose="020B0503020204020204" pitchFamily="34" charset="-122"/>
                <a:cs typeface="Calibri"/>
              </a:rPr>
              <a:t>Executive </a:t>
            </a:r>
            <a:r>
              <a:rPr lang="en-US" altLang="zh-CN" sz="2000" spc="45" dirty="0" smtClean="0">
                <a:latin typeface="微软雅黑" panose="020B0503020204020204" pitchFamily="34" charset="-122"/>
                <a:ea typeface="微软雅黑" panose="020B0503020204020204" pitchFamily="34" charset="-122"/>
                <a:cs typeface="Calibri"/>
              </a:rPr>
              <a:t>Summary</a:t>
            </a:r>
          </a:p>
          <a:p>
            <a:pPr marL="836294" lvl="1" indent="-335915">
              <a:spcBef>
                <a:spcPts val="330"/>
              </a:spcBef>
              <a:buClr>
                <a:srgbClr val="000000"/>
              </a:buClr>
              <a:buFont typeface="Arial"/>
              <a:buChar char="○"/>
              <a:tabLst>
                <a:tab pos="836294" algn="l"/>
                <a:tab pos="836930" algn="l"/>
              </a:tabLst>
            </a:pPr>
            <a:r>
              <a:rPr lang="en-US" altLang="zh-CN" sz="1600" dirty="0">
                <a:solidFill>
                  <a:schemeClr val="bg1">
                    <a:lumMod val="50000"/>
                  </a:schemeClr>
                </a:solidFill>
                <a:latin typeface="Microsoft JhengHei" panose="020B0604030504040204" pitchFamily="34" charset="-120"/>
                <a:ea typeface="Microsoft JhengHei" panose="020B0604030504040204" pitchFamily="34" charset="-120"/>
              </a:rPr>
              <a:t> </a:t>
            </a:r>
            <a:r>
              <a:rPr lang="en-US" altLang="zh-CN" sz="1600" u="sng" dirty="0">
                <a:solidFill>
                  <a:schemeClr val="bg1">
                    <a:lumMod val="50000"/>
                  </a:schemeClr>
                </a:solidFill>
                <a:latin typeface="Microsoft JhengHei" panose="020B0604030504040204" pitchFamily="34" charset="-120"/>
                <a:ea typeface="Microsoft JhengHei" panose="020B0604030504040204" pitchFamily="34" charset="-120"/>
              </a:rPr>
              <a:t>https://</a:t>
            </a:r>
            <a:r>
              <a:rPr lang="en-US" altLang="zh-CN" sz="1600" u="sng" dirty="0" err="1">
                <a:solidFill>
                  <a:schemeClr val="bg1">
                    <a:lumMod val="50000"/>
                  </a:schemeClr>
                </a:solidFill>
                <a:latin typeface="Microsoft JhengHei" panose="020B0604030504040204" pitchFamily="34" charset="-120"/>
                <a:ea typeface="Microsoft JhengHei" panose="020B0604030504040204" pitchFamily="34" charset="-120"/>
              </a:rPr>
              <a:t>www.linkedin.com</a:t>
            </a:r>
            <a:r>
              <a:rPr lang="en-US" altLang="zh-CN" sz="1600" u="sng" dirty="0">
                <a:solidFill>
                  <a:schemeClr val="bg1">
                    <a:lumMod val="50000"/>
                  </a:schemeClr>
                </a:solidFill>
                <a:latin typeface="Microsoft JhengHei" panose="020B0604030504040204" pitchFamily="34" charset="-120"/>
                <a:ea typeface="Microsoft JhengHei" panose="020B0604030504040204" pitchFamily="34" charset="-120"/>
              </a:rPr>
              <a:t>/pulse/</a:t>
            </a:r>
            <a:r>
              <a:rPr lang="en-US" altLang="zh-CN" sz="1600" u="sng" dirty="0" err="1">
                <a:solidFill>
                  <a:schemeClr val="bg1">
                    <a:lumMod val="50000"/>
                  </a:schemeClr>
                </a:solidFill>
                <a:latin typeface="Microsoft JhengHei" panose="020B0604030504040204" pitchFamily="34" charset="-120"/>
                <a:ea typeface="Microsoft JhengHei" panose="020B0604030504040204" pitchFamily="34" charset="-120"/>
              </a:rPr>
              <a:t>elastos</a:t>
            </a:r>
            <a:r>
              <a:rPr lang="en-US" altLang="zh-CN" sz="1600" u="sng" dirty="0">
                <a:solidFill>
                  <a:schemeClr val="bg1">
                    <a:lumMod val="50000"/>
                  </a:schemeClr>
                </a:solidFill>
                <a:latin typeface="Microsoft JhengHei" panose="020B0604030504040204" pitchFamily="34" charset="-120"/>
                <a:ea typeface="Microsoft JhengHei" panose="020B0604030504040204" pitchFamily="34" charset="-120"/>
              </a:rPr>
              <a:t>-executive-summary-</a:t>
            </a:r>
            <a:r>
              <a:rPr lang="en-US" altLang="zh-CN" sz="1600" u="sng" dirty="0" err="1">
                <a:solidFill>
                  <a:schemeClr val="bg1">
                    <a:lumMod val="50000"/>
                  </a:schemeClr>
                </a:solidFill>
                <a:latin typeface="Microsoft JhengHei" panose="020B0604030504040204" pitchFamily="34" charset="-120"/>
                <a:ea typeface="Microsoft JhengHei" panose="020B0604030504040204" pitchFamily="34" charset="-120"/>
              </a:rPr>
              <a:t>rong</a:t>
            </a:r>
            <a:r>
              <a:rPr lang="en-US" altLang="zh-CN" sz="1600" u="sng" dirty="0">
                <a:solidFill>
                  <a:schemeClr val="bg1">
                    <a:lumMod val="50000"/>
                  </a:schemeClr>
                </a:solidFill>
                <a:latin typeface="Microsoft JhengHei" panose="020B0604030504040204" pitchFamily="34" charset="-120"/>
                <a:ea typeface="Microsoft JhengHei" panose="020B0604030504040204" pitchFamily="34" charset="-120"/>
              </a:rPr>
              <a:t>-</a:t>
            </a:r>
            <a:r>
              <a:rPr lang="en-US" altLang="zh-CN" sz="1600" u="sng" dirty="0" err="1">
                <a:solidFill>
                  <a:schemeClr val="bg1">
                    <a:lumMod val="50000"/>
                  </a:schemeClr>
                </a:solidFill>
                <a:latin typeface="Microsoft JhengHei" panose="020B0604030504040204" pitchFamily="34" charset="-120"/>
                <a:ea typeface="Microsoft JhengHei" panose="020B0604030504040204" pitchFamily="34" charset="-120"/>
              </a:rPr>
              <a:t>chen</a:t>
            </a:r>
            <a:endParaRPr lang="en-US" altLang="zh-CN" sz="1600" u="sng" dirty="0">
              <a:solidFill>
                <a:schemeClr val="bg1">
                  <a:lumMod val="50000"/>
                </a:schemeClr>
              </a:solidFill>
              <a:latin typeface="Microsoft JhengHei" panose="020B0604030504040204" pitchFamily="34" charset="-120"/>
              <a:ea typeface="Microsoft JhengHei" panose="020B0604030504040204" pitchFamily="34" charset="-120"/>
            </a:endParaRPr>
          </a:p>
          <a:p>
            <a:pPr marL="379095" indent="-366395">
              <a:lnSpc>
                <a:spcPct val="100000"/>
              </a:lnSpc>
              <a:buFont typeface="Arial"/>
              <a:buChar char="●"/>
              <a:tabLst>
                <a:tab pos="379095" algn="l"/>
                <a:tab pos="379730" algn="l"/>
              </a:tabLst>
            </a:pPr>
            <a:r>
              <a:rPr lang="en-US" altLang="zh-CN" b="1" dirty="0" smtClean="0">
                <a:latin typeface="Microsoft JhengHei" panose="020B0604030504040204" pitchFamily="34" charset="-120"/>
                <a:ea typeface="Microsoft JhengHei" panose="020B0604030504040204" pitchFamily="34" charset="-120"/>
              </a:rPr>
              <a:t>Funding </a:t>
            </a:r>
            <a:r>
              <a:rPr lang="en-US" altLang="zh-CN" b="1" dirty="0">
                <a:latin typeface="Microsoft JhengHei" panose="020B0604030504040204" pitchFamily="34" charset="-120"/>
                <a:ea typeface="Microsoft JhengHei" panose="020B0604030504040204" pitchFamily="34" charset="-120"/>
              </a:rPr>
              <a:t>the New Decentralized </a:t>
            </a:r>
            <a:r>
              <a:rPr lang="en-US" altLang="zh-CN" b="1" dirty="0" smtClean="0">
                <a:latin typeface="Microsoft JhengHei" panose="020B0604030504040204" pitchFamily="34" charset="-120"/>
                <a:ea typeface="Microsoft JhengHei" panose="020B0604030504040204" pitchFamily="34" charset="-120"/>
              </a:rPr>
              <a:t>Internet</a:t>
            </a:r>
          </a:p>
          <a:p>
            <a:pPr marL="836294" lvl="1" indent="-335915">
              <a:spcBef>
                <a:spcPts val="330"/>
              </a:spcBef>
              <a:buClr>
                <a:srgbClr val="000000"/>
              </a:buClr>
              <a:buFont typeface="Arial"/>
              <a:buChar char="○"/>
              <a:tabLst>
                <a:tab pos="836294" algn="l"/>
                <a:tab pos="836930" algn="l"/>
              </a:tabLst>
            </a:pPr>
            <a:r>
              <a:rPr lang="en-US" altLang="zh-CN" sz="1600" dirty="0">
                <a:solidFill>
                  <a:prstClr val="black"/>
                </a:solidFill>
                <a:latin typeface="Microsoft JhengHei" panose="020B0604030504040204" pitchFamily="34" charset="-120"/>
                <a:ea typeface="Microsoft JhengHei" panose="020B0604030504040204" pitchFamily="34" charset="-120"/>
              </a:rPr>
              <a:t> </a:t>
            </a:r>
            <a:r>
              <a:rPr lang="en-US" altLang="zh-CN" sz="1600" dirty="0">
                <a:solidFill>
                  <a:prstClr val="black"/>
                </a:solidFill>
                <a:latin typeface="Microsoft JhengHei" panose="020B0604030504040204" pitchFamily="34" charset="-120"/>
                <a:ea typeface="Microsoft JhengHei" panose="020B0604030504040204" pitchFamily="34" charset="-120"/>
                <a:hlinkClick r:id="rId3"/>
              </a:rPr>
              <a:t>https://</a:t>
            </a:r>
            <a:r>
              <a:rPr lang="en-US" altLang="zh-CN" sz="1600" dirty="0" smtClean="0">
                <a:solidFill>
                  <a:prstClr val="black"/>
                </a:solidFill>
                <a:latin typeface="Microsoft JhengHei" panose="020B0604030504040204" pitchFamily="34" charset="-120"/>
                <a:ea typeface="Microsoft JhengHei" panose="020B0604030504040204" pitchFamily="34" charset="-120"/>
                <a:hlinkClick r:id="rId3"/>
              </a:rPr>
              <a:t>blockstack.org/blog/funding-the-new-decentralized-internet</a:t>
            </a:r>
            <a:endParaRPr lang="en-US" altLang="zh-CN" b="1" dirty="0">
              <a:latin typeface="Microsoft JhengHei" panose="020B0604030504040204" pitchFamily="34" charset="-120"/>
              <a:ea typeface="Microsoft JhengHei" panose="020B0604030504040204" pitchFamily="34" charset="-120"/>
            </a:endParaRPr>
          </a:p>
          <a:p>
            <a:pPr marL="379095" indent="-366395">
              <a:lnSpc>
                <a:spcPct val="100000"/>
              </a:lnSpc>
              <a:spcBef>
                <a:spcPts val="315"/>
              </a:spcBef>
              <a:buFont typeface="Arial"/>
              <a:buChar char="●"/>
              <a:tabLst>
                <a:tab pos="379095" algn="l"/>
                <a:tab pos="379730" algn="l"/>
              </a:tabLst>
            </a:pPr>
            <a:r>
              <a:rPr sz="2000" spc="40" dirty="0" smtClean="0">
                <a:latin typeface="微软雅黑" panose="020B0503020204020204" pitchFamily="34" charset="-122"/>
                <a:ea typeface="微软雅黑" panose="020B0503020204020204" pitchFamily="34" charset="-122"/>
                <a:cs typeface="Calibri"/>
              </a:rPr>
              <a:t>Ether-on-a-stick</a:t>
            </a:r>
            <a:endParaRPr sz="2000" dirty="0" smtClean="0">
              <a:latin typeface="微软雅黑" panose="020B0503020204020204" pitchFamily="34" charset="-122"/>
              <a:ea typeface="微软雅黑" panose="020B0503020204020204" pitchFamily="34" charset="-122"/>
              <a:cs typeface="Calibri"/>
            </a:endParaRPr>
          </a:p>
          <a:p>
            <a:pPr marL="836294" lvl="1" indent="-335915">
              <a:lnSpc>
                <a:spcPct val="100000"/>
              </a:lnSpc>
              <a:spcBef>
                <a:spcPts val="330"/>
              </a:spcBef>
              <a:buClr>
                <a:srgbClr val="000000"/>
              </a:buClr>
              <a:buFont typeface="Arial"/>
              <a:buChar char="○"/>
              <a:tabLst>
                <a:tab pos="836294" algn="l"/>
                <a:tab pos="836930" algn="l"/>
              </a:tabLst>
            </a:pPr>
            <a:r>
              <a:rPr sz="1600" u="heavy" spc="-740" dirty="0" smtClean="0">
                <a:solidFill>
                  <a:srgbClr val="56BA89"/>
                </a:solidFill>
                <a:latin typeface="微软雅黑" panose="020B0503020204020204" pitchFamily="34" charset="-122"/>
                <a:ea typeface="微软雅黑" panose="020B0503020204020204" pitchFamily="34" charset="-122"/>
                <a:cs typeface="Calibri"/>
                <a:hlinkClick r:id="rId4"/>
              </a:rPr>
              <a:t>h</a:t>
            </a:r>
            <a:r>
              <a:rPr sz="1600" u="heavy" dirty="0" smtClean="0">
                <a:solidFill>
                  <a:srgbClr val="56BA89"/>
                </a:solidFill>
                <a:latin typeface="微软雅黑" panose="020B0503020204020204" pitchFamily="34" charset="-122"/>
                <a:ea typeface="微软雅黑" panose="020B0503020204020204" pitchFamily="34" charset="-122"/>
                <a:cs typeface="Times New Roman"/>
                <a:hlinkClick r:id="rId4"/>
              </a:rPr>
              <a:t> </a:t>
            </a:r>
            <a:r>
              <a:rPr sz="1600" spc="90" dirty="0" smtClean="0">
                <a:solidFill>
                  <a:srgbClr val="56BA89"/>
                </a:solidFill>
                <a:latin typeface="微软雅黑" panose="020B0503020204020204" pitchFamily="34" charset="-122"/>
                <a:ea typeface="微软雅黑" panose="020B0503020204020204" pitchFamily="34" charset="-122"/>
                <a:cs typeface="Times New Roman"/>
                <a:hlinkClick r:id="rId4"/>
              </a:rPr>
              <a:t> </a:t>
            </a:r>
            <a:r>
              <a:rPr sz="1600" u="heavy" spc="15" dirty="0">
                <a:solidFill>
                  <a:srgbClr val="56BA89"/>
                </a:solidFill>
                <a:latin typeface="微软雅黑" panose="020B0503020204020204" pitchFamily="34" charset="-122"/>
                <a:ea typeface="微软雅黑" panose="020B0503020204020204" pitchFamily="34" charset="-122"/>
                <a:cs typeface="Calibri"/>
                <a:hlinkClick r:id="rId4"/>
              </a:rPr>
              <a:t>ttps://</a:t>
            </a:r>
            <a:r>
              <a:rPr sz="1600" u="heavy" spc="15" dirty="0" smtClean="0">
                <a:solidFill>
                  <a:srgbClr val="56BA89"/>
                </a:solidFill>
                <a:latin typeface="微软雅黑" panose="020B0503020204020204" pitchFamily="34" charset="-122"/>
                <a:ea typeface="微软雅黑" panose="020B0503020204020204" pitchFamily="34" charset="-122"/>
                <a:cs typeface="Calibri"/>
                <a:hlinkClick r:id="rId4"/>
              </a:rPr>
              <a:t>github.com/phlip9/ether-on-a-stick</a:t>
            </a:r>
            <a:endParaRPr sz="1600" dirty="0">
              <a:latin typeface="微软雅黑" panose="020B0503020204020204" pitchFamily="34" charset="-122"/>
              <a:ea typeface="微软雅黑" panose="020B0503020204020204" pitchFamily="34" charset="-122"/>
              <a:cs typeface="Calibri"/>
            </a:endParaRPr>
          </a:p>
          <a:p>
            <a:pPr marL="379095" indent="-366395">
              <a:lnSpc>
                <a:spcPct val="100000"/>
              </a:lnSpc>
              <a:spcBef>
                <a:spcPts val="250"/>
              </a:spcBef>
              <a:buFont typeface="Arial"/>
              <a:buChar char="●"/>
              <a:tabLst>
                <a:tab pos="379095" algn="l"/>
                <a:tab pos="379730" algn="l"/>
              </a:tabLst>
            </a:pPr>
            <a:r>
              <a:rPr lang="en-US" altLang="zh-CN" sz="2000" spc="85" dirty="0" smtClean="0">
                <a:latin typeface="微软雅黑" panose="020B0503020204020204" pitchFamily="34" charset="-122"/>
                <a:ea typeface="微软雅黑" panose="020B0503020204020204" pitchFamily="34" charset="-122"/>
                <a:cs typeface="Calibri"/>
              </a:rPr>
              <a:t>Gnosis</a:t>
            </a:r>
            <a:endParaRPr sz="2000" dirty="0" smtClean="0">
              <a:latin typeface="微软雅黑" panose="020B0503020204020204" pitchFamily="34" charset="-122"/>
              <a:ea typeface="微软雅黑" panose="020B0503020204020204" pitchFamily="34" charset="-122"/>
              <a:cs typeface="Calibri"/>
            </a:endParaRPr>
          </a:p>
          <a:p>
            <a:pPr marL="836294" lvl="1" indent="-335915">
              <a:lnSpc>
                <a:spcPct val="100000"/>
              </a:lnSpc>
              <a:spcBef>
                <a:spcPts val="330"/>
              </a:spcBef>
              <a:buClr>
                <a:srgbClr val="000000"/>
              </a:buClr>
              <a:buFont typeface="Arial"/>
              <a:buChar char="○"/>
              <a:tabLst>
                <a:tab pos="836294" algn="l"/>
                <a:tab pos="836930" algn="l"/>
              </a:tabLst>
            </a:pPr>
            <a:r>
              <a:rPr sz="1600" u="heavy" spc="-740" dirty="0" smtClean="0">
                <a:solidFill>
                  <a:srgbClr val="56BA89"/>
                </a:solidFill>
                <a:latin typeface="微软雅黑" panose="020B0503020204020204" pitchFamily="34" charset="-122"/>
                <a:ea typeface="微软雅黑" panose="020B0503020204020204" pitchFamily="34" charset="-122"/>
                <a:cs typeface="Calibri"/>
                <a:hlinkClick r:id="rId5"/>
              </a:rPr>
              <a:t>h</a:t>
            </a:r>
            <a:r>
              <a:rPr sz="1600" u="heavy" dirty="0" smtClean="0">
                <a:solidFill>
                  <a:srgbClr val="56BA89"/>
                </a:solidFill>
                <a:latin typeface="微软雅黑" panose="020B0503020204020204" pitchFamily="34" charset="-122"/>
                <a:ea typeface="微软雅黑" panose="020B0503020204020204" pitchFamily="34" charset="-122"/>
                <a:cs typeface="Times New Roman"/>
                <a:hlinkClick r:id="rId5"/>
              </a:rPr>
              <a:t> </a:t>
            </a:r>
            <a:r>
              <a:rPr sz="1600" spc="90" dirty="0" smtClean="0">
                <a:solidFill>
                  <a:srgbClr val="56BA89"/>
                </a:solidFill>
                <a:latin typeface="微软雅黑" panose="020B0503020204020204" pitchFamily="34" charset="-122"/>
                <a:ea typeface="微软雅黑" panose="020B0503020204020204" pitchFamily="34" charset="-122"/>
                <a:cs typeface="Times New Roman"/>
                <a:hlinkClick r:id="rId5"/>
              </a:rPr>
              <a:t> </a:t>
            </a:r>
            <a:r>
              <a:rPr sz="1600" u="heavy" spc="25" dirty="0" smtClean="0">
                <a:solidFill>
                  <a:srgbClr val="56BA89"/>
                </a:solidFill>
                <a:latin typeface="微软雅黑" panose="020B0503020204020204" pitchFamily="34" charset="-122"/>
                <a:ea typeface="微软雅黑" panose="020B0503020204020204" pitchFamily="34" charset="-122"/>
                <a:cs typeface="Calibri"/>
                <a:hlinkClick r:id="rId5"/>
              </a:rPr>
              <a:t>ttp://www.slideshare.net/MartinKppelmann/gnosis-vision-and-crowdsale</a:t>
            </a:r>
            <a:endParaRPr lang="en-US" sz="1600" dirty="0">
              <a:latin typeface="微软雅黑" panose="020B0503020204020204" pitchFamily="34" charset="-122"/>
              <a:ea typeface="微软雅黑" panose="020B0503020204020204" pitchFamily="34" charset="-122"/>
              <a:cs typeface="Calibri"/>
            </a:endParaRPr>
          </a:p>
          <a:p>
            <a:pPr marL="500379" lvl="1">
              <a:lnSpc>
                <a:spcPct val="100000"/>
              </a:lnSpc>
              <a:spcBef>
                <a:spcPts val="330"/>
              </a:spcBef>
              <a:buClr>
                <a:srgbClr val="000000"/>
              </a:buClr>
              <a:tabLst>
                <a:tab pos="836294" algn="l"/>
                <a:tab pos="836930" algn="l"/>
              </a:tabLst>
            </a:pPr>
            <a:endParaRPr lang="en-US" sz="1600" u="heavy" spc="25" dirty="0" smtClean="0">
              <a:solidFill>
                <a:srgbClr val="56BA89"/>
              </a:solidFill>
              <a:latin typeface="微软雅黑" panose="020B0503020204020204" pitchFamily="34" charset="-122"/>
              <a:ea typeface="微软雅黑" panose="020B0503020204020204" pitchFamily="34" charset="-122"/>
              <a:cs typeface="Calibri"/>
            </a:endParaRPr>
          </a:p>
        </p:txBody>
      </p:sp>
      <p:pic>
        <p:nvPicPr>
          <p:cNvPr id="5" name="图片 4"/>
          <p:cNvPicPr>
            <a:picLocks noChangeAspect="1"/>
          </p:cNvPicPr>
          <p:nvPr/>
        </p:nvPicPr>
        <p:blipFill>
          <a:blip r:embed="rId6"/>
          <a:stretch>
            <a:fillRect/>
          </a:stretch>
        </p:blipFill>
        <p:spPr>
          <a:xfrm>
            <a:off x="5796136" y="3956544"/>
            <a:ext cx="2717832" cy="2679671"/>
          </a:xfrm>
          <a:prstGeom prst="rect">
            <a:avLst/>
          </a:prstGeom>
        </p:spPr>
      </p:pic>
    </p:spTree>
    <p:extLst>
      <p:ext uri="{BB962C8B-B14F-4D97-AF65-F5344CB8AC3E}">
        <p14:creationId xmlns:p14="http://schemas.microsoft.com/office/powerpoint/2010/main" val="2064228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账户</a:t>
            </a:r>
            <a:r>
              <a:rPr lang="en-US" altLang="zh-CN" dirty="0" smtClean="0"/>
              <a:t> vs UTXOs</a:t>
            </a:r>
            <a:endParaRPr lang="zh-CN" altLang="en-US" dirty="0"/>
          </a:p>
        </p:txBody>
      </p:sp>
      <p:sp>
        <p:nvSpPr>
          <p:cNvPr id="3" name="object 2"/>
          <p:cNvSpPr txBox="1"/>
          <p:nvPr/>
        </p:nvSpPr>
        <p:spPr>
          <a:xfrm>
            <a:off x="8369386" y="1084525"/>
            <a:ext cx="138430" cy="135255"/>
          </a:xfrm>
          <a:prstGeom prst="rect">
            <a:avLst/>
          </a:prstGeom>
        </p:spPr>
        <p:txBody>
          <a:bodyPr vert="horz" wrap="square" lIns="0" tIns="0" rIns="0" bIns="0" rtlCol="0">
            <a:spAutoFit/>
          </a:bodyPr>
          <a:lstStyle/>
          <a:p>
            <a:pPr marL="12700">
              <a:lnSpc>
                <a:spcPct val="100000"/>
              </a:lnSpc>
            </a:pPr>
            <a:r>
              <a:rPr sz="800" b="1" spc="35" dirty="0">
                <a:solidFill>
                  <a:srgbClr val="FFFFFF"/>
                </a:solidFill>
                <a:latin typeface="Calibri"/>
                <a:cs typeface="Calibri"/>
              </a:rPr>
              <a:t>10</a:t>
            </a:r>
            <a:endParaRPr sz="800">
              <a:latin typeface="Calibri"/>
              <a:cs typeface="Calibri"/>
            </a:endParaRPr>
          </a:p>
        </p:txBody>
      </p:sp>
      <p:sp>
        <p:nvSpPr>
          <p:cNvPr id="14" name="object 13"/>
          <p:cNvSpPr txBox="1"/>
          <p:nvPr/>
        </p:nvSpPr>
        <p:spPr>
          <a:xfrm>
            <a:off x="607585" y="1131529"/>
            <a:ext cx="7733665" cy="3877985"/>
          </a:xfrm>
          <a:prstGeom prst="rect">
            <a:avLst/>
          </a:prstGeom>
        </p:spPr>
        <p:txBody>
          <a:bodyPr vert="horz" wrap="square" lIns="0" tIns="0" rIns="0" bIns="0" rtlCol="0">
            <a:spAutoFit/>
          </a:bodyPr>
          <a:lstStyle/>
          <a:p>
            <a:pPr marL="379095" indent="-366395">
              <a:lnSpc>
                <a:spcPct val="150000"/>
              </a:lnSpc>
              <a:buFont typeface="Arial"/>
              <a:buChar char="●"/>
              <a:tabLst>
                <a:tab pos="379095" algn="l"/>
                <a:tab pos="379730" algn="l"/>
              </a:tabLst>
            </a:pPr>
            <a:r>
              <a:rPr lang="zh-CN" altLang="en-US" sz="2400" spc="50" dirty="0" smtClean="0">
                <a:solidFill>
                  <a:srgbClr val="3B3B3B"/>
                </a:solidFill>
                <a:latin typeface="微软雅黑" panose="020B0503020204020204" pitchFamily="34" charset="-122"/>
                <a:ea typeface="微软雅黑" panose="020B0503020204020204" pitchFamily="34" charset="-122"/>
                <a:cs typeface="Calibri"/>
              </a:rPr>
              <a:t>比特币</a:t>
            </a:r>
            <a:r>
              <a:rPr lang="en-US" altLang="zh-CN" sz="2400" spc="50" dirty="0" smtClean="0">
                <a:solidFill>
                  <a:srgbClr val="3B3B3B"/>
                </a:solidFill>
                <a:latin typeface="微软雅黑" panose="020B0503020204020204" pitchFamily="34" charset="-122"/>
                <a:ea typeface="微软雅黑" panose="020B0503020204020204" pitchFamily="34" charset="-122"/>
                <a:cs typeface="Calibri"/>
              </a:rPr>
              <a:t>UTXOs</a:t>
            </a:r>
            <a:endParaRPr lang="zh-CN" altLang="en-US" sz="2400" spc="50" dirty="0">
              <a:solidFill>
                <a:srgbClr val="3B3B3B"/>
              </a:solidFill>
              <a:latin typeface="微软雅黑" panose="020B0503020204020204" pitchFamily="34" charset="-122"/>
              <a:ea typeface="微软雅黑" panose="020B0503020204020204" pitchFamily="34" charset="-122"/>
              <a:cs typeface="Calibri"/>
            </a:endParaRPr>
          </a:p>
          <a:p>
            <a:pPr marL="836294" marR="5080" lvl="1" indent="-366395">
              <a:lnSpc>
                <a:spcPct val="150000"/>
              </a:lnSpc>
              <a:buFont typeface="Arial"/>
              <a:buChar char="○"/>
              <a:tabLst>
                <a:tab pos="836294" algn="l"/>
                <a:tab pos="836930" algn="l"/>
              </a:tabLst>
            </a:pPr>
            <a:r>
              <a:rPr lang="zh-CN" altLang="en-US" sz="2000" spc="140" dirty="0">
                <a:solidFill>
                  <a:srgbClr val="3B3B3B"/>
                </a:solidFill>
                <a:latin typeface="微软雅黑" panose="020B0503020204020204" pitchFamily="34" charset="-122"/>
                <a:ea typeface="微软雅黑" panose="020B0503020204020204" pitchFamily="34" charset="-122"/>
                <a:cs typeface="Calibri"/>
              </a:rPr>
              <a:t>比特币用户的可用余额，是未花费输出</a:t>
            </a:r>
            <a:r>
              <a:rPr lang="en-US" altLang="zh-CN" sz="2000" spc="140" dirty="0">
                <a:solidFill>
                  <a:srgbClr val="3B3B3B"/>
                </a:solidFill>
                <a:latin typeface="微软雅黑" panose="020B0503020204020204" pitchFamily="34" charset="-122"/>
                <a:ea typeface="微软雅黑" panose="020B0503020204020204" pitchFamily="34" charset="-122"/>
                <a:cs typeface="Calibri"/>
              </a:rPr>
              <a:t>(UTXO)</a:t>
            </a:r>
            <a:r>
              <a:rPr lang="zh-CN" altLang="en-US" sz="2000" spc="140" dirty="0">
                <a:solidFill>
                  <a:srgbClr val="3B3B3B"/>
                </a:solidFill>
                <a:latin typeface="微软雅黑" panose="020B0503020204020204" pitchFamily="34" charset="-122"/>
                <a:ea typeface="微软雅黑" panose="020B0503020204020204" pitchFamily="34" charset="-122"/>
                <a:cs typeface="Calibri"/>
              </a:rPr>
              <a:t>的总和，用户可以通过输出地址对应的私钥来</a:t>
            </a:r>
            <a:r>
              <a:rPr lang="zh-CN" altLang="en-US" sz="2000" spc="140" dirty="0" smtClean="0">
                <a:solidFill>
                  <a:srgbClr val="3B3B3B"/>
                </a:solidFill>
                <a:latin typeface="微软雅黑" panose="020B0503020204020204" pitchFamily="34" charset="-122"/>
                <a:ea typeface="微软雅黑" panose="020B0503020204020204" pitchFamily="34" charset="-122"/>
                <a:cs typeface="Calibri"/>
              </a:rPr>
              <a:t>花费</a:t>
            </a:r>
            <a:endParaRPr lang="en-US" altLang="zh-CN" sz="2000" spc="140" dirty="0" smtClean="0">
              <a:solidFill>
                <a:srgbClr val="3B3B3B"/>
              </a:solidFill>
              <a:latin typeface="微软雅黑" panose="020B0503020204020204" pitchFamily="34" charset="-122"/>
              <a:ea typeface="微软雅黑" panose="020B0503020204020204" pitchFamily="34" charset="-122"/>
              <a:cs typeface="Calibri"/>
            </a:endParaRPr>
          </a:p>
          <a:p>
            <a:pPr marL="836294" marR="5080" lvl="1" indent="-366395">
              <a:lnSpc>
                <a:spcPct val="150000"/>
              </a:lnSpc>
              <a:buFont typeface="Arial"/>
              <a:buChar char="○"/>
              <a:tabLst>
                <a:tab pos="836294" algn="l"/>
                <a:tab pos="836930" algn="l"/>
              </a:tabLst>
            </a:pPr>
            <a:r>
              <a:rPr lang="zh-CN" altLang="en-US" sz="2000" spc="140" dirty="0" smtClean="0">
                <a:solidFill>
                  <a:srgbClr val="3B3B3B"/>
                </a:solidFill>
                <a:latin typeface="微软雅黑" panose="020B0503020204020204" pitchFamily="34" charset="-122"/>
                <a:ea typeface="微软雅黑" panose="020B0503020204020204" pitchFamily="34" charset="-122"/>
                <a:cs typeface="Calibri"/>
              </a:rPr>
              <a:t>私密性更强，每一笔找零指向一个新的</a:t>
            </a:r>
            <a:r>
              <a:rPr lang="en-US" altLang="zh-CN" sz="2000" spc="140" dirty="0" smtClean="0">
                <a:solidFill>
                  <a:srgbClr val="3B3B3B"/>
                </a:solidFill>
                <a:latin typeface="微软雅黑" panose="020B0503020204020204" pitchFamily="34" charset="-122"/>
                <a:ea typeface="微软雅黑" panose="020B0503020204020204" pitchFamily="34" charset="-122"/>
                <a:cs typeface="Calibri"/>
              </a:rPr>
              <a:t>UTXO</a:t>
            </a:r>
            <a:r>
              <a:rPr lang="zh-CN" altLang="en-US" sz="2000" spc="140" dirty="0" smtClean="0">
                <a:solidFill>
                  <a:srgbClr val="3B3B3B"/>
                </a:solidFill>
                <a:latin typeface="微软雅黑" panose="020B0503020204020204" pitchFamily="34" charset="-122"/>
                <a:ea typeface="微软雅黑" panose="020B0503020204020204" pitchFamily="34" charset="-122"/>
                <a:cs typeface="Calibri"/>
              </a:rPr>
              <a:t>地址</a:t>
            </a:r>
            <a:endParaRPr lang="en-US" altLang="zh-CN" sz="2000" spc="50" dirty="0" smtClean="0">
              <a:solidFill>
                <a:srgbClr val="3B3B3B"/>
              </a:solidFill>
              <a:latin typeface="微软雅黑" panose="020B0503020204020204" pitchFamily="34" charset="-122"/>
              <a:ea typeface="微软雅黑" panose="020B0503020204020204" pitchFamily="34" charset="-122"/>
              <a:cs typeface="Calibri"/>
            </a:endParaRPr>
          </a:p>
          <a:p>
            <a:pPr marL="379095" indent="-366395">
              <a:lnSpc>
                <a:spcPct val="150000"/>
              </a:lnSpc>
              <a:buFont typeface="Arial"/>
              <a:buChar char="●"/>
              <a:tabLst>
                <a:tab pos="379095" algn="l"/>
                <a:tab pos="379730" algn="l"/>
              </a:tabLst>
            </a:pPr>
            <a:r>
              <a:rPr lang="zh-CN" altLang="en-US" sz="2400" spc="50" dirty="0">
                <a:solidFill>
                  <a:srgbClr val="3B3B3B"/>
                </a:solidFill>
                <a:latin typeface="微软雅黑" panose="020B0503020204020204" pitchFamily="34" charset="-122"/>
                <a:ea typeface="微软雅黑" panose="020B0503020204020204" pitchFamily="34" charset="-122"/>
                <a:cs typeface="Calibri"/>
              </a:rPr>
              <a:t>以太坊使用不同的概念，</a:t>
            </a:r>
            <a:r>
              <a:rPr lang="zh-CN" altLang="en-US" sz="2400" spc="50" dirty="0" smtClean="0">
                <a:solidFill>
                  <a:srgbClr val="3B3B3B"/>
                </a:solidFill>
                <a:latin typeface="微软雅黑" panose="020B0503020204020204" pitchFamily="34" charset="-122"/>
                <a:ea typeface="微软雅黑" panose="020B0503020204020204" pitchFamily="34" charset="-122"/>
                <a:cs typeface="Calibri"/>
              </a:rPr>
              <a:t>称为</a:t>
            </a:r>
            <a:r>
              <a:rPr lang="zh-CN" altLang="en-US" sz="2400" dirty="0" smtClean="0">
                <a:latin typeface="微软雅黑" panose="020B0503020204020204" pitchFamily="34" charset="-122"/>
                <a:ea typeface="微软雅黑" panose="020B0503020204020204" pitchFamily="34" charset="-122"/>
                <a:cs typeface="Calibri"/>
              </a:rPr>
              <a:t>账户</a:t>
            </a:r>
            <a:endParaRPr lang="en-US" altLang="zh-CN" sz="2400" dirty="0" smtClean="0">
              <a:latin typeface="微软雅黑" panose="020B0503020204020204" pitchFamily="34" charset="-122"/>
              <a:ea typeface="微软雅黑" panose="020B0503020204020204" pitchFamily="34" charset="-122"/>
              <a:cs typeface="Calibri"/>
            </a:endParaRPr>
          </a:p>
          <a:p>
            <a:pPr marL="836294" marR="5080" lvl="1" indent="-366395">
              <a:lnSpc>
                <a:spcPct val="150000"/>
              </a:lnSpc>
              <a:buFont typeface="Arial"/>
              <a:buChar char="○"/>
              <a:tabLst>
                <a:tab pos="836294" algn="l"/>
                <a:tab pos="836930" algn="l"/>
              </a:tabLst>
            </a:pPr>
            <a:r>
              <a:rPr lang="zh-CN" altLang="en-US" sz="2000" spc="140" dirty="0" smtClean="0">
                <a:solidFill>
                  <a:srgbClr val="3B3B3B"/>
                </a:solidFill>
                <a:latin typeface="微软雅黑" panose="020B0503020204020204" pitchFamily="34" charset="-122"/>
                <a:ea typeface="微软雅黑" panose="020B0503020204020204" pitchFamily="34" charset="-122"/>
                <a:cs typeface="Calibri"/>
              </a:rPr>
              <a:t>地址</a:t>
            </a:r>
            <a:endParaRPr lang="en-US" altLang="zh-CN" sz="2000" spc="140" dirty="0" smtClean="0">
              <a:solidFill>
                <a:srgbClr val="3B3B3B"/>
              </a:solidFill>
              <a:latin typeface="微软雅黑" panose="020B0503020204020204" pitchFamily="34" charset="-122"/>
              <a:ea typeface="微软雅黑" panose="020B0503020204020204" pitchFamily="34" charset="-122"/>
              <a:cs typeface="Calibri"/>
            </a:endParaRPr>
          </a:p>
          <a:p>
            <a:pPr marL="836294" marR="5080" lvl="1" indent="-366395">
              <a:lnSpc>
                <a:spcPct val="150000"/>
              </a:lnSpc>
              <a:buFont typeface="Arial"/>
              <a:buChar char="○"/>
              <a:tabLst>
                <a:tab pos="836294" algn="l"/>
                <a:tab pos="836930" algn="l"/>
              </a:tabLst>
            </a:pPr>
            <a:r>
              <a:rPr lang="zh-CN" altLang="en-US" sz="2000" spc="140" dirty="0" smtClean="0">
                <a:solidFill>
                  <a:srgbClr val="3B3B3B"/>
                </a:solidFill>
                <a:latin typeface="微软雅黑" panose="020B0503020204020204" pitchFamily="34" charset="-122"/>
                <a:ea typeface="微软雅黑" panose="020B0503020204020204" pitchFamily="34" charset="-122"/>
                <a:cs typeface="Calibri"/>
              </a:rPr>
              <a:t>余额</a:t>
            </a:r>
            <a:endParaRPr lang="en-US" altLang="zh-CN" sz="2000" spc="140" dirty="0">
              <a:solidFill>
                <a:srgbClr val="3B3B3B"/>
              </a:solidFill>
              <a:latin typeface="微软雅黑" panose="020B0503020204020204" pitchFamily="34" charset="-122"/>
              <a:ea typeface="微软雅黑" panose="020B0503020204020204" pitchFamily="34" charset="-122"/>
              <a:cs typeface="Calibri"/>
            </a:endParaRPr>
          </a:p>
          <a:p>
            <a:pPr marL="836294" marR="5080" lvl="1" indent="-366395">
              <a:lnSpc>
                <a:spcPct val="150000"/>
              </a:lnSpc>
              <a:buFont typeface="Arial"/>
              <a:buChar char="○"/>
              <a:tabLst>
                <a:tab pos="836294" algn="l"/>
                <a:tab pos="836930" algn="l"/>
              </a:tabLst>
            </a:pPr>
            <a:r>
              <a:rPr lang="zh-CN" altLang="en-US" sz="2000" spc="140" dirty="0" smtClean="0">
                <a:solidFill>
                  <a:srgbClr val="3B3B3B"/>
                </a:solidFill>
                <a:latin typeface="微软雅黑" panose="020B0503020204020204" pitchFamily="34" charset="-122"/>
                <a:ea typeface="微软雅黑" panose="020B0503020204020204" pitchFamily="34" charset="-122"/>
                <a:cs typeface="Calibri"/>
              </a:rPr>
              <a:t>代码（可选）</a:t>
            </a:r>
            <a:endParaRPr lang="en-US" altLang="zh-CN" sz="2000" spc="140" dirty="0" smtClean="0">
              <a:solidFill>
                <a:srgbClr val="3B3B3B"/>
              </a:solidFill>
              <a:latin typeface="微软雅黑" panose="020B0503020204020204" pitchFamily="34" charset="-122"/>
              <a:ea typeface="微软雅黑" panose="020B0503020204020204" pitchFamily="34" charset="-122"/>
              <a:cs typeface="Calibri"/>
            </a:endParaRPr>
          </a:p>
        </p:txBody>
      </p:sp>
      <p:sp>
        <p:nvSpPr>
          <p:cNvPr id="18" name="object 17"/>
          <p:cNvSpPr/>
          <p:nvPr/>
        </p:nvSpPr>
        <p:spPr>
          <a:xfrm>
            <a:off x="4372960" y="5292596"/>
            <a:ext cx="1875352" cy="1083945"/>
          </a:xfrm>
          <a:custGeom>
            <a:avLst/>
            <a:gdLst/>
            <a:ahLst/>
            <a:cxnLst/>
            <a:rect l="l" t="t" r="r" b="b"/>
            <a:pathLst>
              <a:path w="1457325" h="1083945">
                <a:moveTo>
                  <a:pt x="0" y="180674"/>
                </a:moveTo>
                <a:lnTo>
                  <a:pt x="6452" y="132647"/>
                </a:lnTo>
                <a:lnTo>
                  <a:pt x="24662" y="89488"/>
                </a:lnTo>
                <a:lnTo>
                  <a:pt x="52909" y="52921"/>
                </a:lnTo>
                <a:lnTo>
                  <a:pt x="89470" y="24669"/>
                </a:lnTo>
                <a:lnTo>
                  <a:pt x="132624" y="6454"/>
                </a:lnTo>
                <a:lnTo>
                  <a:pt x="180649" y="0"/>
                </a:lnTo>
                <a:lnTo>
                  <a:pt x="1276147" y="0"/>
                </a:lnTo>
                <a:lnTo>
                  <a:pt x="1345272" y="13759"/>
                </a:lnTo>
                <a:lnTo>
                  <a:pt x="1403897" y="52924"/>
                </a:lnTo>
                <a:lnTo>
                  <a:pt x="1443050" y="111531"/>
                </a:lnTo>
                <a:lnTo>
                  <a:pt x="1456797" y="180674"/>
                </a:lnTo>
                <a:lnTo>
                  <a:pt x="1456797" y="903248"/>
                </a:lnTo>
                <a:lnTo>
                  <a:pt x="1450344" y="951273"/>
                </a:lnTo>
                <a:lnTo>
                  <a:pt x="1432134" y="994427"/>
                </a:lnTo>
                <a:lnTo>
                  <a:pt x="1403887" y="1030988"/>
                </a:lnTo>
                <a:lnTo>
                  <a:pt x="1367326" y="1059234"/>
                </a:lnTo>
                <a:lnTo>
                  <a:pt x="1324172" y="1077445"/>
                </a:lnTo>
                <a:lnTo>
                  <a:pt x="1276147" y="1083897"/>
                </a:lnTo>
                <a:lnTo>
                  <a:pt x="180649" y="1083897"/>
                </a:lnTo>
                <a:lnTo>
                  <a:pt x="132624" y="1077445"/>
                </a:lnTo>
                <a:lnTo>
                  <a:pt x="89470" y="1059234"/>
                </a:lnTo>
                <a:lnTo>
                  <a:pt x="52909" y="1030988"/>
                </a:lnTo>
                <a:lnTo>
                  <a:pt x="24662" y="994427"/>
                </a:lnTo>
                <a:lnTo>
                  <a:pt x="6452" y="951273"/>
                </a:lnTo>
                <a:lnTo>
                  <a:pt x="0" y="903248"/>
                </a:lnTo>
                <a:lnTo>
                  <a:pt x="0" y="180674"/>
                </a:lnTo>
                <a:close/>
              </a:path>
            </a:pathLst>
          </a:custGeom>
          <a:ln w="9524">
            <a:solidFill>
              <a:srgbClr val="B6B6B6"/>
            </a:solidFill>
          </a:ln>
        </p:spPr>
        <p:txBody>
          <a:bodyPr wrap="square" lIns="0" tIns="0" rIns="0" bIns="0" rtlCol="0"/>
          <a:lstStyle/>
          <a:p>
            <a:endParaRPr sz="2400"/>
          </a:p>
        </p:txBody>
      </p:sp>
      <p:sp>
        <p:nvSpPr>
          <p:cNvPr id="19" name="object 18"/>
          <p:cNvSpPr txBox="1"/>
          <p:nvPr/>
        </p:nvSpPr>
        <p:spPr>
          <a:xfrm>
            <a:off x="4385357" y="4091500"/>
            <a:ext cx="1862956" cy="1123384"/>
          </a:xfrm>
          <a:prstGeom prst="rect">
            <a:avLst/>
          </a:prstGeom>
        </p:spPr>
        <p:txBody>
          <a:bodyPr vert="horz" wrap="square" lIns="0" tIns="0" rIns="0" bIns="0" rtlCol="0">
            <a:spAutoFit/>
          </a:bodyPr>
          <a:lstStyle/>
          <a:p>
            <a:pPr marL="12700" algn="ctr">
              <a:lnSpc>
                <a:spcPct val="100000"/>
              </a:lnSpc>
            </a:pPr>
            <a:r>
              <a:rPr lang="zh-CN" altLang="en-US" sz="2000" spc="20" dirty="0" smtClean="0">
                <a:solidFill>
                  <a:srgbClr val="3B3B3B"/>
                </a:solidFill>
                <a:latin typeface="微软雅黑" panose="020B0503020204020204" pitchFamily="34" charset="-122"/>
                <a:ea typeface="微软雅黑" panose="020B0503020204020204" pitchFamily="34" charset="-122"/>
                <a:cs typeface="Calibri"/>
              </a:rPr>
              <a:t>比特币</a:t>
            </a:r>
            <a:endParaRPr sz="2000" dirty="0" smtClean="0">
              <a:latin typeface="微软雅黑" panose="020B0503020204020204" pitchFamily="34" charset="-122"/>
              <a:ea typeface="微软雅黑" panose="020B0503020204020204" pitchFamily="34" charset="-122"/>
              <a:cs typeface="Calibri"/>
            </a:endParaRPr>
          </a:p>
          <a:p>
            <a:pPr marL="12700" marR="5080" algn="ctr">
              <a:lnSpc>
                <a:spcPct val="150000"/>
              </a:lnSpc>
              <a:spcBef>
                <a:spcPts val="630"/>
              </a:spcBef>
            </a:pPr>
            <a:r>
              <a:rPr lang="en-US" altLang="zh-CN" sz="1600" spc="55" dirty="0">
                <a:solidFill>
                  <a:srgbClr val="424242"/>
                </a:solidFill>
                <a:latin typeface="微软雅黑" panose="020B0503020204020204" pitchFamily="34" charset="-122"/>
                <a:ea typeface="微软雅黑" panose="020B0503020204020204" pitchFamily="34" charset="-122"/>
                <a:cs typeface="Calibri"/>
              </a:rPr>
              <a:t>Bob</a:t>
            </a:r>
            <a:r>
              <a:rPr lang="zh-CN" altLang="en-US" sz="1600" spc="55" dirty="0" smtClean="0">
                <a:solidFill>
                  <a:srgbClr val="424242"/>
                </a:solidFill>
                <a:latin typeface="微软雅黑" panose="020B0503020204020204" pitchFamily="34" charset="-122"/>
                <a:ea typeface="微软雅黑" panose="020B0503020204020204" pitchFamily="34" charset="-122"/>
                <a:cs typeface="Calibri"/>
              </a:rPr>
              <a:t>拥有一些</a:t>
            </a:r>
            <a:r>
              <a:rPr lang="en-US" altLang="zh-CN" sz="1600" spc="55" dirty="0" smtClean="0">
                <a:solidFill>
                  <a:srgbClr val="424242"/>
                </a:solidFill>
                <a:latin typeface="微软雅黑" panose="020B0503020204020204" pitchFamily="34" charset="-122"/>
                <a:ea typeface="微软雅黑" panose="020B0503020204020204" pitchFamily="34" charset="-122"/>
                <a:cs typeface="Calibri"/>
              </a:rPr>
              <a:t>UTXOs </a:t>
            </a:r>
            <a:r>
              <a:rPr lang="zh-CN" altLang="en-US" sz="1600" spc="55" dirty="0" smtClean="0">
                <a:solidFill>
                  <a:srgbClr val="424242"/>
                </a:solidFill>
                <a:latin typeface="微软雅黑" panose="020B0503020204020204" pitchFamily="34" charset="-122"/>
                <a:ea typeface="微软雅黑" panose="020B0503020204020204" pitchFamily="34" charset="-122"/>
                <a:cs typeface="Calibri"/>
              </a:rPr>
              <a:t>对应的私钥</a:t>
            </a:r>
            <a:endParaRPr sz="1600" dirty="0">
              <a:latin typeface="微软雅黑" panose="020B0503020204020204" pitchFamily="34" charset="-122"/>
              <a:ea typeface="微软雅黑" panose="020B0503020204020204" pitchFamily="34" charset="-122"/>
              <a:cs typeface="Calibri"/>
            </a:endParaRPr>
          </a:p>
        </p:txBody>
      </p:sp>
      <p:sp>
        <p:nvSpPr>
          <p:cNvPr id="20" name="object 19"/>
          <p:cNvSpPr/>
          <p:nvPr/>
        </p:nvSpPr>
        <p:spPr>
          <a:xfrm>
            <a:off x="6528432" y="5340801"/>
            <a:ext cx="2158367" cy="1083945"/>
          </a:xfrm>
          <a:custGeom>
            <a:avLst/>
            <a:gdLst/>
            <a:ahLst/>
            <a:cxnLst/>
            <a:rect l="l" t="t" r="r" b="b"/>
            <a:pathLst>
              <a:path w="1457325" h="1083945">
                <a:moveTo>
                  <a:pt x="0" y="180674"/>
                </a:moveTo>
                <a:lnTo>
                  <a:pt x="6452" y="132647"/>
                </a:lnTo>
                <a:lnTo>
                  <a:pt x="24662" y="89488"/>
                </a:lnTo>
                <a:lnTo>
                  <a:pt x="52909" y="52921"/>
                </a:lnTo>
                <a:lnTo>
                  <a:pt x="89470" y="24669"/>
                </a:lnTo>
                <a:lnTo>
                  <a:pt x="132624" y="6454"/>
                </a:lnTo>
                <a:lnTo>
                  <a:pt x="180649" y="0"/>
                </a:lnTo>
                <a:lnTo>
                  <a:pt x="1276147" y="0"/>
                </a:lnTo>
                <a:lnTo>
                  <a:pt x="1345269" y="13759"/>
                </a:lnTo>
                <a:lnTo>
                  <a:pt x="1403872" y="52924"/>
                </a:lnTo>
                <a:lnTo>
                  <a:pt x="1443047" y="111531"/>
                </a:lnTo>
                <a:lnTo>
                  <a:pt x="1456797" y="180674"/>
                </a:lnTo>
                <a:lnTo>
                  <a:pt x="1456797" y="903248"/>
                </a:lnTo>
                <a:lnTo>
                  <a:pt x="1450344" y="951273"/>
                </a:lnTo>
                <a:lnTo>
                  <a:pt x="1432134" y="994427"/>
                </a:lnTo>
                <a:lnTo>
                  <a:pt x="1403887" y="1030988"/>
                </a:lnTo>
                <a:lnTo>
                  <a:pt x="1367326" y="1059234"/>
                </a:lnTo>
                <a:lnTo>
                  <a:pt x="1324172" y="1077445"/>
                </a:lnTo>
                <a:lnTo>
                  <a:pt x="1276147" y="1083897"/>
                </a:lnTo>
                <a:lnTo>
                  <a:pt x="180649" y="1083897"/>
                </a:lnTo>
                <a:lnTo>
                  <a:pt x="132624" y="1077445"/>
                </a:lnTo>
                <a:lnTo>
                  <a:pt x="89470" y="1059234"/>
                </a:lnTo>
                <a:lnTo>
                  <a:pt x="52909" y="1030988"/>
                </a:lnTo>
                <a:lnTo>
                  <a:pt x="24662" y="994427"/>
                </a:lnTo>
                <a:lnTo>
                  <a:pt x="6452" y="951273"/>
                </a:lnTo>
                <a:lnTo>
                  <a:pt x="0" y="903248"/>
                </a:lnTo>
                <a:lnTo>
                  <a:pt x="0" y="180674"/>
                </a:lnTo>
                <a:close/>
              </a:path>
            </a:pathLst>
          </a:custGeom>
          <a:ln w="9524">
            <a:solidFill>
              <a:srgbClr val="B6B6B6"/>
            </a:solidFill>
          </a:ln>
        </p:spPr>
        <p:txBody>
          <a:bodyPr wrap="square" lIns="0" tIns="0" rIns="0" bIns="0" rtlCol="0"/>
          <a:lstStyle/>
          <a:p>
            <a:endParaRPr sz="2400"/>
          </a:p>
        </p:txBody>
      </p:sp>
      <p:sp>
        <p:nvSpPr>
          <p:cNvPr id="21" name="object 20"/>
          <p:cNvSpPr txBox="1"/>
          <p:nvPr/>
        </p:nvSpPr>
        <p:spPr>
          <a:xfrm>
            <a:off x="6612969" y="5496681"/>
            <a:ext cx="2073830" cy="738664"/>
          </a:xfrm>
          <a:prstGeom prst="rect">
            <a:avLst/>
          </a:prstGeom>
        </p:spPr>
        <p:txBody>
          <a:bodyPr vert="horz" wrap="square" lIns="0" tIns="0" rIns="0" bIns="0" rtlCol="0">
            <a:spAutoFit/>
          </a:bodyPr>
          <a:lstStyle/>
          <a:p>
            <a:pPr marL="12700">
              <a:lnSpc>
                <a:spcPct val="100000"/>
              </a:lnSpc>
            </a:pPr>
            <a:r>
              <a:rPr lang="zh-CN" altLang="en-US" sz="1600" spc="35" dirty="0" smtClean="0">
                <a:latin typeface="Calibri"/>
                <a:cs typeface="Calibri"/>
              </a:rPr>
              <a:t>地址</a:t>
            </a:r>
            <a:r>
              <a:rPr sz="1600" spc="35" dirty="0" smtClean="0">
                <a:latin typeface="Calibri"/>
                <a:cs typeface="Calibri"/>
              </a:rPr>
              <a:t>:</a:t>
            </a:r>
            <a:r>
              <a:rPr sz="1600" spc="5" dirty="0" smtClean="0">
                <a:latin typeface="Calibri"/>
                <a:cs typeface="Calibri"/>
              </a:rPr>
              <a:t> </a:t>
            </a:r>
            <a:r>
              <a:rPr sz="1600" spc="15" dirty="0">
                <a:latin typeface="Calibri"/>
                <a:cs typeface="Calibri"/>
              </a:rPr>
              <a:t>“0xfa38b</a:t>
            </a:r>
            <a:r>
              <a:rPr sz="1600" spc="15" dirty="0" smtClean="0">
                <a:latin typeface="Calibri"/>
                <a:cs typeface="Calibri"/>
              </a:rPr>
              <a:t>...”</a:t>
            </a:r>
            <a:endParaRPr lang="en-US" sz="1600" spc="15" dirty="0" smtClean="0">
              <a:latin typeface="Calibri"/>
              <a:cs typeface="Calibri"/>
            </a:endParaRPr>
          </a:p>
          <a:p>
            <a:pPr marL="12700"/>
            <a:r>
              <a:rPr lang="zh-CN" altLang="de-DE" sz="1600" spc="30" dirty="0" smtClean="0">
                <a:cs typeface="Calibri"/>
              </a:rPr>
              <a:t>余额</a:t>
            </a:r>
            <a:r>
              <a:rPr lang="de-DE" altLang="zh-CN" sz="1600" spc="30" dirty="0">
                <a:cs typeface="Calibri"/>
              </a:rPr>
              <a:t>: </a:t>
            </a:r>
            <a:r>
              <a:rPr lang="de-DE" altLang="zh-CN" sz="1600" spc="-35" dirty="0">
                <a:cs typeface="Calibri"/>
              </a:rPr>
              <a:t>10</a:t>
            </a:r>
            <a:r>
              <a:rPr lang="de-DE" altLang="zh-CN" sz="1600" spc="-25" dirty="0">
                <a:cs typeface="Calibri"/>
              </a:rPr>
              <a:t> </a:t>
            </a:r>
            <a:r>
              <a:rPr lang="de-DE" altLang="zh-CN" sz="1600" spc="80" dirty="0" smtClean="0">
                <a:cs typeface="Calibri"/>
              </a:rPr>
              <a:t>ETH</a:t>
            </a:r>
          </a:p>
          <a:p>
            <a:pPr marL="12700"/>
            <a:r>
              <a:rPr lang="zh-CN" altLang="en-US" sz="1600" spc="80" dirty="0" smtClean="0">
                <a:cs typeface="Calibri"/>
              </a:rPr>
              <a:t>代码</a:t>
            </a:r>
            <a:r>
              <a:rPr lang="en-US" altLang="zh-CN" sz="1600" spc="80" dirty="0" smtClean="0">
                <a:cs typeface="Calibri"/>
              </a:rPr>
              <a:t>: </a:t>
            </a:r>
            <a:r>
              <a:rPr lang="mr-IN" altLang="zh-CN" sz="1600" spc="35" dirty="0" err="1" smtClean="0">
                <a:cs typeface="Calibri"/>
              </a:rPr>
              <a:t>code</a:t>
            </a:r>
            <a:r>
              <a:rPr lang="mr-IN" altLang="zh-CN" sz="1600" spc="35" dirty="0">
                <a:cs typeface="Calibri"/>
              </a:rPr>
              <a:t>: </a:t>
            </a:r>
            <a:r>
              <a:rPr lang="mr-IN" altLang="zh-CN" sz="1600" spc="70" dirty="0" err="1">
                <a:cs typeface="Calibri"/>
              </a:rPr>
              <a:t>c</a:t>
            </a:r>
            <a:r>
              <a:rPr lang="mr-IN" altLang="zh-CN" sz="1600" spc="70" dirty="0">
                <a:cs typeface="Calibri"/>
              </a:rPr>
              <a:t> </a:t>
            </a:r>
            <a:r>
              <a:rPr lang="mr-IN" altLang="zh-CN" sz="1600" spc="-20" dirty="0">
                <a:cs typeface="Calibri"/>
              </a:rPr>
              <a:t>:= </a:t>
            </a:r>
            <a:r>
              <a:rPr lang="mr-IN" altLang="zh-CN" sz="1600" spc="45" dirty="0" err="1">
                <a:cs typeface="Calibri"/>
              </a:rPr>
              <a:t>a</a:t>
            </a:r>
            <a:r>
              <a:rPr lang="mr-IN" altLang="zh-CN" sz="1600" spc="45" dirty="0">
                <a:cs typeface="Calibri"/>
              </a:rPr>
              <a:t> </a:t>
            </a:r>
            <a:r>
              <a:rPr lang="mr-IN" altLang="zh-CN" sz="1600" dirty="0">
                <a:cs typeface="Calibri"/>
              </a:rPr>
              <a:t>+</a:t>
            </a:r>
            <a:r>
              <a:rPr lang="mr-IN" altLang="zh-CN" sz="1600" spc="-50" dirty="0">
                <a:cs typeface="Calibri"/>
              </a:rPr>
              <a:t> </a:t>
            </a:r>
            <a:r>
              <a:rPr lang="mr-IN" altLang="zh-CN" sz="1600" spc="45" dirty="0" err="1" smtClean="0">
                <a:cs typeface="Calibri"/>
              </a:rPr>
              <a:t>b</a:t>
            </a:r>
            <a:endParaRPr lang="de-DE" altLang="zh-CN" sz="1400" spc="80" dirty="0">
              <a:cs typeface="Calibri"/>
            </a:endParaRPr>
          </a:p>
        </p:txBody>
      </p:sp>
      <p:sp>
        <p:nvSpPr>
          <p:cNvPr id="22" name="object 21"/>
          <p:cNvSpPr txBox="1"/>
          <p:nvPr/>
        </p:nvSpPr>
        <p:spPr>
          <a:xfrm>
            <a:off x="6617605" y="5776674"/>
            <a:ext cx="1271730" cy="215444"/>
          </a:xfrm>
          <a:prstGeom prst="rect">
            <a:avLst/>
          </a:prstGeom>
        </p:spPr>
        <p:txBody>
          <a:bodyPr vert="horz" wrap="square" lIns="0" tIns="0" rIns="0" bIns="0" rtlCol="0">
            <a:spAutoFit/>
          </a:bodyPr>
          <a:lstStyle/>
          <a:p>
            <a:pPr marL="12700">
              <a:lnSpc>
                <a:spcPct val="100000"/>
              </a:lnSpc>
            </a:pPr>
            <a:endParaRPr lang="en-US" sz="1400" spc="80" dirty="0" smtClean="0">
              <a:solidFill>
                <a:srgbClr val="666666"/>
              </a:solidFill>
              <a:latin typeface="Calibri"/>
              <a:cs typeface="Calibri"/>
            </a:endParaRPr>
          </a:p>
        </p:txBody>
      </p:sp>
      <p:sp>
        <p:nvSpPr>
          <p:cNvPr id="23" name="object 22"/>
          <p:cNvSpPr txBox="1"/>
          <p:nvPr/>
        </p:nvSpPr>
        <p:spPr>
          <a:xfrm>
            <a:off x="6559645" y="4077072"/>
            <a:ext cx="2127154" cy="1123384"/>
          </a:xfrm>
          <a:prstGeom prst="rect">
            <a:avLst/>
          </a:prstGeom>
        </p:spPr>
        <p:txBody>
          <a:bodyPr vert="horz" wrap="square" lIns="0" tIns="0" rIns="0" bIns="0" rtlCol="0">
            <a:spAutoFit/>
          </a:bodyPr>
          <a:lstStyle/>
          <a:p>
            <a:pPr marL="12700" algn="ctr">
              <a:lnSpc>
                <a:spcPct val="100000"/>
              </a:lnSpc>
            </a:pPr>
            <a:r>
              <a:rPr lang="zh-CN" altLang="en-US" sz="2000" spc="20" dirty="0" smtClean="0">
                <a:solidFill>
                  <a:srgbClr val="3B3B3B"/>
                </a:solidFill>
                <a:latin typeface="微软雅黑" panose="020B0503020204020204" pitchFamily="34" charset="-122"/>
                <a:ea typeface="微软雅黑" panose="020B0503020204020204" pitchFamily="34" charset="-122"/>
                <a:cs typeface="Calibri"/>
              </a:rPr>
              <a:t>以太坊</a:t>
            </a:r>
            <a:endParaRPr sz="2000" dirty="0">
              <a:latin typeface="微软雅黑" panose="020B0503020204020204" pitchFamily="34" charset="-122"/>
              <a:ea typeface="微软雅黑" panose="020B0503020204020204" pitchFamily="34" charset="-122"/>
              <a:cs typeface="Calibri"/>
            </a:endParaRPr>
          </a:p>
          <a:p>
            <a:pPr marL="12700" marR="5080" algn="ctr">
              <a:lnSpc>
                <a:spcPct val="150000"/>
              </a:lnSpc>
              <a:spcBef>
                <a:spcPts val="630"/>
              </a:spcBef>
            </a:pPr>
            <a:r>
              <a:rPr lang="en-US" altLang="zh-CN" sz="1600" spc="55" dirty="0">
                <a:solidFill>
                  <a:srgbClr val="424242"/>
                </a:solidFill>
                <a:latin typeface="微软雅黑" panose="020B0503020204020204" pitchFamily="34" charset="-122"/>
                <a:ea typeface="微软雅黑" panose="020B0503020204020204" pitchFamily="34" charset="-122"/>
                <a:cs typeface="Calibri"/>
              </a:rPr>
              <a:t>Evan</a:t>
            </a:r>
            <a:r>
              <a:rPr lang="zh-CN" altLang="en-US" sz="1600" spc="55" dirty="0">
                <a:solidFill>
                  <a:srgbClr val="424242"/>
                </a:solidFill>
                <a:latin typeface="微软雅黑" panose="020B0503020204020204" pitchFamily="34" charset="-122"/>
                <a:ea typeface="微软雅黑" panose="020B0503020204020204" pitchFamily="34" charset="-122"/>
                <a:cs typeface="Calibri"/>
              </a:rPr>
              <a:t>拥有一个账户的私钥</a:t>
            </a:r>
            <a:endParaRPr sz="1600" spc="55" dirty="0">
              <a:solidFill>
                <a:srgbClr val="424242"/>
              </a:solidFill>
              <a:latin typeface="微软雅黑" panose="020B0503020204020204" pitchFamily="34" charset="-122"/>
              <a:ea typeface="微软雅黑" panose="020B0503020204020204" pitchFamily="34" charset="-122"/>
              <a:cs typeface="Calibri"/>
            </a:endParaRPr>
          </a:p>
        </p:txBody>
      </p:sp>
      <p:graphicFrame>
        <p:nvGraphicFramePr>
          <p:cNvPr id="24" name="object 23"/>
          <p:cNvGraphicFramePr>
            <a:graphicFrameLocks noGrp="1"/>
          </p:cNvGraphicFramePr>
          <p:nvPr>
            <p:extLst>
              <p:ext uri="{D42A27DB-BD31-4B8C-83A1-F6EECF244321}">
                <p14:modId xmlns:p14="http://schemas.microsoft.com/office/powerpoint/2010/main" val="1779371885"/>
              </p:ext>
            </p:extLst>
          </p:nvPr>
        </p:nvGraphicFramePr>
        <p:xfrm>
          <a:off x="4474418" y="5448475"/>
          <a:ext cx="1689356" cy="833856"/>
        </p:xfrm>
        <a:graphic>
          <a:graphicData uri="http://schemas.openxmlformats.org/drawingml/2006/table">
            <a:tbl>
              <a:tblPr firstRow="1" bandRow="1">
                <a:tableStyleId>{2D5ABB26-0587-4C30-8999-92F81FD0307C}</a:tableStyleId>
              </a:tblPr>
              <a:tblGrid>
                <a:gridCol w="1689356">
                  <a:extLst>
                    <a:ext uri="{9D8B030D-6E8A-4147-A177-3AD203B41FA5}">
                      <a16:colId xmlns:a16="http://schemas.microsoft.com/office/drawing/2014/main" val="20000"/>
                    </a:ext>
                  </a:extLst>
                </a:gridCol>
              </a:tblGrid>
              <a:tr h="272596">
                <a:tc>
                  <a:txBody>
                    <a:bodyPr/>
                    <a:lstStyle/>
                    <a:p>
                      <a:pPr marL="104139">
                        <a:lnSpc>
                          <a:spcPct val="100000"/>
                        </a:lnSpc>
                        <a:spcBef>
                          <a:spcPts val="475"/>
                        </a:spcBef>
                      </a:pPr>
                      <a:r>
                        <a:rPr sz="1600" spc="65" dirty="0">
                          <a:solidFill>
                            <a:schemeClr val="tx1"/>
                          </a:solidFill>
                          <a:latin typeface="Calibri"/>
                          <a:cs typeface="Calibri"/>
                        </a:rPr>
                        <a:t>5 </a:t>
                      </a:r>
                      <a:r>
                        <a:rPr sz="1600" spc="80" dirty="0" smtClean="0">
                          <a:solidFill>
                            <a:schemeClr val="tx1"/>
                          </a:solidFill>
                          <a:latin typeface="Calibri"/>
                          <a:cs typeface="Calibri"/>
                        </a:rPr>
                        <a:t>BTC</a:t>
                      </a:r>
                      <a:r>
                        <a:rPr lang="en-US" sz="1600" spc="80" dirty="0" smtClean="0">
                          <a:solidFill>
                            <a:schemeClr val="tx1"/>
                          </a:solidFill>
                          <a:latin typeface="Calibri"/>
                          <a:cs typeface="Calibri"/>
                        </a:rPr>
                        <a:t> </a:t>
                      </a:r>
                      <a:r>
                        <a:rPr sz="1600" dirty="0" smtClean="0">
                          <a:solidFill>
                            <a:schemeClr val="tx1"/>
                          </a:solidFill>
                          <a:latin typeface="MS PGothic"/>
                          <a:cs typeface="MS PGothic"/>
                        </a:rPr>
                        <a:t>⇒</a:t>
                      </a:r>
                      <a:r>
                        <a:rPr lang="en-US" sz="1600" dirty="0" smtClean="0">
                          <a:solidFill>
                            <a:schemeClr val="tx1"/>
                          </a:solidFill>
                          <a:latin typeface="MS PGothic"/>
                          <a:cs typeface="MS PGothic"/>
                        </a:rPr>
                        <a:t> </a:t>
                      </a:r>
                      <a:r>
                        <a:rPr sz="1600" spc="45" dirty="0" smtClean="0">
                          <a:solidFill>
                            <a:schemeClr val="tx1"/>
                          </a:solidFill>
                          <a:latin typeface="Calibri"/>
                          <a:cs typeface="Calibri"/>
                        </a:rPr>
                        <a:t>Bob</a:t>
                      </a:r>
                      <a:endParaRPr sz="1600" dirty="0">
                        <a:solidFill>
                          <a:schemeClr val="tx1"/>
                        </a:solidFill>
                        <a:latin typeface="Calibri"/>
                        <a:cs typeface="Calibri"/>
                      </a:endParaRPr>
                    </a:p>
                  </a:txBody>
                  <a:tcPr marL="0" marR="0" marT="0" marB="0">
                    <a:lnL w="9524">
                      <a:solidFill>
                        <a:srgbClr val="B6B6B6"/>
                      </a:solidFill>
                      <a:prstDash val="solid"/>
                    </a:lnL>
                    <a:lnR w="9524">
                      <a:solidFill>
                        <a:srgbClr val="B6B6B6"/>
                      </a:solidFill>
                      <a:prstDash val="solid"/>
                    </a:lnR>
                    <a:lnT w="9524">
                      <a:solidFill>
                        <a:srgbClr val="B6B6B6"/>
                      </a:solidFill>
                      <a:prstDash val="solid"/>
                    </a:lnT>
                    <a:lnB w="55124">
                      <a:solidFill>
                        <a:srgbClr val="B6B6B6"/>
                      </a:solidFill>
                      <a:prstDash val="solid"/>
                    </a:lnB>
                  </a:tcPr>
                </a:tc>
                <a:extLst>
                  <a:ext uri="{0D108BD9-81ED-4DB2-BD59-A6C34878D82A}">
                    <a16:rowId xmlns:a16="http://schemas.microsoft.com/office/drawing/2014/main" val="10000"/>
                  </a:ext>
                </a:extLst>
              </a:tr>
              <a:tr h="291534">
                <a:tc>
                  <a:txBody>
                    <a:bodyPr/>
                    <a:lstStyle/>
                    <a:p>
                      <a:pPr marL="109220">
                        <a:lnSpc>
                          <a:spcPct val="100000"/>
                        </a:lnSpc>
                        <a:spcBef>
                          <a:spcPts val="475"/>
                        </a:spcBef>
                      </a:pPr>
                      <a:r>
                        <a:rPr sz="1600" spc="40" dirty="0">
                          <a:solidFill>
                            <a:schemeClr val="tx1"/>
                          </a:solidFill>
                          <a:latin typeface="Calibri"/>
                          <a:cs typeface="Calibri"/>
                        </a:rPr>
                        <a:t>3 </a:t>
                      </a:r>
                      <a:r>
                        <a:rPr sz="1600" spc="80" dirty="0" smtClean="0">
                          <a:solidFill>
                            <a:schemeClr val="tx1"/>
                          </a:solidFill>
                          <a:latin typeface="Calibri"/>
                          <a:cs typeface="Calibri"/>
                        </a:rPr>
                        <a:t>BTC</a:t>
                      </a:r>
                      <a:r>
                        <a:rPr lang="en-US" sz="1600" spc="80" dirty="0" smtClean="0">
                          <a:solidFill>
                            <a:schemeClr val="tx1"/>
                          </a:solidFill>
                          <a:latin typeface="Calibri"/>
                          <a:cs typeface="Calibri"/>
                        </a:rPr>
                        <a:t> </a:t>
                      </a:r>
                      <a:r>
                        <a:rPr sz="1600" dirty="0" smtClean="0">
                          <a:solidFill>
                            <a:schemeClr val="tx1"/>
                          </a:solidFill>
                          <a:latin typeface="MS PGothic"/>
                          <a:cs typeface="MS PGothic"/>
                        </a:rPr>
                        <a:t>⇒</a:t>
                      </a:r>
                      <a:r>
                        <a:rPr lang="en-US" sz="1600" dirty="0" smtClean="0">
                          <a:solidFill>
                            <a:schemeClr val="tx1"/>
                          </a:solidFill>
                          <a:latin typeface="MS PGothic"/>
                          <a:cs typeface="MS PGothic"/>
                        </a:rPr>
                        <a:t> </a:t>
                      </a:r>
                      <a:r>
                        <a:rPr sz="1600" spc="45" dirty="0" smtClean="0">
                          <a:solidFill>
                            <a:schemeClr val="tx1"/>
                          </a:solidFill>
                          <a:latin typeface="Calibri"/>
                          <a:cs typeface="Calibri"/>
                        </a:rPr>
                        <a:t>Bob</a:t>
                      </a:r>
                      <a:endParaRPr sz="1600" dirty="0">
                        <a:solidFill>
                          <a:schemeClr val="tx1"/>
                        </a:solidFill>
                        <a:latin typeface="Calibri"/>
                        <a:cs typeface="Calibri"/>
                      </a:endParaRPr>
                    </a:p>
                  </a:txBody>
                  <a:tcPr marL="0" marR="0" marT="0" marB="0">
                    <a:lnL w="9524">
                      <a:solidFill>
                        <a:srgbClr val="B6B6B6"/>
                      </a:solidFill>
                      <a:prstDash val="solid"/>
                    </a:lnL>
                    <a:lnR w="9524">
                      <a:solidFill>
                        <a:srgbClr val="B6B6B6"/>
                      </a:solidFill>
                      <a:prstDash val="solid"/>
                    </a:lnR>
                    <a:lnT w="55124">
                      <a:solidFill>
                        <a:srgbClr val="B6B6B6"/>
                      </a:solidFill>
                      <a:prstDash val="solid"/>
                    </a:lnT>
                    <a:lnB w="49124">
                      <a:solidFill>
                        <a:srgbClr val="B6B6B6"/>
                      </a:solidFill>
                      <a:prstDash val="solid"/>
                    </a:lnB>
                  </a:tcPr>
                </a:tc>
                <a:extLst>
                  <a:ext uri="{0D108BD9-81ED-4DB2-BD59-A6C34878D82A}">
                    <a16:rowId xmlns:a16="http://schemas.microsoft.com/office/drawing/2014/main" val="10001"/>
                  </a:ext>
                </a:extLst>
              </a:tr>
              <a:tr h="269726">
                <a:tc>
                  <a:txBody>
                    <a:bodyPr/>
                    <a:lstStyle/>
                    <a:p>
                      <a:pPr marL="104139">
                        <a:lnSpc>
                          <a:spcPct val="100000"/>
                        </a:lnSpc>
                        <a:spcBef>
                          <a:spcPts val="475"/>
                        </a:spcBef>
                      </a:pPr>
                      <a:r>
                        <a:rPr sz="1600" spc="65" dirty="0">
                          <a:solidFill>
                            <a:schemeClr val="tx1"/>
                          </a:solidFill>
                          <a:latin typeface="Calibri"/>
                          <a:cs typeface="Calibri"/>
                        </a:rPr>
                        <a:t>2 </a:t>
                      </a:r>
                      <a:r>
                        <a:rPr sz="1600" spc="80" dirty="0" smtClean="0">
                          <a:solidFill>
                            <a:schemeClr val="tx1"/>
                          </a:solidFill>
                          <a:latin typeface="Calibri"/>
                          <a:cs typeface="Calibri"/>
                        </a:rPr>
                        <a:t>BTC</a:t>
                      </a:r>
                      <a:r>
                        <a:rPr lang="en-US" sz="1600" spc="80" dirty="0" smtClean="0">
                          <a:solidFill>
                            <a:schemeClr val="tx1"/>
                          </a:solidFill>
                          <a:latin typeface="Calibri"/>
                          <a:cs typeface="Calibri"/>
                        </a:rPr>
                        <a:t> </a:t>
                      </a:r>
                      <a:r>
                        <a:rPr sz="1600" dirty="0" smtClean="0">
                          <a:solidFill>
                            <a:schemeClr val="tx1"/>
                          </a:solidFill>
                          <a:latin typeface="MS PGothic"/>
                          <a:cs typeface="MS PGothic"/>
                        </a:rPr>
                        <a:t>⇒</a:t>
                      </a:r>
                      <a:r>
                        <a:rPr lang="en-US" sz="1600" dirty="0" smtClean="0">
                          <a:solidFill>
                            <a:schemeClr val="tx1"/>
                          </a:solidFill>
                          <a:latin typeface="MS PGothic"/>
                          <a:cs typeface="MS PGothic"/>
                        </a:rPr>
                        <a:t> </a:t>
                      </a:r>
                      <a:r>
                        <a:rPr sz="1600" spc="45" dirty="0" smtClean="0">
                          <a:solidFill>
                            <a:schemeClr val="tx1"/>
                          </a:solidFill>
                          <a:latin typeface="Calibri"/>
                          <a:cs typeface="Calibri"/>
                        </a:rPr>
                        <a:t>Bob</a:t>
                      </a:r>
                      <a:endParaRPr sz="1600" dirty="0">
                        <a:solidFill>
                          <a:schemeClr val="tx1"/>
                        </a:solidFill>
                        <a:latin typeface="Calibri"/>
                        <a:cs typeface="Calibri"/>
                      </a:endParaRPr>
                    </a:p>
                  </a:txBody>
                  <a:tcPr marL="0" marR="0" marT="0" marB="0">
                    <a:lnL w="9524">
                      <a:solidFill>
                        <a:srgbClr val="B6B6B6"/>
                      </a:solidFill>
                      <a:prstDash val="solid"/>
                    </a:lnL>
                    <a:lnR w="9524">
                      <a:solidFill>
                        <a:srgbClr val="B6B6B6"/>
                      </a:solidFill>
                      <a:prstDash val="solid"/>
                    </a:lnR>
                    <a:lnT w="49124">
                      <a:solidFill>
                        <a:srgbClr val="B6B6B6"/>
                      </a:solidFill>
                      <a:prstDash val="solid"/>
                    </a:lnT>
                    <a:lnB w="9524">
                      <a:solidFill>
                        <a:srgbClr val="B6B6B6"/>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75305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以太坊账户类型</a:t>
            </a:r>
          </a:p>
        </p:txBody>
      </p:sp>
      <p:sp>
        <p:nvSpPr>
          <p:cNvPr id="3" name="object 13"/>
          <p:cNvSpPr txBox="1"/>
          <p:nvPr/>
        </p:nvSpPr>
        <p:spPr>
          <a:xfrm>
            <a:off x="467544" y="1124744"/>
            <a:ext cx="4213937" cy="5314275"/>
          </a:xfrm>
          <a:prstGeom prst="rect">
            <a:avLst/>
          </a:prstGeom>
        </p:spPr>
        <p:txBody>
          <a:bodyPr vert="horz" wrap="square" lIns="0" tIns="0" rIns="0" bIns="0" rtlCol="0">
            <a:spAutoFit/>
          </a:bodyPr>
          <a:lstStyle/>
          <a:p>
            <a:pPr marL="348615" indent="-335915">
              <a:spcBef>
                <a:spcPts val="420"/>
              </a:spcBef>
              <a:buFont typeface="Arial"/>
              <a:buChar char="●"/>
              <a:tabLst>
                <a:tab pos="347980" algn="l"/>
                <a:tab pos="349250" algn="l"/>
              </a:tabLst>
            </a:pPr>
            <a:r>
              <a:rPr lang="zh-CN" altLang="en-US" sz="2400" spc="-20" dirty="0">
                <a:solidFill>
                  <a:srgbClr val="3B3B3B"/>
                </a:solidFill>
                <a:latin typeface="微软雅黑" panose="020B0503020204020204" pitchFamily="34" charset="-122"/>
                <a:ea typeface="微软雅黑" panose="020B0503020204020204" pitchFamily="34" charset="-122"/>
                <a:cs typeface="Trebuchet MS"/>
              </a:rPr>
              <a:t>外部账户 </a:t>
            </a:r>
            <a:r>
              <a:rPr sz="2400" spc="-20" dirty="0">
                <a:solidFill>
                  <a:srgbClr val="3B3B3B"/>
                </a:solidFill>
                <a:latin typeface="微软雅黑" panose="020B0503020204020204" pitchFamily="34" charset="-122"/>
                <a:ea typeface="微软雅黑" panose="020B0503020204020204" pitchFamily="34" charset="-122"/>
                <a:cs typeface="Trebuchet MS"/>
              </a:rPr>
              <a:t>(EOAs)</a:t>
            </a:r>
          </a:p>
          <a:p>
            <a:pPr marL="805815" lvl="1" indent="-335915">
              <a:spcBef>
                <a:spcPts val="420"/>
              </a:spcBef>
              <a:buFont typeface="Arial"/>
              <a:buChar char="○"/>
              <a:tabLst>
                <a:tab pos="805180" algn="l"/>
                <a:tab pos="806450" algn="l"/>
              </a:tabLst>
            </a:pPr>
            <a:r>
              <a:rPr lang="zh-CN" altLang="en-US" sz="2000" spc="45" dirty="0">
                <a:solidFill>
                  <a:srgbClr val="3B3B3B"/>
                </a:solidFill>
                <a:latin typeface="微软雅黑" panose="020B0503020204020204" pitchFamily="34" charset="-122"/>
                <a:ea typeface="微软雅黑" panose="020B0503020204020204" pitchFamily="34" charset="-122"/>
                <a:cs typeface="Calibri"/>
              </a:rPr>
              <a:t>一般由一些外部</a:t>
            </a:r>
            <a:r>
              <a:rPr lang="zh-CN" altLang="en-US" sz="2000" spc="45" dirty="0" smtClean="0">
                <a:solidFill>
                  <a:srgbClr val="3B3B3B"/>
                </a:solidFill>
                <a:latin typeface="微软雅黑" panose="020B0503020204020204" pitchFamily="34" charset="-122"/>
                <a:ea typeface="微软雅黑" panose="020B0503020204020204" pitchFamily="34" charset="-122"/>
                <a:cs typeface="Calibri"/>
              </a:rPr>
              <a:t>实体所拥有（</a:t>
            </a:r>
            <a:r>
              <a:rPr lang="zh-CN" altLang="en-US" sz="2000" spc="45" dirty="0">
                <a:solidFill>
                  <a:srgbClr val="3B3B3B"/>
                </a:solidFill>
                <a:latin typeface="微软雅黑" panose="020B0503020204020204" pitchFamily="34" charset="-122"/>
                <a:ea typeface="微软雅黑" panose="020B0503020204020204" pitchFamily="34" charset="-122"/>
                <a:cs typeface="Calibri"/>
              </a:rPr>
              <a:t>如个人，公司等</a:t>
            </a:r>
            <a:r>
              <a:rPr lang="zh-CN" altLang="en-US" sz="2000" spc="45" dirty="0" smtClean="0">
                <a:solidFill>
                  <a:srgbClr val="3B3B3B"/>
                </a:solidFill>
                <a:latin typeface="微软雅黑" panose="020B0503020204020204" pitchFamily="34" charset="-122"/>
                <a:ea typeface="微软雅黑" panose="020B0503020204020204" pitchFamily="34" charset="-122"/>
                <a:cs typeface="Calibri"/>
              </a:rPr>
              <a:t>）</a:t>
            </a:r>
            <a:endParaRPr sz="2000" dirty="0" smtClean="0">
              <a:latin typeface="微软雅黑" panose="020B0503020204020204" pitchFamily="34" charset="-122"/>
              <a:ea typeface="微软雅黑" panose="020B0503020204020204" pitchFamily="34" charset="-122"/>
              <a:cs typeface="Calibri"/>
            </a:endParaRPr>
          </a:p>
          <a:p>
            <a:pPr marL="805815" lvl="1" indent="-335915">
              <a:spcBef>
                <a:spcPts val="420"/>
              </a:spcBef>
              <a:buFont typeface="Arial"/>
              <a:buChar char="○"/>
              <a:tabLst>
                <a:tab pos="805180" algn="l"/>
                <a:tab pos="806450" algn="l"/>
              </a:tabLst>
            </a:pPr>
            <a:r>
              <a:rPr lang="zh-CN" altLang="en-US" sz="2000" spc="70" dirty="0" smtClean="0">
                <a:solidFill>
                  <a:srgbClr val="3B3B3B"/>
                </a:solidFill>
                <a:latin typeface="微软雅黑" panose="020B0503020204020204" pitchFamily="34" charset="-122"/>
                <a:ea typeface="微软雅黑" panose="020B0503020204020204" pitchFamily="34" charset="-122"/>
                <a:cs typeface="Calibri"/>
              </a:rPr>
              <a:t>地址</a:t>
            </a:r>
            <a:endParaRPr sz="2000" dirty="0" smtClean="0">
              <a:latin typeface="微软雅黑" panose="020B0503020204020204" pitchFamily="34" charset="-122"/>
              <a:ea typeface="微软雅黑" panose="020B0503020204020204" pitchFamily="34" charset="-122"/>
              <a:cs typeface="Calibri"/>
            </a:endParaRPr>
          </a:p>
          <a:p>
            <a:pPr marL="805815" lvl="1" indent="-335915">
              <a:spcBef>
                <a:spcPts val="420"/>
              </a:spcBef>
              <a:buFont typeface="Arial"/>
              <a:buChar char="○"/>
              <a:tabLst>
                <a:tab pos="805180" algn="l"/>
                <a:tab pos="806450" algn="l"/>
              </a:tabLst>
            </a:pP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以太币余额</a:t>
            </a:r>
            <a:endParaRPr sz="2000" dirty="0" smtClean="0">
              <a:latin typeface="微软雅黑" panose="020B0503020204020204" pitchFamily="34" charset="-122"/>
              <a:ea typeface="微软雅黑" panose="020B0503020204020204" pitchFamily="34" charset="-122"/>
              <a:cs typeface="Calibri"/>
            </a:endParaRPr>
          </a:p>
          <a:p>
            <a:pPr marL="805815" lvl="1" indent="-335915">
              <a:spcBef>
                <a:spcPts val="420"/>
              </a:spcBef>
              <a:buFont typeface="Arial"/>
              <a:buChar char="○"/>
              <a:tabLst>
                <a:tab pos="805180" algn="l"/>
                <a:tab pos="806450" algn="l"/>
              </a:tabLst>
            </a:pPr>
            <a:r>
              <a:rPr lang="zh-CN" altLang="en-US" sz="2000" spc="100" dirty="0" smtClean="0">
                <a:solidFill>
                  <a:srgbClr val="3B3B3B"/>
                </a:solidFill>
                <a:latin typeface="微软雅黑" panose="020B0503020204020204" pitchFamily="34" charset="-122"/>
                <a:ea typeface="微软雅黑" panose="020B0503020204020204" pitchFamily="34" charset="-122"/>
                <a:cs typeface="Calibri"/>
              </a:rPr>
              <a:t>可用于发送交易</a:t>
            </a:r>
            <a:endParaRPr sz="2000" dirty="0">
              <a:latin typeface="微软雅黑" panose="020B0503020204020204" pitchFamily="34" charset="-122"/>
              <a:ea typeface="微软雅黑" panose="020B0503020204020204" pitchFamily="34" charset="-122"/>
              <a:cs typeface="Calibri"/>
            </a:endParaRPr>
          </a:p>
          <a:p>
            <a:pPr marL="1263015" lvl="2" indent="-335915">
              <a:spcBef>
                <a:spcPts val="420"/>
              </a:spcBef>
              <a:buFont typeface="Arial"/>
              <a:buChar char="■"/>
              <a:tabLst>
                <a:tab pos="1262380" algn="l"/>
                <a:tab pos="1263650" algn="l"/>
              </a:tabLst>
            </a:pPr>
            <a:r>
              <a:rPr lang="zh-CN" altLang="en-US" spc="15" dirty="0" smtClean="0">
                <a:solidFill>
                  <a:srgbClr val="3B3B3B"/>
                </a:solidFill>
                <a:latin typeface="微软雅黑" panose="020B0503020204020204" pitchFamily="34" charset="-122"/>
                <a:ea typeface="微软雅黑" panose="020B0503020204020204" pitchFamily="34" charset="-122"/>
                <a:cs typeface="Calibri"/>
              </a:rPr>
              <a:t>转账</a:t>
            </a:r>
            <a:r>
              <a:rPr lang="zh-CN" altLang="en-US" spc="15" dirty="0">
                <a:solidFill>
                  <a:srgbClr val="3B3B3B"/>
                </a:solidFill>
                <a:latin typeface="微软雅黑" panose="020B0503020204020204" pitchFamily="34" charset="-122"/>
                <a:ea typeface="微软雅黑" panose="020B0503020204020204" pitchFamily="34" charset="-122"/>
                <a:cs typeface="Calibri"/>
              </a:rPr>
              <a:t>、</a:t>
            </a:r>
            <a:r>
              <a:rPr lang="zh-CN" altLang="en-US" spc="15" dirty="0" smtClean="0">
                <a:solidFill>
                  <a:srgbClr val="3B3B3B"/>
                </a:solidFill>
                <a:latin typeface="微软雅黑" panose="020B0503020204020204" pitchFamily="34" charset="-122"/>
                <a:ea typeface="微软雅黑" panose="020B0503020204020204" pitchFamily="34" charset="-122"/>
                <a:cs typeface="Calibri"/>
              </a:rPr>
              <a:t>激活合约代码</a:t>
            </a:r>
            <a:endParaRPr lang="en-US" altLang="zh-CN" sz="2400" spc="-20" dirty="0" smtClean="0">
              <a:solidFill>
                <a:srgbClr val="3B3B3B"/>
              </a:solidFill>
              <a:latin typeface="微软雅黑" panose="020B0503020204020204" pitchFamily="34" charset="-122"/>
              <a:ea typeface="微软雅黑" panose="020B0503020204020204" pitchFamily="34" charset="-122"/>
              <a:cs typeface="Trebuchet MS"/>
            </a:endParaRPr>
          </a:p>
          <a:p>
            <a:pPr marL="348615" indent="-335915">
              <a:spcBef>
                <a:spcPts val="420"/>
              </a:spcBef>
              <a:buFont typeface="Arial"/>
              <a:buChar char="●"/>
              <a:tabLst>
                <a:tab pos="347980" algn="l"/>
                <a:tab pos="349250" algn="l"/>
              </a:tabLst>
            </a:pPr>
            <a:r>
              <a:rPr lang="zh-CN" altLang="en-US" sz="2400" spc="-20" dirty="0" smtClean="0">
                <a:solidFill>
                  <a:srgbClr val="3B3B3B"/>
                </a:solidFill>
                <a:latin typeface="微软雅黑" panose="020B0503020204020204" pitchFamily="34" charset="-122"/>
                <a:ea typeface="微软雅黑" panose="020B0503020204020204" pitchFamily="34" charset="-122"/>
                <a:cs typeface="Trebuchet MS"/>
              </a:rPr>
              <a:t>合约账户</a:t>
            </a:r>
            <a:r>
              <a:rPr sz="2400" spc="-40" dirty="0" smtClean="0">
                <a:solidFill>
                  <a:srgbClr val="3B3B3B"/>
                </a:solidFill>
                <a:latin typeface="微软雅黑" panose="020B0503020204020204" pitchFamily="34" charset="-122"/>
                <a:ea typeface="微软雅黑" panose="020B0503020204020204" pitchFamily="34" charset="-122"/>
                <a:cs typeface="Trebuchet MS"/>
              </a:rPr>
              <a:t>(</a:t>
            </a:r>
            <a:r>
              <a:rPr lang="zh-CN" altLang="en-US" sz="2400" spc="-40" dirty="0" smtClean="0">
                <a:solidFill>
                  <a:srgbClr val="3B3B3B"/>
                </a:solidFill>
                <a:latin typeface="微软雅黑" panose="020B0503020204020204" pitchFamily="34" charset="-122"/>
                <a:ea typeface="微软雅黑" panose="020B0503020204020204" pitchFamily="34" charset="-122"/>
                <a:cs typeface="Trebuchet MS"/>
              </a:rPr>
              <a:t>合约</a:t>
            </a:r>
            <a:r>
              <a:rPr sz="2400" spc="-40" dirty="0" smtClean="0">
                <a:solidFill>
                  <a:srgbClr val="3B3B3B"/>
                </a:solidFill>
                <a:latin typeface="微软雅黑" panose="020B0503020204020204" pitchFamily="34" charset="-122"/>
                <a:ea typeface="微软雅黑" panose="020B0503020204020204" pitchFamily="34" charset="-122"/>
                <a:cs typeface="Trebuchet MS"/>
              </a:rPr>
              <a:t>)</a:t>
            </a:r>
            <a:endParaRPr sz="2400" dirty="0">
              <a:latin typeface="微软雅黑" panose="020B0503020204020204" pitchFamily="34" charset="-122"/>
              <a:ea typeface="微软雅黑" panose="020B0503020204020204" pitchFamily="34" charset="-122"/>
              <a:cs typeface="Trebuchet MS"/>
            </a:endParaRPr>
          </a:p>
          <a:p>
            <a:pPr marL="805815" lvl="1" indent="-335915">
              <a:spcBef>
                <a:spcPts val="420"/>
              </a:spcBef>
              <a:buFont typeface="Arial"/>
              <a:buChar char="○"/>
              <a:tabLst>
                <a:tab pos="805180" algn="l"/>
                <a:tab pos="806450" algn="l"/>
              </a:tabLst>
            </a:pPr>
            <a:r>
              <a:rPr lang="zh-CN" altLang="en-US" sz="2000" spc="70" dirty="0" smtClean="0">
                <a:solidFill>
                  <a:srgbClr val="3B3B3B"/>
                </a:solidFill>
                <a:latin typeface="微软雅黑" panose="020B0503020204020204" pitchFamily="34" charset="-122"/>
                <a:ea typeface="微软雅黑" panose="020B0503020204020204" pitchFamily="34" charset="-122"/>
                <a:cs typeface="Calibri"/>
              </a:rPr>
              <a:t>地址</a:t>
            </a:r>
            <a:endParaRPr sz="2000" dirty="0" smtClean="0">
              <a:latin typeface="微软雅黑" panose="020B0503020204020204" pitchFamily="34" charset="-122"/>
              <a:ea typeface="微软雅黑" panose="020B0503020204020204" pitchFamily="34" charset="-122"/>
              <a:cs typeface="Calibri"/>
            </a:endParaRPr>
          </a:p>
          <a:p>
            <a:pPr marL="805815" lvl="1" indent="-335915">
              <a:spcBef>
                <a:spcPts val="420"/>
              </a:spcBef>
              <a:buFont typeface="Arial"/>
              <a:buChar char="○"/>
              <a:tabLst>
                <a:tab pos="805180" algn="l"/>
                <a:tab pos="806450" algn="l"/>
              </a:tabLst>
            </a:pP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以</a:t>
            </a:r>
            <a:r>
              <a:rPr lang="zh-CN" altLang="en-US" sz="2000" spc="30" dirty="0">
                <a:solidFill>
                  <a:srgbClr val="3B3B3B"/>
                </a:solidFill>
                <a:latin typeface="微软雅黑" panose="020B0503020204020204" pitchFamily="34" charset="-122"/>
                <a:ea typeface="微软雅黑" panose="020B0503020204020204" pitchFamily="34" charset="-122"/>
                <a:cs typeface="Calibri"/>
              </a:rPr>
              <a:t>太币</a:t>
            </a: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余额</a:t>
            </a:r>
            <a:endParaRPr sz="2000" dirty="0" smtClean="0">
              <a:latin typeface="微软雅黑" panose="020B0503020204020204" pitchFamily="34" charset="-122"/>
              <a:ea typeface="微软雅黑" panose="020B0503020204020204" pitchFamily="34" charset="-122"/>
              <a:cs typeface="Calibri"/>
            </a:endParaRPr>
          </a:p>
          <a:p>
            <a:pPr marL="805815" lvl="1" indent="-335915">
              <a:spcBef>
                <a:spcPts val="420"/>
              </a:spcBef>
              <a:buFont typeface="Arial"/>
              <a:buChar char="○"/>
              <a:tabLst>
                <a:tab pos="805180" algn="l"/>
                <a:tab pos="806450" algn="l"/>
              </a:tabLst>
            </a:pPr>
            <a:r>
              <a:rPr lang="zh-CN" altLang="en-US" sz="2000" b="1" spc="95" dirty="0" smtClean="0">
                <a:solidFill>
                  <a:srgbClr val="FF0000"/>
                </a:solidFill>
                <a:latin typeface="微软雅黑" panose="020B0503020204020204" pitchFamily="34" charset="-122"/>
                <a:ea typeface="微软雅黑" panose="020B0503020204020204" pitchFamily="34" charset="-122"/>
                <a:cs typeface="Calibri"/>
              </a:rPr>
              <a:t>存储合约代码</a:t>
            </a:r>
            <a:endParaRPr sz="2000" b="1" dirty="0">
              <a:solidFill>
                <a:srgbClr val="FF0000"/>
              </a:solidFill>
              <a:latin typeface="微软雅黑" panose="020B0503020204020204" pitchFamily="34" charset="-122"/>
              <a:ea typeface="微软雅黑" panose="020B0503020204020204" pitchFamily="34" charset="-122"/>
              <a:cs typeface="Calibri"/>
            </a:endParaRPr>
          </a:p>
          <a:p>
            <a:pPr marL="805815" lvl="1" indent="-335915">
              <a:spcBef>
                <a:spcPts val="420"/>
              </a:spcBef>
              <a:buFont typeface="Arial"/>
              <a:buChar char="○"/>
              <a:tabLst>
                <a:tab pos="805180" algn="l"/>
                <a:tab pos="806450" algn="l"/>
              </a:tabLst>
            </a:pPr>
            <a:r>
              <a:rPr lang="zh-CN" altLang="en-US" sz="2000" spc="105" dirty="0">
                <a:solidFill>
                  <a:srgbClr val="3B3B3B"/>
                </a:solidFill>
                <a:latin typeface="微软雅黑" panose="020B0503020204020204" pitchFamily="34" charset="-122"/>
                <a:ea typeface="微软雅黑" panose="020B0503020204020204" pitchFamily="34" charset="-122"/>
                <a:cs typeface="Calibri"/>
              </a:rPr>
              <a:t>代码</a:t>
            </a:r>
            <a:r>
              <a:rPr lang="zh-CN" altLang="en-US" sz="2000" spc="105" dirty="0" smtClean="0">
                <a:solidFill>
                  <a:srgbClr val="3B3B3B"/>
                </a:solidFill>
                <a:latin typeface="微软雅黑" panose="020B0503020204020204" pitchFamily="34" charset="-122"/>
                <a:ea typeface="微软雅黑" panose="020B0503020204020204" pitchFamily="34" charset="-122"/>
                <a:cs typeface="Calibri"/>
              </a:rPr>
              <a:t>执行触发方式</a:t>
            </a:r>
            <a:endParaRPr lang="zh-CN" altLang="en-US" sz="2000" dirty="0" smtClean="0">
              <a:latin typeface="微软雅黑" panose="020B0503020204020204" pitchFamily="34" charset="-122"/>
              <a:ea typeface="微软雅黑" panose="020B0503020204020204" pitchFamily="34" charset="-122"/>
              <a:cs typeface="Calibri"/>
            </a:endParaRPr>
          </a:p>
          <a:p>
            <a:pPr marL="1263015" lvl="2" indent="-335915">
              <a:spcBef>
                <a:spcPts val="420"/>
              </a:spcBef>
              <a:buFont typeface="Arial"/>
              <a:buChar char="■"/>
              <a:tabLst>
                <a:tab pos="1262380" algn="l"/>
                <a:tab pos="1263650" algn="l"/>
              </a:tabLst>
            </a:pPr>
            <a:r>
              <a:rPr lang="en-US" altLang="zh-CN" spc="105" dirty="0" smtClean="0">
                <a:solidFill>
                  <a:srgbClr val="3B3B3B"/>
                </a:solidFill>
                <a:latin typeface="微软雅黑" panose="020B0503020204020204" pitchFamily="34" charset="-122"/>
                <a:ea typeface="微软雅黑" panose="020B0503020204020204" pitchFamily="34" charset="-122"/>
                <a:cs typeface="Calibri"/>
              </a:rPr>
              <a:t>EOA</a:t>
            </a:r>
            <a:r>
              <a:rPr lang="zh-CN" altLang="en-US" spc="105" dirty="0" smtClean="0">
                <a:solidFill>
                  <a:srgbClr val="3B3B3B"/>
                </a:solidFill>
                <a:latin typeface="微软雅黑" panose="020B0503020204020204" pitchFamily="34" charset="-122"/>
                <a:ea typeface="微软雅黑" panose="020B0503020204020204" pitchFamily="34" charset="-122"/>
                <a:cs typeface="Calibri"/>
              </a:rPr>
              <a:t>交易</a:t>
            </a:r>
            <a:endParaRPr lang="en-US" altLang="zh-CN" spc="105" dirty="0" smtClean="0">
              <a:solidFill>
                <a:srgbClr val="3B3B3B"/>
              </a:solidFill>
              <a:latin typeface="微软雅黑" panose="020B0503020204020204" pitchFamily="34" charset="-122"/>
              <a:ea typeface="微软雅黑" panose="020B0503020204020204" pitchFamily="34" charset="-122"/>
              <a:cs typeface="Calibri"/>
            </a:endParaRPr>
          </a:p>
          <a:p>
            <a:pPr marL="1263015" lvl="2" indent="-335915">
              <a:spcBef>
                <a:spcPts val="420"/>
              </a:spcBef>
              <a:buFont typeface="Arial"/>
              <a:buChar char="■"/>
              <a:tabLst>
                <a:tab pos="1262380" algn="l"/>
                <a:tab pos="1263650" algn="l"/>
              </a:tabLst>
            </a:pPr>
            <a:r>
              <a:rPr lang="zh-CN" altLang="en-US" spc="105" dirty="0" smtClean="0">
                <a:solidFill>
                  <a:srgbClr val="3B3B3B"/>
                </a:solidFill>
                <a:latin typeface="微软雅黑" panose="020B0503020204020204" pitchFamily="34" charset="-122"/>
                <a:ea typeface="微软雅黑" panose="020B0503020204020204" pitchFamily="34" charset="-122"/>
                <a:cs typeface="Calibri"/>
              </a:rPr>
              <a:t>其它合约发送函数调用消息</a:t>
            </a:r>
            <a:endParaRPr lang="en-US" altLang="zh-CN" spc="105" dirty="0" smtClean="0">
              <a:solidFill>
                <a:srgbClr val="3B3B3B"/>
              </a:solidFill>
              <a:latin typeface="微软雅黑" panose="020B0503020204020204" pitchFamily="34" charset="-122"/>
              <a:ea typeface="微软雅黑" panose="020B0503020204020204" pitchFamily="34" charset="-122"/>
              <a:cs typeface="Calibri"/>
            </a:endParaRPr>
          </a:p>
          <a:p>
            <a:pPr marL="805815" marR="5080" lvl="1" indent="-335915">
              <a:spcBef>
                <a:spcPts val="420"/>
              </a:spcBef>
              <a:buFont typeface="Arial"/>
              <a:buChar char="○"/>
              <a:tabLst>
                <a:tab pos="805180" algn="l"/>
                <a:tab pos="806450" algn="l"/>
              </a:tabLst>
            </a:pPr>
            <a:r>
              <a:rPr lang="zh-CN" altLang="en-US" sz="2000" spc="105" dirty="0" smtClean="0">
                <a:solidFill>
                  <a:srgbClr val="3B3B3B"/>
                </a:solidFill>
                <a:latin typeface="微软雅黑" panose="020B0503020204020204" pitchFamily="34" charset="-122"/>
                <a:ea typeface="微软雅黑" panose="020B0503020204020204" pitchFamily="34" charset="-122"/>
                <a:cs typeface="Calibri"/>
              </a:rPr>
              <a:t>合约是持久存储的</a:t>
            </a:r>
            <a:endParaRPr sz="2000" spc="105" dirty="0">
              <a:solidFill>
                <a:srgbClr val="3B3B3B"/>
              </a:solidFill>
              <a:latin typeface="微软雅黑" panose="020B0503020204020204" pitchFamily="34" charset="-122"/>
              <a:ea typeface="微软雅黑" panose="020B0503020204020204" pitchFamily="34" charset="-122"/>
              <a:cs typeface="Calibri"/>
            </a:endParaRPr>
          </a:p>
        </p:txBody>
      </p:sp>
      <p:pic>
        <p:nvPicPr>
          <p:cNvPr id="6146" name="Picture 2" descr="https://ss1.bdstatic.com/70cFuXSh_Q1YnxGkpoWK1HF6hhy/it/u=1786615657,2832794948&amp;fm=1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581" y="1150951"/>
            <a:ext cx="3804636" cy="21050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timgsa.baidu.com/timg?image&amp;quality=80&amp;size=b9999_10000&amp;sec=1532855474947&amp;di=cc77fce62ce4d6403e69d69da0505b72&amp;imgtype=0&amp;src=http%3A%2F%2Fpic3.zhimg.com%2Fv2-89c5ba1a403545f6d0e6aa771a6ce963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581" y="3573016"/>
            <a:ext cx="3837545"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513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所有</a:t>
            </a:r>
            <a:r>
              <a:rPr lang="zh-CN" altLang="en-US" dirty="0" smtClean="0"/>
              <a:t>账户 </a:t>
            </a:r>
            <a:r>
              <a:rPr lang="en-US" altLang="zh-CN" dirty="0" smtClean="0"/>
              <a:t>=</a:t>
            </a:r>
            <a:r>
              <a:rPr lang="zh-CN" altLang="en-US" dirty="0" smtClean="0"/>
              <a:t> 网络</a:t>
            </a:r>
            <a:r>
              <a:rPr lang="zh-CN" altLang="en-US" dirty="0"/>
              <a:t>状态</a:t>
            </a:r>
          </a:p>
        </p:txBody>
      </p:sp>
      <p:sp>
        <p:nvSpPr>
          <p:cNvPr id="3" name="object 13"/>
          <p:cNvSpPr txBox="1"/>
          <p:nvPr/>
        </p:nvSpPr>
        <p:spPr>
          <a:xfrm>
            <a:off x="539552" y="1052736"/>
            <a:ext cx="7920880" cy="4229363"/>
          </a:xfrm>
          <a:prstGeom prst="rect">
            <a:avLst/>
          </a:prstGeom>
        </p:spPr>
        <p:txBody>
          <a:bodyPr vert="horz" wrap="square" lIns="0" tIns="0" rIns="0" bIns="0" rtlCol="0">
            <a:spAutoFit/>
          </a:bodyPr>
          <a:lstStyle/>
          <a:p>
            <a:pPr marL="379095" indent="-366395" algn="just">
              <a:lnSpc>
                <a:spcPct val="150000"/>
              </a:lnSpc>
              <a:buFont typeface="Arial"/>
              <a:buChar char="●"/>
              <a:tabLst>
                <a:tab pos="379095" algn="l"/>
                <a:tab pos="379730" algn="l"/>
              </a:tabLst>
            </a:pPr>
            <a:r>
              <a:rPr lang="zh-CN" altLang="en-US" sz="2400" b="1" spc="-15" dirty="0">
                <a:solidFill>
                  <a:srgbClr val="FF0000"/>
                </a:solidFill>
                <a:latin typeface="微软雅黑" panose="020B0503020204020204" pitchFamily="34" charset="-122"/>
                <a:ea typeface="微软雅黑" panose="020B0503020204020204" pitchFamily="34" charset="-122"/>
                <a:cs typeface="Trebuchet MS"/>
              </a:rPr>
              <a:t>所有帐户</a:t>
            </a:r>
            <a:r>
              <a:rPr lang="zh-CN" altLang="en-US" sz="2400" spc="-15" dirty="0">
                <a:solidFill>
                  <a:srgbClr val="3B3B3B"/>
                </a:solidFill>
                <a:latin typeface="微软雅黑" panose="020B0503020204020204" pitchFamily="34" charset="-122"/>
                <a:ea typeface="微软雅黑" panose="020B0503020204020204" pitchFamily="34" charset="-122"/>
                <a:cs typeface="Trebuchet MS"/>
              </a:rPr>
              <a:t>的</a:t>
            </a:r>
            <a:r>
              <a:rPr lang="zh-CN" altLang="en-US" sz="2400" spc="-15" dirty="0" smtClean="0">
                <a:solidFill>
                  <a:srgbClr val="3B3B3B"/>
                </a:solidFill>
                <a:latin typeface="微软雅黑" panose="020B0503020204020204" pitchFamily="34" charset="-122"/>
                <a:ea typeface="微软雅黑" panose="020B0503020204020204" pitchFamily="34" charset="-122"/>
                <a:cs typeface="Trebuchet MS"/>
              </a:rPr>
              <a:t>状态就是以太坊网络的</a:t>
            </a:r>
            <a:r>
              <a:rPr lang="zh-CN" altLang="en-US" sz="2400" b="1" spc="-15" dirty="0" smtClean="0">
                <a:solidFill>
                  <a:srgbClr val="FF0000"/>
                </a:solidFill>
                <a:latin typeface="微软雅黑" panose="020B0503020204020204" pitchFamily="34" charset="-122"/>
                <a:ea typeface="微软雅黑" panose="020B0503020204020204" pitchFamily="34" charset="-122"/>
                <a:cs typeface="Trebuchet MS"/>
              </a:rPr>
              <a:t>状态</a:t>
            </a:r>
            <a:endParaRPr sz="2400" b="1" dirty="0">
              <a:solidFill>
                <a:srgbClr val="FF0000"/>
              </a:solidFill>
              <a:latin typeface="微软雅黑" panose="020B0503020204020204" pitchFamily="34" charset="-122"/>
              <a:ea typeface="微软雅黑" panose="020B0503020204020204" pitchFamily="34" charset="-122"/>
              <a:cs typeface="Trebuchet MS"/>
            </a:endParaRPr>
          </a:p>
          <a:p>
            <a:pPr marL="836294" marR="5080" lvl="1" indent="-366395">
              <a:lnSpc>
                <a:spcPct val="125000"/>
              </a:lnSpc>
              <a:buFont typeface="Arial"/>
              <a:buChar char="○"/>
              <a:tabLst>
                <a:tab pos="836294" algn="l"/>
                <a:tab pos="836930" algn="l"/>
              </a:tabLst>
            </a:pP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整个以太坊网络对</a:t>
            </a:r>
            <a:r>
              <a:rPr lang="zh-CN" altLang="en-US" sz="2000" b="1" spc="30" dirty="0" smtClean="0">
                <a:solidFill>
                  <a:srgbClr val="FF0000"/>
                </a:solidFill>
                <a:latin typeface="微软雅黑" panose="020B0503020204020204" pitchFamily="34" charset="-122"/>
                <a:ea typeface="微软雅黑" panose="020B0503020204020204" pitchFamily="34" charset="-122"/>
                <a:cs typeface="Calibri"/>
              </a:rPr>
              <a:t>每个</a:t>
            </a:r>
            <a:r>
              <a:rPr lang="zh-CN" altLang="en-US" sz="2000" b="1" spc="30" dirty="0">
                <a:solidFill>
                  <a:srgbClr val="FF0000"/>
                </a:solidFill>
                <a:latin typeface="微软雅黑" panose="020B0503020204020204" pitchFamily="34" charset="-122"/>
                <a:ea typeface="微软雅黑" panose="020B0503020204020204" pitchFamily="34" charset="-122"/>
                <a:cs typeface="Calibri"/>
              </a:rPr>
              <a:t>帐户</a:t>
            </a:r>
            <a:r>
              <a:rPr lang="zh-CN" altLang="en-US" sz="2000" spc="30" dirty="0">
                <a:solidFill>
                  <a:srgbClr val="3B3B3B"/>
                </a:solidFill>
                <a:latin typeface="微软雅黑" panose="020B0503020204020204" pitchFamily="34" charset="-122"/>
                <a:ea typeface="微软雅黑" panose="020B0503020204020204" pitchFamily="34" charset="-122"/>
                <a:cs typeface="Calibri"/>
              </a:rPr>
              <a:t>的当前</a:t>
            </a: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余额、存储状态</a:t>
            </a:r>
            <a:r>
              <a:rPr lang="zh-CN" altLang="en-US" sz="2000" spc="30" dirty="0">
                <a:solidFill>
                  <a:srgbClr val="3B3B3B"/>
                </a:solidFill>
                <a:latin typeface="微软雅黑" panose="020B0503020204020204" pitchFamily="34" charset="-122"/>
                <a:ea typeface="微软雅黑" panose="020B0503020204020204" pitchFamily="34" charset="-122"/>
                <a:cs typeface="Calibri"/>
              </a:rPr>
              <a:t>、</a:t>
            </a: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合约代码</a:t>
            </a:r>
            <a:r>
              <a:rPr lang="zh-CN" altLang="en-US" sz="2000" spc="50" dirty="0" smtClean="0">
                <a:solidFill>
                  <a:srgbClr val="3B3B3B"/>
                </a:solidFill>
                <a:latin typeface="微软雅黑" panose="020B0503020204020204" pitchFamily="34" charset="-122"/>
                <a:ea typeface="微软雅黑" panose="020B0503020204020204" pitchFamily="34" charset="-122"/>
                <a:cs typeface="Calibri"/>
              </a:rPr>
              <a:t>等等达成共识</a:t>
            </a:r>
            <a:endParaRPr sz="2000" dirty="0">
              <a:latin typeface="微软雅黑" panose="020B0503020204020204" pitchFamily="34" charset="-122"/>
              <a:ea typeface="微软雅黑" panose="020B0503020204020204" pitchFamily="34" charset="-122"/>
              <a:cs typeface="Calibri"/>
            </a:endParaRPr>
          </a:p>
          <a:p>
            <a:pPr marL="379095" indent="-366395">
              <a:lnSpc>
                <a:spcPct val="150000"/>
              </a:lnSpc>
              <a:spcBef>
                <a:spcPts val="540"/>
              </a:spcBef>
              <a:buFont typeface="Arial"/>
              <a:buChar char="●"/>
              <a:tabLst>
                <a:tab pos="379095" algn="l"/>
                <a:tab pos="379730" algn="l"/>
              </a:tabLst>
            </a:pPr>
            <a:r>
              <a:rPr lang="zh-CN" altLang="en-US" sz="2400" spc="-15" dirty="0">
                <a:solidFill>
                  <a:srgbClr val="3B3B3B"/>
                </a:solidFill>
                <a:latin typeface="微软雅黑" panose="020B0503020204020204" pitchFamily="34" charset="-122"/>
                <a:ea typeface="微软雅黑" panose="020B0503020204020204" pitchFamily="34" charset="-122"/>
                <a:cs typeface="Trebuchet MS"/>
              </a:rPr>
              <a:t>以太坊网络</a:t>
            </a:r>
            <a:r>
              <a:rPr lang="zh-CN" altLang="en-US" sz="2400" spc="-15" dirty="0" smtClean="0">
                <a:solidFill>
                  <a:srgbClr val="3B3B3B"/>
                </a:solidFill>
                <a:latin typeface="微软雅黑" panose="020B0503020204020204" pitchFamily="34" charset="-122"/>
                <a:ea typeface="微软雅黑" panose="020B0503020204020204" pitchFamily="34" charset="-122"/>
                <a:cs typeface="Trebuchet MS"/>
              </a:rPr>
              <a:t>状态由每个区块更新</a:t>
            </a:r>
            <a:endParaRPr sz="2400" spc="-15" dirty="0">
              <a:solidFill>
                <a:srgbClr val="3B3B3B"/>
              </a:solidFill>
              <a:latin typeface="微软雅黑" panose="020B0503020204020204" pitchFamily="34" charset="-122"/>
              <a:ea typeface="微软雅黑" panose="020B0503020204020204" pitchFamily="34" charset="-122"/>
              <a:cs typeface="Trebuchet MS"/>
            </a:endParaRPr>
          </a:p>
          <a:p>
            <a:pPr marL="836294" lvl="1" indent="-366395">
              <a:lnSpc>
                <a:spcPct val="100000"/>
              </a:lnSpc>
              <a:spcBef>
                <a:spcPts val="540"/>
              </a:spcBef>
              <a:buFont typeface="Arial"/>
              <a:buChar char="○"/>
              <a:tabLst>
                <a:tab pos="836294" algn="l"/>
                <a:tab pos="836930" algn="l"/>
              </a:tabLst>
            </a:pPr>
            <a:r>
              <a:rPr lang="zh-CN" altLang="en-US" sz="2000" spc="125" dirty="0">
                <a:solidFill>
                  <a:srgbClr val="3B3B3B"/>
                </a:solidFill>
                <a:latin typeface="微软雅黑" panose="020B0503020204020204" pitchFamily="34" charset="-122"/>
                <a:ea typeface="微软雅黑" panose="020B0503020204020204" pitchFamily="34" charset="-122"/>
                <a:cs typeface="Calibri"/>
              </a:rPr>
              <a:t>可以</a:t>
            </a:r>
            <a:r>
              <a:rPr lang="zh-CN" altLang="en-US" sz="2000" spc="125" dirty="0" smtClean="0">
                <a:solidFill>
                  <a:srgbClr val="3B3B3B"/>
                </a:solidFill>
                <a:latin typeface="微软雅黑" panose="020B0503020204020204" pitchFamily="34" charset="-122"/>
                <a:ea typeface="微软雅黑" panose="020B0503020204020204" pitchFamily="34" charset="-122"/>
                <a:cs typeface="Calibri"/>
              </a:rPr>
              <a:t>将区块</a:t>
            </a:r>
            <a:r>
              <a:rPr lang="zh-CN" altLang="en-US" sz="2000" spc="125" dirty="0">
                <a:solidFill>
                  <a:srgbClr val="3B3B3B"/>
                </a:solidFill>
                <a:latin typeface="微软雅黑" panose="020B0503020204020204" pitchFamily="34" charset="-122"/>
                <a:ea typeface="微软雅黑" panose="020B0503020204020204" pitchFamily="34" charset="-122"/>
                <a:cs typeface="Calibri"/>
              </a:rPr>
              <a:t>视为</a:t>
            </a:r>
            <a:r>
              <a:rPr lang="zh-CN" altLang="en-US" sz="2000" spc="125" dirty="0" smtClean="0">
                <a:solidFill>
                  <a:srgbClr val="3B3B3B"/>
                </a:solidFill>
                <a:latin typeface="微软雅黑" panose="020B0503020204020204" pitchFamily="34" charset="-122"/>
                <a:ea typeface="微软雅黑" panose="020B0503020204020204" pitchFamily="34" charset="-122"/>
                <a:cs typeface="Calibri"/>
              </a:rPr>
              <a:t>状态转移函数</a:t>
            </a:r>
            <a:endParaRPr sz="2000" dirty="0">
              <a:latin typeface="微软雅黑" panose="020B0503020204020204" pitchFamily="34" charset="-122"/>
              <a:ea typeface="微软雅黑" panose="020B0503020204020204" pitchFamily="34" charset="-122"/>
              <a:cs typeface="Calibri"/>
            </a:endParaRPr>
          </a:p>
          <a:p>
            <a:pPr marL="836294" lvl="1" indent="-366395">
              <a:lnSpc>
                <a:spcPct val="100000"/>
              </a:lnSpc>
              <a:spcBef>
                <a:spcPts val="540"/>
              </a:spcBef>
              <a:buFont typeface="Arial"/>
              <a:buChar char="○"/>
              <a:tabLst>
                <a:tab pos="836294" algn="l"/>
                <a:tab pos="836930" algn="l"/>
              </a:tabLst>
            </a:pPr>
            <a:r>
              <a:rPr lang="zh-CN" altLang="en-US" sz="2000" spc="140" dirty="0" smtClean="0">
                <a:solidFill>
                  <a:srgbClr val="3B3B3B"/>
                </a:solidFill>
                <a:latin typeface="微软雅黑" panose="020B0503020204020204" pitchFamily="34" charset="-122"/>
                <a:ea typeface="微软雅黑" panose="020B0503020204020204" pitchFamily="34" charset="-122"/>
                <a:cs typeface="Calibri"/>
              </a:rPr>
              <a:t>区块以之前的状态作为输入，并产生新的网络状态</a:t>
            </a:r>
            <a:endParaRPr sz="2000" dirty="0">
              <a:latin typeface="微软雅黑" panose="020B0503020204020204" pitchFamily="34" charset="-122"/>
              <a:ea typeface="微软雅黑" panose="020B0503020204020204" pitchFamily="34" charset="-122"/>
              <a:cs typeface="Calibri"/>
            </a:endParaRPr>
          </a:p>
          <a:p>
            <a:pPr marL="1293495" lvl="2" indent="-366395" algn="just">
              <a:lnSpc>
                <a:spcPct val="100000"/>
              </a:lnSpc>
              <a:spcBef>
                <a:spcPts val="540"/>
              </a:spcBef>
              <a:buFont typeface="Arial"/>
              <a:buChar char="■"/>
              <a:tabLst>
                <a:tab pos="1293495" algn="l"/>
                <a:tab pos="1294130" algn="l"/>
              </a:tabLst>
            </a:pPr>
            <a:r>
              <a:rPr lang="zh-CN" altLang="en-US" sz="2000" spc="65" dirty="0" smtClean="0">
                <a:solidFill>
                  <a:srgbClr val="3B3B3B"/>
                </a:solidFill>
                <a:latin typeface="微软雅黑" panose="020B0503020204020204" pitchFamily="34" charset="-122"/>
                <a:ea typeface="微软雅黑" panose="020B0503020204020204" pitchFamily="34" charset="-122"/>
                <a:cs typeface="Calibri"/>
              </a:rPr>
              <a:t>每个</a:t>
            </a:r>
            <a:r>
              <a:rPr lang="zh-CN" altLang="en-US" sz="2000" spc="65" dirty="0">
                <a:solidFill>
                  <a:srgbClr val="3B3B3B"/>
                </a:solidFill>
                <a:latin typeface="微软雅黑" panose="020B0503020204020204" pitchFamily="34" charset="-122"/>
                <a:ea typeface="微软雅黑" panose="020B0503020204020204" pitchFamily="34" charset="-122"/>
                <a:cs typeface="Calibri"/>
              </a:rPr>
              <a:t>节点</a:t>
            </a:r>
            <a:r>
              <a:rPr lang="zh-CN" altLang="en-US" sz="2000" spc="65" dirty="0" smtClean="0">
                <a:solidFill>
                  <a:srgbClr val="3B3B3B"/>
                </a:solidFill>
                <a:latin typeface="微软雅黑" panose="020B0503020204020204" pitchFamily="34" charset="-122"/>
                <a:ea typeface="微软雅黑" panose="020B0503020204020204" pitchFamily="34" charset="-122"/>
                <a:cs typeface="Calibri"/>
              </a:rPr>
              <a:t>在新</a:t>
            </a:r>
            <a:r>
              <a:rPr lang="zh-CN" altLang="en-US" sz="2000" spc="65" dirty="0">
                <a:solidFill>
                  <a:srgbClr val="3B3B3B"/>
                </a:solidFill>
                <a:latin typeface="微软雅黑" panose="020B0503020204020204" pitchFamily="34" charset="-122"/>
                <a:ea typeface="微软雅黑" panose="020B0503020204020204" pitchFamily="34" charset="-122"/>
                <a:cs typeface="Calibri"/>
              </a:rPr>
              <a:t>的网络</a:t>
            </a:r>
            <a:r>
              <a:rPr lang="zh-CN" altLang="en-US" sz="2000" spc="65" dirty="0" smtClean="0">
                <a:solidFill>
                  <a:srgbClr val="3B3B3B"/>
                </a:solidFill>
                <a:latin typeface="微软雅黑" panose="020B0503020204020204" pitchFamily="34" charset="-122"/>
                <a:ea typeface="微软雅黑" panose="020B0503020204020204" pitchFamily="34" charset="-122"/>
                <a:cs typeface="Calibri"/>
              </a:rPr>
              <a:t>状态上达成共识</a:t>
            </a:r>
            <a:endParaRPr sz="2000" dirty="0">
              <a:latin typeface="微软雅黑" panose="020B0503020204020204" pitchFamily="34" charset="-122"/>
              <a:ea typeface="微软雅黑" panose="020B0503020204020204" pitchFamily="34" charset="-122"/>
              <a:cs typeface="Calibri"/>
            </a:endParaRPr>
          </a:p>
          <a:p>
            <a:pPr marL="379095" marR="609600" indent="-366395" algn="just">
              <a:lnSpc>
                <a:spcPct val="150000"/>
              </a:lnSpc>
              <a:spcBef>
                <a:spcPts val="540"/>
              </a:spcBef>
              <a:buFont typeface="Arial"/>
              <a:buChar char="●"/>
              <a:tabLst>
                <a:tab pos="379095" algn="l"/>
                <a:tab pos="379730" algn="l"/>
              </a:tabLst>
            </a:pPr>
            <a:r>
              <a:rPr lang="zh-CN" altLang="en-US" sz="2400" spc="-15" dirty="0">
                <a:solidFill>
                  <a:srgbClr val="3B3B3B"/>
                </a:solidFill>
                <a:latin typeface="微软雅黑" panose="020B0503020204020204" pitchFamily="34" charset="-122"/>
                <a:ea typeface="微软雅黑" panose="020B0503020204020204" pitchFamily="34" charset="-122"/>
                <a:cs typeface="Trebuchet MS"/>
              </a:rPr>
              <a:t>帐户与网络、其他帐户、其他合约和合约状态</a:t>
            </a:r>
            <a:r>
              <a:rPr lang="zh-CN" altLang="en-US" sz="2400" spc="-15" dirty="0" smtClean="0">
                <a:solidFill>
                  <a:srgbClr val="3B3B3B"/>
                </a:solidFill>
                <a:latin typeface="微软雅黑" panose="020B0503020204020204" pitchFamily="34" charset="-122"/>
                <a:ea typeface="微软雅黑" panose="020B0503020204020204" pitchFamily="34" charset="-122"/>
                <a:cs typeface="Trebuchet MS"/>
              </a:rPr>
              <a:t>之间的</a:t>
            </a:r>
            <a:r>
              <a:rPr lang="zh-CN" altLang="en-US" sz="2400" spc="-15" dirty="0">
                <a:solidFill>
                  <a:srgbClr val="3B3B3B"/>
                </a:solidFill>
                <a:latin typeface="微软雅黑" panose="020B0503020204020204" pitchFamily="34" charset="-122"/>
                <a:ea typeface="微软雅黑" panose="020B0503020204020204" pitchFamily="34" charset="-122"/>
                <a:cs typeface="Trebuchet MS"/>
              </a:rPr>
              <a:t>交互都通过</a:t>
            </a:r>
            <a:r>
              <a:rPr lang="zh-CN" altLang="en-US" sz="2400" b="1" spc="-15" dirty="0">
                <a:solidFill>
                  <a:srgbClr val="FF0000"/>
                </a:solidFill>
                <a:latin typeface="微软雅黑" panose="020B0503020204020204" pitchFamily="34" charset="-122"/>
                <a:ea typeface="微软雅黑" panose="020B0503020204020204" pitchFamily="34" charset="-122"/>
                <a:cs typeface="Trebuchet MS"/>
              </a:rPr>
              <a:t>“交易”</a:t>
            </a:r>
            <a:r>
              <a:rPr lang="zh-CN" altLang="en-US" sz="2400" spc="-15" dirty="0">
                <a:solidFill>
                  <a:srgbClr val="3B3B3B"/>
                </a:solidFill>
                <a:latin typeface="微软雅黑" panose="020B0503020204020204" pitchFamily="34" charset="-122"/>
                <a:ea typeface="微软雅黑" panose="020B0503020204020204" pitchFamily="34" charset="-122"/>
                <a:cs typeface="Trebuchet MS"/>
              </a:rPr>
              <a:t>进行</a:t>
            </a:r>
            <a:endParaRPr sz="2400" spc="-15" dirty="0">
              <a:solidFill>
                <a:srgbClr val="3B3B3B"/>
              </a:solidFill>
              <a:latin typeface="微软雅黑" panose="020B0503020204020204" pitchFamily="34" charset="-122"/>
              <a:ea typeface="微软雅黑" panose="020B0503020204020204" pitchFamily="34" charset="-122"/>
              <a:cs typeface="Trebuchet MS"/>
            </a:endParaRPr>
          </a:p>
        </p:txBody>
      </p:sp>
    </p:spTree>
    <p:extLst>
      <p:ext uri="{BB962C8B-B14F-4D97-AF65-F5344CB8AC3E}">
        <p14:creationId xmlns:p14="http://schemas.microsoft.com/office/powerpoint/2010/main" val="25040105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为什么采用账户？</a:t>
            </a:r>
            <a:endParaRPr lang="zh-CN" altLang="en-US" dirty="0"/>
          </a:p>
        </p:txBody>
      </p:sp>
      <p:sp>
        <p:nvSpPr>
          <p:cNvPr id="3" name="object 13"/>
          <p:cNvSpPr txBox="1"/>
          <p:nvPr/>
        </p:nvSpPr>
        <p:spPr>
          <a:xfrm>
            <a:off x="467544" y="1031909"/>
            <a:ext cx="7787005" cy="4126771"/>
          </a:xfrm>
          <a:prstGeom prst="rect">
            <a:avLst/>
          </a:prstGeom>
        </p:spPr>
        <p:txBody>
          <a:bodyPr vert="horz" wrap="square" lIns="0" tIns="0" rIns="0" bIns="0" rtlCol="0">
            <a:spAutoFit/>
          </a:bodyPr>
          <a:lstStyle/>
          <a:p>
            <a:pPr marL="379095" indent="-366395">
              <a:lnSpc>
                <a:spcPct val="150000"/>
              </a:lnSpc>
              <a:buFont typeface="Arial"/>
              <a:buChar char="●"/>
              <a:tabLst>
                <a:tab pos="379095" algn="l"/>
                <a:tab pos="379730" algn="l"/>
              </a:tabLst>
            </a:pPr>
            <a:r>
              <a:rPr lang="zh-CN" altLang="en-US" sz="2800" spc="40" dirty="0" smtClean="0">
                <a:solidFill>
                  <a:srgbClr val="3B3B3B"/>
                </a:solidFill>
                <a:latin typeface="微软雅黑" panose="020B0503020204020204" pitchFamily="34" charset="-122"/>
                <a:ea typeface="微软雅黑" panose="020B0503020204020204" pitchFamily="34" charset="-122"/>
                <a:cs typeface="Trebuchet MS"/>
              </a:rPr>
              <a:t>节省空间</a:t>
            </a:r>
            <a:endParaRPr sz="2800" dirty="0" smtClean="0">
              <a:latin typeface="微软雅黑" panose="020B0503020204020204" pitchFamily="34" charset="-122"/>
              <a:ea typeface="微软雅黑" panose="020B0503020204020204" pitchFamily="34" charset="-122"/>
              <a:cs typeface="Trebuchet MS"/>
            </a:endParaRPr>
          </a:p>
          <a:p>
            <a:pPr marL="836294" marR="5080" lvl="1" indent="-366395" algn="just">
              <a:lnSpc>
                <a:spcPct val="150000"/>
              </a:lnSpc>
              <a:buFont typeface="Arial"/>
              <a:buChar char="○"/>
              <a:tabLst>
                <a:tab pos="836294" algn="l"/>
                <a:tab pos="836930" algn="l"/>
              </a:tabLst>
            </a:pPr>
            <a:r>
              <a:rPr lang="zh-CN" altLang="en-US" sz="2400" spc="105" dirty="0">
                <a:solidFill>
                  <a:srgbClr val="3B3B3B"/>
                </a:solidFill>
                <a:latin typeface="微软雅黑" panose="020B0503020204020204" pitchFamily="34" charset="-122"/>
                <a:ea typeface="微软雅黑" panose="020B0503020204020204" pitchFamily="34" charset="-122"/>
                <a:cs typeface="Calibri"/>
              </a:rPr>
              <a:t>节点只需要更新每个帐户的</a:t>
            </a:r>
            <a:r>
              <a:rPr lang="zh-CN" altLang="en-US" sz="2400" spc="105" dirty="0" smtClean="0">
                <a:solidFill>
                  <a:srgbClr val="3B3B3B"/>
                </a:solidFill>
                <a:latin typeface="微软雅黑" panose="020B0503020204020204" pitchFamily="34" charset="-122"/>
                <a:ea typeface="微软雅黑" panose="020B0503020204020204" pitchFamily="34" charset="-122"/>
                <a:cs typeface="Calibri"/>
              </a:rPr>
              <a:t>余额（比特币中需要存储</a:t>
            </a:r>
            <a:r>
              <a:rPr lang="zh-CN" altLang="en-US" sz="2400" spc="105" dirty="0">
                <a:solidFill>
                  <a:srgbClr val="3B3B3B"/>
                </a:solidFill>
                <a:latin typeface="微软雅黑" panose="020B0503020204020204" pitchFamily="34" charset="-122"/>
                <a:ea typeface="微软雅黑" panose="020B0503020204020204" pitchFamily="34" charset="-122"/>
                <a:cs typeface="Calibri"/>
              </a:rPr>
              <a:t>每个</a:t>
            </a:r>
            <a:r>
              <a:rPr lang="en-US" altLang="zh-CN" sz="2400" spc="105" dirty="0" smtClean="0">
                <a:solidFill>
                  <a:srgbClr val="3B3B3B"/>
                </a:solidFill>
                <a:latin typeface="微软雅黑" panose="020B0503020204020204" pitchFamily="34" charset="-122"/>
                <a:ea typeface="微软雅黑" panose="020B0503020204020204" pitchFamily="34" charset="-122"/>
                <a:cs typeface="Calibri"/>
              </a:rPr>
              <a:t>UTXO</a:t>
            </a:r>
            <a:r>
              <a:rPr lang="zh-CN" altLang="en-US" sz="2400" spc="105" dirty="0" smtClean="0">
                <a:solidFill>
                  <a:srgbClr val="3B3B3B"/>
                </a:solidFill>
                <a:latin typeface="微软雅黑" panose="020B0503020204020204" pitchFamily="34" charset="-122"/>
                <a:ea typeface="微软雅黑" panose="020B0503020204020204" pitchFamily="34" charset="-122"/>
                <a:cs typeface="Calibri"/>
              </a:rPr>
              <a:t>）</a:t>
            </a:r>
            <a:endParaRPr sz="2400" dirty="0" smtClean="0">
              <a:latin typeface="微软雅黑" panose="020B0503020204020204" pitchFamily="34" charset="-122"/>
              <a:ea typeface="微软雅黑" panose="020B0503020204020204" pitchFamily="34" charset="-122"/>
              <a:cs typeface="Calibri"/>
            </a:endParaRPr>
          </a:p>
          <a:p>
            <a:pPr marL="379095" indent="-366395">
              <a:lnSpc>
                <a:spcPct val="150000"/>
              </a:lnSpc>
              <a:spcBef>
                <a:spcPts val="540"/>
              </a:spcBef>
              <a:buFont typeface="Arial"/>
              <a:buChar char="●"/>
              <a:tabLst>
                <a:tab pos="379095" algn="l"/>
                <a:tab pos="379730" algn="l"/>
              </a:tabLst>
            </a:pPr>
            <a:r>
              <a:rPr lang="zh-CN" altLang="en-US" sz="2800" spc="10" dirty="0" smtClean="0">
                <a:solidFill>
                  <a:srgbClr val="3B3B3B"/>
                </a:solidFill>
                <a:latin typeface="微软雅黑" panose="020B0503020204020204" pitchFamily="34" charset="-122"/>
                <a:ea typeface="微软雅黑" panose="020B0503020204020204" pitchFamily="34" charset="-122"/>
                <a:cs typeface="Trebuchet MS"/>
              </a:rPr>
              <a:t>更直观</a:t>
            </a:r>
            <a:endParaRPr sz="2800" dirty="0" smtClean="0">
              <a:latin typeface="微软雅黑" panose="020B0503020204020204" pitchFamily="34" charset="-122"/>
              <a:ea typeface="微软雅黑" panose="020B0503020204020204" pitchFamily="34" charset="-122"/>
              <a:cs typeface="Trebuchet MS"/>
            </a:endParaRPr>
          </a:p>
          <a:p>
            <a:pPr marL="836294" marR="5080" lvl="1" indent="-366395" algn="just">
              <a:lnSpc>
                <a:spcPct val="150000"/>
              </a:lnSpc>
              <a:buFont typeface="Arial"/>
              <a:buChar char="○"/>
              <a:tabLst>
                <a:tab pos="836294" algn="l"/>
                <a:tab pos="836930" algn="l"/>
              </a:tabLst>
            </a:pPr>
            <a:r>
              <a:rPr lang="zh-CN" altLang="en-US" sz="2400" spc="105" dirty="0">
                <a:solidFill>
                  <a:srgbClr val="3B3B3B"/>
                </a:solidFill>
                <a:latin typeface="微软雅黑" panose="020B0503020204020204" pitchFamily="34" charset="-122"/>
                <a:ea typeface="微软雅黑" panose="020B0503020204020204" pitchFamily="34" charset="-122"/>
                <a:cs typeface="Calibri"/>
              </a:rPr>
              <a:t>使用账户（带有余额</a:t>
            </a:r>
            <a:r>
              <a:rPr lang="zh-CN" altLang="en-US" sz="2400" spc="105" dirty="0" smtClean="0">
                <a:solidFill>
                  <a:srgbClr val="3B3B3B"/>
                </a:solidFill>
                <a:latin typeface="微软雅黑" panose="020B0503020204020204" pitchFamily="34" charset="-122"/>
                <a:ea typeface="微软雅黑" panose="020B0503020204020204" pitchFamily="34" charset="-122"/>
                <a:cs typeface="Calibri"/>
              </a:rPr>
              <a:t>）形式</a:t>
            </a:r>
            <a:r>
              <a:rPr lang="zh-CN" altLang="en-US" sz="2400" spc="105" dirty="0">
                <a:solidFill>
                  <a:srgbClr val="3B3B3B"/>
                </a:solidFill>
                <a:latin typeface="微软雅黑" panose="020B0503020204020204" pitchFamily="34" charset="-122"/>
                <a:ea typeface="微软雅黑" panose="020B0503020204020204" pitchFamily="34" charset="-122"/>
                <a:cs typeface="Calibri"/>
              </a:rPr>
              <a:t>更适合智能</a:t>
            </a:r>
            <a:r>
              <a:rPr lang="zh-CN" altLang="en-US" sz="2400" spc="105" dirty="0" smtClean="0">
                <a:solidFill>
                  <a:srgbClr val="3B3B3B"/>
                </a:solidFill>
                <a:latin typeface="微软雅黑" panose="020B0503020204020204" pitchFamily="34" charset="-122"/>
                <a:ea typeface="微软雅黑" panose="020B0503020204020204" pitchFamily="34" charset="-122"/>
                <a:cs typeface="Calibri"/>
              </a:rPr>
              <a:t>合约编码</a:t>
            </a:r>
            <a:endParaRPr lang="zh-CN" altLang="en-US" sz="2400" spc="105" dirty="0">
              <a:solidFill>
                <a:srgbClr val="3B3B3B"/>
              </a:solidFill>
              <a:latin typeface="微软雅黑" panose="020B0503020204020204" pitchFamily="34" charset="-122"/>
              <a:ea typeface="微软雅黑" panose="020B0503020204020204" pitchFamily="34" charset="-122"/>
              <a:cs typeface="Calibri"/>
            </a:endParaRPr>
          </a:p>
          <a:p>
            <a:pPr marL="836294" marR="5080" lvl="1" indent="-366395" algn="just">
              <a:lnSpc>
                <a:spcPct val="150000"/>
              </a:lnSpc>
              <a:buFont typeface="Arial"/>
              <a:buChar char="○"/>
              <a:tabLst>
                <a:tab pos="836294" algn="l"/>
                <a:tab pos="836930" algn="l"/>
              </a:tabLst>
            </a:pPr>
            <a:r>
              <a:rPr lang="zh-CN" altLang="en-US" sz="2400" spc="105" dirty="0">
                <a:solidFill>
                  <a:srgbClr val="3B3B3B"/>
                </a:solidFill>
                <a:latin typeface="微软雅黑" panose="020B0503020204020204" pitchFamily="34" charset="-122"/>
                <a:ea typeface="微软雅黑" panose="020B0503020204020204" pitchFamily="34" charset="-122"/>
                <a:cs typeface="Calibri"/>
              </a:rPr>
              <a:t>基于</a:t>
            </a:r>
            <a:r>
              <a:rPr lang="en-US" altLang="zh-CN" sz="2400" spc="105" dirty="0">
                <a:solidFill>
                  <a:srgbClr val="3B3B3B"/>
                </a:solidFill>
                <a:latin typeface="微软雅黑" panose="020B0503020204020204" pitchFamily="34" charset="-122"/>
                <a:ea typeface="微软雅黑" panose="020B0503020204020204" pitchFamily="34" charset="-122"/>
                <a:cs typeface="Calibri"/>
              </a:rPr>
              <a:t>UTXO</a:t>
            </a:r>
            <a:r>
              <a:rPr lang="zh-CN" altLang="en-US" sz="2400" spc="105" dirty="0">
                <a:solidFill>
                  <a:srgbClr val="3B3B3B"/>
                </a:solidFill>
                <a:latin typeface="微软雅黑" panose="020B0503020204020204" pitchFamily="34" charset="-122"/>
                <a:ea typeface="微软雅黑" panose="020B0503020204020204" pitchFamily="34" charset="-122"/>
                <a:cs typeface="Calibri"/>
              </a:rPr>
              <a:t>的比特币，需要频繁更新</a:t>
            </a:r>
            <a:r>
              <a:rPr lang="en-US" altLang="zh-CN" sz="2400" spc="105" dirty="0">
                <a:solidFill>
                  <a:srgbClr val="3B3B3B"/>
                </a:solidFill>
                <a:latin typeface="微软雅黑" panose="020B0503020204020204" pitchFamily="34" charset="-122"/>
                <a:ea typeface="微软雅黑" panose="020B0503020204020204" pitchFamily="34" charset="-122"/>
                <a:cs typeface="Calibri"/>
              </a:rPr>
              <a:t>UTXO</a:t>
            </a:r>
            <a:r>
              <a:rPr lang="zh-CN" altLang="en-US" sz="2400" spc="105" dirty="0">
                <a:solidFill>
                  <a:srgbClr val="3B3B3B"/>
                </a:solidFill>
                <a:latin typeface="微软雅黑" panose="020B0503020204020204" pitchFamily="34" charset="-122"/>
                <a:ea typeface="微软雅黑" panose="020B0503020204020204" pitchFamily="34" charset="-122"/>
                <a:cs typeface="Calibri"/>
              </a:rPr>
              <a:t>的集合，来计算用户可用余额</a:t>
            </a:r>
            <a:endParaRPr sz="2400" spc="105" dirty="0">
              <a:solidFill>
                <a:srgbClr val="3B3B3B"/>
              </a:solidFill>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297914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266995798"/>
              </p:ext>
            </p:extLst>
          </p:nvPr>
        </p:nvGraphicFramePr>
        <p:xfrm>
          <a:off x="1259632" y="1628800"/>
          <a:ext cx="6992364" cy="4392492"/>
        </p:xfrm>
        <a:graphic>
          <a:graphicData uri="http://schemas.openxmlformats.org/drawingml/2006/table">
            <a:tbl>
              <a:tblPr firstRow="1" bandRow="1">
                <a:tableStyleId>{5C22544A-7EE6-4342-B048-85BDC9FD1C3A}</a:tableStyleId>
              </a:tblPr>
              <a:tblGrid>
                <a:gridCol w="6992364">
                  <a:extLst>
                    <a:ext uri="{9D8B030D-6E8A-4147-A177-3AD203B41FA5}">
                      <a16:colId xmlns:a16="http://schemas.microsoft.com/office/drawing/2014/main" val="20000"/>
                    </a:ext>
                  </a:extLst>
                </a:gridCol>
              </a:tblGrid>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02060"/>
                          </a:solidFill>
                          <a:latin typeface="微软雅黑" pitchFamily="34" charset="-122"/>
                          <a:ea typeface="微软雅黑" pitchFamily="34" charset="-122"/>
                        </a:rPr>
                        <a:t>智能合约</a:t>
                      </a:r>
                      <a:endParaRPr lang="en-US" altLang="zh-CN" sz="2800" b="1" dirty="0" smtClean="0">
                        <a:solidFill>
                          <a:srgbClr val="002060"/>
                        </a:solidFill>
                        <a:latin typeface="微软雅黑" pitchFamily="34" charset="-122"/>
                        <a:ea typeface="微软雅黑" pitchFamily="34" charset="-122"/>
                      </a:endParaRP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5931842"/>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以太坊虚拟机</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智能合约的举例和分析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智能合约的安全性分析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概括总结</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cxnSp>
        <p:nvCxnSpPr>
          <p:cNvPr id="3" name="直接连接符 2"/>
          <p:cNvCxnSpPr/>
          <p:nvPr/>
        </p:nvCxnSpPr>
        <p:spPr>
          <a:xfrm>
            <a:off x="179512" y="764704"/>
            <a:ext cx="2667474" cy="0"/>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a:solidFill>
                  <a:srgbClr val="0F1249"/>
                </a:solidFill>
                <a:latin typeface="微软雅黑" pitchFamily="34" charset="-122"/>
                <a:ea typeface="微软雅黑" pitchFamily="34" charset="-122"/>
              </a:rPr>
              <a:t>目录</a:t>
            </a:r>
          </a:p>
        </p:txBody>
      </p:sp>
      <p:sp>
        <p:nvSpPr>
          <p:cNvPr id="6" name="TextBox 5"/>
          <p:cNvSpPr txBox="1"/>
          <p:nvPr/>
        </p:nvSpPr>
        <p:spPr>
          <a:xfrm>
            <a:off x="1724425" y="836712"/>
            <a:ext cx="1025922" cy="369332"/>
          </a:xfrm>
          <a:prstGeom prst="rect">
            <a:avLst/>
          </a:prstGeom>
          <a:solidFill>
            <a:srgbClr val="0F1249"/>
          </a:solidFill>
        </p:spPr>
        <p:txBody>
          <a:bodyPr wrap="none" rtlCol="0">
            <a:spAutoFit/>
          </a:bodyPr>
          <a:lstStyle/>
          <a:p>
            <a:r>
              <a:rPr lang="en-US" altLang="zh-CN" dirty="0" smtClean="0">
                <a:solidFill>
                  <a:schemeClr val="bg1"/>
                </a:solidFill>
              </a:rPr>
              <a:t>Contents</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左箭头 8"/>
          <p:cNvSpPr/>
          <p:nvPr/>
        </p:nvSpPr>
        <p:spPr>
          <a:xfrm>
            <a:off x="7020272" y="2708920"/>
            <a:ext cx="504056"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17</a:t>
            </a:fld>
            <a:endParaRPr lang="zh-CN" altLang="en-US">
              <a:solidFill>
                <a:prstClr val="black">
                  <a:tint val="75000"/>
                </a:prstClr>
              </a:solidFill>
            </a:endParaRPr>
          </a:p>
        </p:txBody>
      </p:sp>
    </p:spTree>
    <p:extLst>
      <p:ext uri="{BB962C8B-B14F-4D97-AF65-F5344CB8AC3E}">
        <p14:creationId xmlns:p14="http://schemas.microsoft.com/office/powerpoint/2010/main" val="13869088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sp>
        <p:nvSpPr>
          <p:cNvPr id="4" name="object 16"/>
          <p:cNvSpPr txBox="1"/>
          <p:nvPr/>
        </p:nvSpPr>
        <p:spPr>
          <a:xfrm>
            <a:off x="539552" y="1229271"/>
            <a:ext cx="7977505" cy="1231106"/>
          </a:xfrm>
          <a:prstGeom prst="rect">
            <a:avLst/>
          </a:prstGeom>
        </p:spPr>
        <p:txBody>
          <a:bodyPr vert="horz" wrap="square" lIns="0" tIns="0" rIns="0" bIns="0" rtlCol="0">
            <a:spAutoFit/>
          </a:bodyPr>
          <a:lstStyle/>
          <a:p>
            <a:pPr marL="12700" algn="ctr">
              <a:lnSpc>
                <a:spcPct val="100000"/>
              </a:lnSpc>
            </a:pPr>
            <a:r>
              <a:rPr lang="en-US" altLang="zh-CN" sz="3200" b="1" dirty="0" smtClean="0">
                <a:solidFill>
                  <a:srgbClr val="FF0000"/>
                </a:solidFill>
                <a:latin typeface="微软雅黑" panose="020B0503020204020204" pitchFamily="34" charset="-122"/>
                <a:ea typeface="微软雅黑" panose="020B0503020204020204" pitchFamily="34" charset="-122"/>
                <a:cs typeface="Times New Roman"/>
              </a:rPr>
              <a:t>C</a:t>
            </a:r>
            <a:r>
              <a:rPr lang="en-US" sz="3200" b="1" dirty="0" smtClean="0">
                <a:solidFill>
                  <a:srgbClr val="FF0000"/>
                </a:solidFill>
                <a:latin typeface="微软雅黑" panose="020B0503020204020204" pitchFamily="34" charset="-122"/>
                <a:ea typeface="微软雅黑" panose="020B0503020204020204" pitchFamily="34" charset="-122"/>
                <a:cs typeface="Times New Roman"/>
              </a:rPr>
              <a:t>ontract</a:t>
            </a:r>
          </a:p>
          <a:p>
            <a:pPr marL="12700" algn="ctr">
              <a:lnSpc>
                <a:spcPct val="100000"/>
              </a:lnSpc>
            </a:pPr>
            <a:endParaRPr lang="en-US" sz="2400" dirty="0">
              <a:latin typeface="微软雅黑" panose="020B0503020204020204" pitchFamily="34" charset="-122"/>
              <a:ea typeface="微软雅黑" panose="020B0503020204020204" pitchFamily="34" charset="-122"/>
              <a:cs typeface="Times New Roman"/>
            </a:endParaRPr>
          </a:p>
          <a:p>
            <a:pPr marL="12700" algn="ctr">
              <a:lnSpc>
                <a:spcPct val="100000"/>
              </a:lnSpc>
            </a:pPr>
            <a:r>
              <a:rPr lang="zh-CN" altLang="en-US" sz="2400" dirty="0" smtClean="0">
                <a:latin typeface="微软雅黑" panose="020B0503020204020204" pitchFamily="34" charset="-122"/>
                <a:ea typeface="微软雅黑" panose="020B0503020204020204" pitchFamily="34" charset="-122"/>
                <a:cs typeface="Times New Roman"/>
              </a:rPr>
              <a:t>一个书面或口头的</a:t>
            </a:r>
            <a:r>
              <a:rPr lang="zh-CN" altLang="en-US" sz="2400" b="1" dirty="0" smtClean="0">
                <a:latin typeface="微软雅黑" panose="020B0503020204020204" pitchFamily="34" charset="-122"/>
                <a:ea typeface="微软雅黑" panose="020B0503020204020204" pitchFamily="34" charset="-122"/>
                <a:cs typeface="Times New Roman"/>
              </a:rPr>
              <a:t>共识</a:t>
            </a:r>
            <a:r>
              <a:rPr lang="zh-CN" altLang="en-US" sz="2400" dirty="0" smtClean="0">
                <a:latin typeface="微软雅黑" panose="020B0503020204020204" pitchFamily="34" charset="-122"/>
                <a:ea typeface="微软雅黑" panose="020B0503020204020204" pitchFamily="34" charset="-122"/>
                <a:cs typeface="Times New Roman"/>
              </a:rPr>
              <a:t>，由法律保证</a:t>
            </a:r>
            <a:r>
              <a:rPr lang="zh-CN" altLang="en-US" sz="2400" b="1" dirty="0" smtClean="0">
                <a:latin typeface="微软雅黑" panose="020B0503020204020204" pitchFamily="34" charset="-122"/>
                <a:ea typeface="微软雅黑" panose="020B0503020204020204" pitchFamily="34" charset="-122"/>
                <a:cs typeface="Times New Roman"/>
              </a:rPr>
              <a:t>强制</a:t>
            </a:r>
            <a:r>
              <a:rPr lang="zh-CN" altLang="en-US" sz="2400" dirty="0" smtClean="0">
                <a:latin typeface="微软雅黑" panose="020B0503020204020204" pitchFamily="34" charset="-122"/>
                <a:ea typeface="微软雅黑" panose="020B0503020204020204" pitchFamily="34" charset="-122"/>
                <a:cs typeface="Times New Roman"/>
              </a:rPr>
              <a:t>执行</a:t>
            </a:r>
            <a:endParaRPr sz="2400" dirty="0">
              <a:latin typeface="微软雅黑" panose="020B0503020204020204" pitchFamily="34" charset="-122"/>
              <a:ea typeface="微软雅黑" panose="020B0503020204020204" pitchFamily="34" charset="-122"/>
              <a:cs typeface="Times New Roman"/>
            </a:endParaRPr>
          </a:p>
        </p:txBody>
      </p:sp>
      <p:pic>
        <p:nvPicPr>
          <p:cNvPr id="9220" name="Picture 4" descr="https://f12.baidu.com/it/u=326874445,3412996999&amp;fm=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924944"/>
            <a:ext cx="4498863" cy="300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6917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sp>
        <p:nvSpPr>
          <p:cNvPr id="3" name="object 16"/>
          <p:cNvSpPr txBox="1"/>
          <p:nvPr/>
        </p:nvSpPr>
        <p:spPr>
          <a:xfrm>
            <a:off x="749037" y="1196752"/>
            <a:ext cx="7959090" cy="2282676"/>
          </a:xfrm>
          <a:prstGeom prst="rect">
            <a:avLst/>
          </a:prstGeom>
        </p:spPr>
        <p:txBody>
          <a:bodyPr vert="horz" wrap="square" lIns="0" tIns="0" rIns="0" bIns="0" rtlCol="0">
            <a:spAutoFit/>
          </a:bodyPr>
          <a:lstStyle/>
          <a:p>
            <a:pPr marL="12700" algn="ctr">
              <a:lnSpc>
                <a:spcPct val="100000"/>
              </a:lnSpc>
            </a:pPr>
            <a:r>
              <a:rPr lang="en-US" sz="3200" b="1" spc="-30" dirty="0" smtClean="0">
                <a:solidFill>
                  <a:srgbClr val="FF0000"/>
                </a:solidFill>
                <a:latin typeface="微软雅黑" panose="020B0503020204020204" pitchFamily="34" charset="-122"/>
                <a:ea typeface="微软雅黑" panose="020B0503020204020204" pitchFamily="34" charset="-122"/>
                <a:cs typeface="Trebuchet MS"/>
              </a:rPr>
              <a:t>Smart contract</a:t>
            </a:r>
            <a:endParaRPr lang="en-US" sz="2400" b="1" dirty="0">
              <a:solidFill>
                <a:srgbClr val="FF0000"/>
              </a:solidFill>
              <a:latin typeface="微软雅黑" panose="020B0503020204020204" pitchFamily="34" charset="-122"/>
              <a:ea typeface="微软雅黑" panose="020B0503020204020204" pitchFamily="34" charset="-122"/>
              <a:cs typeface="Calibri"/>
            </a:endParaRPr>
          </a:p>
          <a:p>
            <a:pPr marL="379095" indent="-366395" algn="just">
              <a:lnSpc>
                <a:spcPct val="150000"/>
              </a:lnSpc>
              <a:spcBef>
                <a:spcPts val="540"/>
              </a:spcBef>
              <a:buFont typeface="Arial"/>
              <a:buChar char="●"/>
              <a:tabLst>
                <a:tab pos="379095" algn="l"/>
                <a:tab pos="379730" algn="l"/>
              </a:tabLst>
            </a:pPr>
            <a:r>
              <a:rPr lang="en-US" altLang="zh-CN" sz="2400" spc="100" dirty="0" smtClean="0">
                <a:latin typeface="微软雅黑" panose="020B0503020204020204" pitchFamily="34" charset="-122"/>
                <a:ea typeface="微软雅黑" panose="020B0503020204020204" pitchFamily="34" charset="-122"/>
                <a:cs typeface="Calibri"/>
              </a:rPr>
              <a:t>1994</a:t>
            </a:r>
            <a:r>
              <a:rPr lang="zh-CN" altLang="en-US" sz="2400" spc="100" dirty="0" smtClean="0">
                <a:latin typeface="微软雅黑" panose="020B0503020204020204" pitchFamily="34" charset="-122"/>
                <a:ea typeface="微软雅黑" panose="020B0503020204020204" pitchFamily="34" charset="-122"/>
                <a:cs typeface="Calibri"/>
              </a:rPr>
              <a:t>年</a:t>
            </a:r>
            <a:r>
              <a:rPr lang="zh-CN" altLang="en-US" sz="2400" spc="100" dirty="0">
                <a:latin typeface="微软雅黑" panose="020B0503020204020204" pitchFamily="34" charset="-122"/>
                <a:ea typeface="微软雅黑" panose="020B0503020204020204" pitchFamily="34" charset="-122"/>
                <a:cs typeface="Calibri"/>
              </a:rPr>
              <a:t>由 </a:t>
            </a:r>
            <a:r>
              <a:rPr lang="en-US" altLang="zh-CN" sz="2400" spc="100" dirty="0">
                <a:latin typeface="微软雅黑" panose="020B0503020204020204" pitchFamily="34" charset="-122"/>
                <a:ea typeface="微软雅黑" panose="020B0503020204020204" pitchFamily="34" charset="-122"/>
                <a:cs typeface="Calibri"/>
              </a:rPr>
              <a:t>Nick Szabo</a:t>
            </a:r>
            <a:r>
              <a:rPr lang="zh-CN" altLang="en-US" sz="2400" spc="100" dirty="0" smtClean="0">
                <a:latin typeface="微软雅黑" panose="020B0503020204020204" pitchFamily="34" charset="-122"/>
                <a:ea typeface="微软雅黑" panose="020B0503020204020204" pitchFamily="34" charset="-122"/>
                <a:cs typeface="Calibri"/>
              </a:rPr>
              <a:t>提出</a:t>
            </a:r>
            <a:endParaRPr lang="en-US" altLang="zh-CN" sz="2400" spc="100" dirty="0" smtClean="0">
              <a:latin typeface="微软雅黑" panose="020B0503020204020204" pitchFamily="34" charset="-122"/>
              <a:ea typeface="微软雅黑" panose="020B0503020204020204" pitchFamily="34" charset="-122"/>
              <a:cs typeface="Calibri"/>
            </a:endParaRPr>
          </a:p>
          <a:p>
            <a:pPr marL="379095" indent="-366395" algn="just">
              <a:lnSpc>
                <a:spcPct val="150000"/>
              </a:lnSpc>
              <a:spcBef>
                <a:spcPts val="540"/>
              </a:spcBef>
              <a:buFont typeface="Arial"/>
              <a:buChar char="●"/>
              <a:tabLst>
                <a:tab pos="379095" algn="l"/>
                <a:tab pos="379730" algn="l"/>
              </a:tabLst>
            </a:pPr>
            <a:r>
              <a:rPr lang="en-US" altLang="zh-CN" sz="2400" spc="100" dirty="0">
                <a:latin typeface="微软雅黑" panose="020B0503020204020204" pitchFamily="34" charset="-122"/>
                <a:ea typeface="微软雅黑" panose="020B0503020204020204" pitchFamily="34" charset="-122"/>
                <a:cs typeface="Calibri"/>
              </a:rPr>
              <a:t>A smart contract is a computerized transaction protocol that executes the terms of a </a:t>
            </a:r>
            <a:r>
              <a:rPr lang="en-US" altLang="zh-CN" sz="2400" spc="100" dirty="0" smtClean="0">
                <a:latin typeface="微软雅黑" panose="020B0503020204020204" pitchFamily="34" charset="-122"/>
                <a:ea typeface="微软雅黑" panose="020B0503020204020204" pitchFamily="34" charset="-122"/>
                <a:cs typeface="Calibri"/>
              </a:rPr>
              <a:t>contract</a:t>
            </a:r>
            <a:endParaRPr lang="zh-CN" altLang="en-US" sz="2400" spc="100" dirty="0">
              <a:latin typeface="微软雅黑" panose="020B0503020204020204" pitchFamily="34" charset="-122"/>
              <a:ea typeface="微软雅黑" panose="020B0503020204020204" pitchFamily="34" charset="-122"/>
              <a:cs typeface="Calibri"/>
            </a:endParaRPr>
          </a:p>
        </p:txBody>
      </p:sp>
      <p:pic>
        <p:nvPicPr>
          <p:cNvPr id="5" name="图片 4"/>
          <p:cNvPicPr>
            <a:picLocks noChangeAspect="1"/>
          </p:cNvPicPr>
          <p:nvPr/>
        </p:nvPicPr>
        <p:blipFill>
          <a:blip r:embed="rId3"/>
          <a:stretch>
            <a:fillRect/>
          </a:stretch>
        </p:blipFill>
        <p:spPr>
          <a:xfrm>
            <a:off x="2987824" y="3717032"/>
            <a:ext cx="3851920" cy="2312181"/>
          </a:xfrm>
          <a:prstGeom prst="rect">
            <a:avLst/>
          </a:prstGeom>
        </p:spPr>
      </p:pic>
    </p:spTree>
    <p:extLst>
      <p:ext uri="{BB962C8B-B14F-4D97-AF65-F5344CB8AC3E}">
        <p14:creationId xmlns:p14="http://schemas.microsoft.com/office/powerpoint/2010/main" val="1848967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179512" y="741680"/>
            <a:ext cx="2888808" cy="23024"/>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dirty="0" smtClean="0">
                <a:solidFill>
                  <a:srgbClr val="0F1249"/>
                </a:solidFill>
                <a:latin typeface="微软雅黑" pitchFamily="34" charset="-122"/>
                <a:ea typeface="微软雅黑" pitchFamily="34" charset="-122"/>
              </a:rPr>
              <a:t>引言</a:t>
            </a:r>
            <a:endParaRPr lang="zh-CN" altLang="en-US" sz="4000" b="1" dirty="0">
              <a:solidFill>
                <a:srgbClr val="0F1249"/>
              </a:solidFill>
              <a:latin typeface="微软雅黑" pitchFamily="34" charset="-122"/>
              <a:ea typeface="微软雅黑" pitchFamily="34" charset="-122"/>
            </a:endParaRPr>
          </a:p>
        </p:txBody>
      </p:sp>
      <p:sp>
        <p:nvSpPr>
          <p:cNvPr id="6" name="TextBox 5"/>
          <p:cNvSpPr txBox="1"/>
          <p:nvPr/>
        </p:nvSpPr>
        <p:spPr>
          <a:xfrm>
            <a:off x="1724425" y="836712"/>
            <a:ext cx="1352293" cy="369332"/>
          </a:xfrm>
          <a:prstGeom prst="rect">
            <a:avLst/>
          </a:prstGeom>
          <a:solidFill>
            <a:srgbClr val="0F1249"/>
          </a:solidFill>
        </p:spPr>
        <p:txBody>
          <a:bodyPr wrap="none" rtlCol="0">
            <a:spAutoFit/>
          </a:bodyPr>
          <a:lstStyle/>
          <a:p>
            <a:r>
              <a:rPr lang="en-US" altLang="zh-CN" dirty="0">
                <a:solidFill>
                  <a:schemeClr val="bg1"/>
                </a:solidFill>
              </a:rPr>
              <a:t>Introduction</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p:cNvSpPr txBox="1"/>
          <p:nvPr/>
        </p:nvSpPr>
        <p:spPr>
          <a:xfrm>
            <a:off x="4562034" y="1484784"/>
            <a:ext cx="3775393" cy="523220"/>
          </a:xfrm>
          <a:prstGeom prst="rect">
            <a:avLst/>
          </a:prstGeom>
          <a:noFill/>
        </p:spPr>
        <p:txBody>
          <a:bodyPr wrap="none" rtlCol="0">
            <a:spAutoFit/>
          </a:bodyPr>
          <a:lstStyle/>
          <a:p>
            <a:r>
              <a:rPr kumimoji="1" lang="zh-CN" altLang="en-US" sz="2800" b="1" dirty="0" smtClean="0">
                <a:solidFill>
                  <a:srgbClr val="002060"/>
                </a:solidFill>
                <a:latin typeface="Microsoft YaHei" charset="-122"/>
                <a:ea typeface="Microsoft YaHei" charset="-122"/>
                <a:cs typeface="Microsoft YaHei" charset="-122"/>
              </a:rPr>
              <a:t>现实中单机版智能合约</a:t>
            </a:r>
            <a:endParaRPr kumimoji="1" lang="zh-CN" altLang="en-US" sz="2800" b="1" dirty="0">
              <a:solidFill>
                <a:srgbClr val="002060"/>
              </a:solidFill>
              <a:latin typeface="Microsoft YaHei" charset="-122"/>
              <a:ea typeface="Microsoft YaHei" charset="-122"/>
              <a:cs typeface="Microsoft YaHei" charset="-122"/>
            </a:endParaRPr>
          </a:p>
        </p:txBody>
      </p:sp>
      <p:pic>
        <p:nvPicPr>
          <p:cNvPr id="12" name="图片 11"/>
          <p:cNvPicPr>
            <a:picLocks noChangeAspect="1"/>
          </p:cNvPicPr>
          <p:nvPr/>
        </p:nvPicPr>
        <p:blipFill>
          <a:blip r:embed="rId3"/>
          <a:stretch>
            <a:fillRect/>
          </a:stretch>
        </p:blipFill>
        <p:spPr>
          <a:xfrm>
            <a:off x="611560" y="1298054"/>
            <a:ext cx="3345015" cy="5312670"/>
          </a:xfrm>
          <a:prstGeom prst="rect">
            <a:avLst/>
          </a:prstGeom>
        </p:spPr>
      </p:pic>
      <p:sp>
        <p:nvSpPr>
          <p:cNvPr id="15" name="文本框 14"/>
          <p:cNvSpPr txBox="1"/>
          <p:nvPr/>
        </p:nvSpPr>
        <p:spPr>
          <a:xfrm>
            <a:off x="4572000" y="2708920"/>
            <a:ext cx="2051852" cy="1924053"/>
          </a:xfrm>
          <a:prstGeom prst="rect">
            <a:avLst/>
          </a:prstGeom>
          <a:noFill/>
        </p:spPr>
        <p:txBody>
          <a:bodyPr wrap="square" rtlCol="0">
            <a:spAutoFit/>
          </a:bodyPr>
          <a:lstStyle/>
          <a:p>
            <a:pPr>
              <a:lnSpc>
                <a:spcPts val="5000"/>
              </a:lnSpc>
            </a:pPr>
            <a:r>
              <a:rPr lang="zh-CN" altLang="en-US" sz="2400" b="1" dirty="0">
                <a:solidFill>
                  <a:srgbClr val="002060"/>
                </a:solidFill>
                <a:latin typeface="Microsoft YaHei" charset="-122"/>
                <a:ea typeface="Microsoft YaHei" charset="-122"/>
                <a:cs typeface="Microsoft YaHei" charset="-122"/>
              </a:rPr>
              <a:t>高效</a:t>
            </a:r>
            <a:endParaRPr lang="en-US" altLang="zh-CN" sz="2400" b="1" dirty="0">
              <a:solidFill>
                <a:srgbClr val="002060"/>
              </a:solidFill>
              <a:latin typeface="Microsoft YaHei" charset="-122"/>
              <a:ea typeface="Microsoft YaHei" charset="-122"/>
              <a:cs typeface="Microsoft YaHei" charset="-122"/>
            </a:endParaRPr>
          </a:p>
          <a:p>
            <a:pPr>
              <a:lnSpc>
                <a:spcPts val="5000"/>
              </a:lnSpc>
            </a:pPr>
            <a:r>
              <a:rPr lang="zh-CN" altLang="en-US" sz="2400" b="1" dirty="0">
                <a:solidFill>
                  <a:srgbClr val="002060"/>
                </a:solidFill>
                <a:latin typeface="Microsoft YaHei" charset="-122"/>
                <a:ea typeface="Microsoft YaHei" charset="-122"/>
                <a:cs typeface="Microsoft YaHei" charset="-122"/>
              </a:rPr>
              <a:t>精确</a:t>
            </a:r>
            <a:endParaRPr lang="en-US" altLang="zh-CN" sz="2400" b="1" dirty="0">
              <a:solidFill>
                <a:srgbClr val="002060"/>
              </a:solidFill>
              <a:latin typeface="Microsoft YaHei" charset="-122"/>
              <a:ea typeface="Microsoft YaHei" charset="-122"/>
              <a:cs typeface="Microsoft YaHei" charset="-122"/>
            </a:endParaRPr>
          </a:p>
          <a:p>
            <a:pPr>
              <a:lnSpc>
                <a:spcPts val="5000"/>
              </a:lnSpc>
            </a:pPr>
            <a:r>
              <a:rPr lang="zh-CN" altLang="en-US" sz="2400" b="1" dirty="0">
                <a:solidFill>
                  <a:srgbClr val="002060"/>
                </a:solidFill>
                <a:latin typeface="Microsoft YaHei" charset="-122"/>
                <a:ea typeface="Microsoft YaHei" charset="-122"/>
                <a:cs typeface="Microsoft YaHei" charset="-122"/>
              </a:rPr>
              <a:t>处理实物资产</a:t>
            </a:r>
          </a:p>
        </p:txBody>
      </p:sp>
      <p:sp>
        <p:nvSpPr>
          <p:cNvPr id="16" name="文本框 15"/>
          <p:cNvSpPr txBox="1"/>
          <p:nvPr/>
        </p:nvSpPr>
        <p:spPr>
          <a:xfrm>
            <a:off x="6765501" y="2708920"/>
            <a:ext cx="2270995" cy="2015936"/>
          </a:xfrm>
          <a:prstGeom prst="rect">
            <a:avLst/>
          </a:prstGeom>
          <a:noFill/>
        </p:spPr>
        <p:txBody>
          <a:bodyPr wrap="square" rtlCol="0">
            <a:spAutoFit/>
          </a:bodyPr>
          <a:lstStyle/>
          <a:p>
            <a:pPr>
              <a:lnSpc>
                <a:spcPts val="5000"/>
              </a:lnSpc>
            </a:pPr>
            <a:r>
              <a:rPr lang="zh-CN" altLang="en-US" sz="2400" b="1" dirty="0">
                <a:solidFill>
                  <a:srgbClr val="002060"/>
                </a:solidFill>
                <a:latin typeface="Microsoft YaHei" charset="-122"/>
                <a:ea typeface="Microsoft YaHei" charset="-122"/>
                <a:cs typeface="Microsoft YaHei" charset="-122"/>
              </a:rPr>
              <a:t>使用范围局限</a:t>
            </a:r>
          </a:p>
          <a:p>
            <a:pPr>
              <a:lnSpc>
                <a:spcPts val="5000"/>
              </a:lnSpc>
            </a:pPr>
            <a:r>
              <a:rPr lang="zh-CN" altLang="en-US" sz="2400" b="1" dirty="0">
                <a:solidFill>
                  <a:srgbClr val="002060"/>
                </a:solidFill>
                <a:latin typeface="Microsoft YaHei" charset="-122"/>
                <a:ea typeface="Microsoft YaHei" charset="-122"/>
                <a:cs typeface="Microsoft YaHei" charset="-122"/>
              </a:rPr>
              <a:t>无法修改</a:t>
            </a:r>
            <a:endParaRPr lang="en-US" altLang="zh-CN" sz="2400" b="1" dirty="0">
              <a:solidFill>
                <a:srgbClr val="002060"/>
              </a:solidFill>
              <a:latin typeface="Microsoft YaHei" charset="-122"/>
              <a:ea typeface="Microsoft YaHei" charset="-122"/>
              <a:cs typeface="Microsoft YaHei" charset="-122"/>
            </a:endParaRPr>
          </a:p>
          <a:p>
            <a:pPr>
              <a:lnSpc>
                <a:spcPts val="5000"/>
              </a:lnSpc>
            </a:pPr>
            <a:r>
              <a:rPr lang="zh-CN" altLang="en-US" sz="2400" b="1" dirty="0">
                <a:solidFill>
                  <a:srgbClr val="002060"/>
                </a:solidFill>
                <a:latin typeface="Microsoft YaHei" charset="-122"/>
                <a:ea typeface="Microsoft YaHei" charset="-122"/>
                <a:cs typeface="Microsoft YaHei" charset="-122"/>
              </a:rPr>
              <a:t>功能单一</a:t>
            </a:r>
          </a:p>
        </p:txBody>
      </p:sp>
      <p:sp>
        <p:nvSpPr>
          <p:cNvPr id="2" name="灯片编号占位符 1"/>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2</a:t>
            </a:fld>
            <a:endParaRPr lang="zh-CN" altLang="en-US">
              <a:solidFill>
                <a:prstClr val="black">
                  <a:tint val="75000"/>
                </a:prstClr>
              </a:solidFill>
            </a:endParaRPr>
          </a:p>
        </p:txBody>
      </p:sp>
    </p:spTree>
    <p:extLst>
      <p:ext uri="{BB962C8B-B14F-4D97-AF65-F5344CB8AC3E}">
        <p14:creationId xmlns:p14="http://schemas.microsoft.com/office/powerpoint/2010/main" val="211805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sp>
        <p:nvSpPr>
          <p:cNvPr id="3" name="object 16"/>
          <p:cNvSpPr txBox="1"/>
          <p:nvPr/>
        </p:nvSpPr>
        <p:spPr>
          <a:xfrm>
            <a:off x="562473" y="1412776"/>
            <a:ext cx="7959090" cy="1042721"/>
          </a:xfrm>
          <a:prstGeom prst="rect">
            <a:avLst/>
          </a:prstGeom>
        </p:spPr>
        <p:txBody>
          <a:bodyPr vert="horz" wrap="square" lIns="0" tIns="0" rIns="0" bIns="0" rtlCol="0">
            <a:spAutoFit/>
          </a:bodyPr>
          <a:lstStyle/>
          <a:p>
            <a:pPr marL="379095" indent="-366395">
              <a:lnSpc>
                <a:spcPct val="150000"/>
              </a:lnSpc>
              <a:spcBef>
                <a:spcPts val="540"/>
              </a:spcBef>
              <a:buFont typeface="Arial"/>
              <a:buChar char="●"/>
              <a:tabLst>
                <a:tab pos="379095" algn="l"/>
                <a:tab pos="379730" algn="l"/>
              </a:tabLst>
            </a:pPr>
            <a:r>
              <a:rPr lang="zh-CN" altLang="en-US" sz="2400" spc="100" dirty="0" smtClean="0">
                <a:latin typeface="微软雅黑" panose="020B0503020204020204" pitchFamily="34" charset="-122"/>
                <a:ea typeface="微软雅黑" panose="020B0503020204020204" pitchFamily="34" charset="-122"/>
                <a:cs typeface="Calibri"/>
              </a:rPr>
              <a:t>区块链中，</a:t>
            </a:r>
            <a:r>
              <a:rPr lang="en-US" altLang="zh-CN" sz="2400" spc="100" dirty="0" err="1" smtClean="0">
                <a:latin typeface="微软雅黑" panose="020B0503020204020204" pitchFamily="34" charset="-122"/>
                <a:ea typeface="微软雅黑" panose="020B0503020204020204" pitchFamily="34" charset="-122"/>
                <a:cs typeface="Calibri"/>
              </a:rPr>
              <a:t>Dapp</a:t>
            </a:r>
            <a:r>
              <a:rPr lang="zh-CN" altLang="en-US" sz="2400" spc="100" dirty="0" smtClean="0">
                <a:latin typeface="微软雅黑" panose="020B0503020204020204" pitchFamily="34" charset="-122"/>
                <a:ea typeface="微软雅黑" panose="020B0503020204020204" pitchFamily="34" charset="-122"/>
                <a:cs typeface="Calibri"/>
              </a:rPr>
              <a:t>合约利用一段代码实现，这段代码可以促进、验证或强制数字合约的执行</a:t>
            </a:r>
            <a:endParaRPr lang="zh-CN" altLang="en-US" sz="2400" spc="-15" dirty="0" smtClean="0">
              <a:solidFill>
                <a:srgbClr val="3B3B3B"/>
              </a:solidFill>
              <a:latin typeface="微软雅黑" panose="020B0503020204020204" pitchFamily="34" charset="-122"/>
              <a:ea typeface="微软雅黑" panose="020B0503020204020204" pitchFamily="34" charset="-122"/>
              <a:cs typeface="Trebuchet MS"/>
            </a:endParaRPr>
          </a:p>
        </p:txBody>
      </p:sp>
      <p:pic>
        <p:nvPicPr>
          <p:cNvPr id="4" name="Picture 2" descr="https://timgsa.baidu.com/timg?image&amp;quality=80&amp;size=b9999_10000&amp;sec=1504285635569&amp;di=38c99ddf2fb0aaf16e604e8a8139f842&amp;imgtype=0&amp;src=http%3A%2F%2Fwww.wanbizu.com%2Fuploads%2Fallimg%2F160310%2F232P1KV-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103569"/>
            <a:ext cx="5040000" cy="30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11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gtEl>
                                        <p:attrNameLst>
                                          <p:attrName>style.color</p:attrName>
                                        </p:attrNameLst>
                                      </p:cBhvr>
                                      <p:to>
                                        <a:schemeClr val="bg1"/>
                                      </p:to>
                                    </p:animClr>
                                    <p:animClr clrSpc="rgb" dir="cw">
                                      <p:cBhvr>
                                        <p:cTn id="7" dur="250" autoRev="1" fill="remove"/>
                                        <p:tgtEl>
                                          <p:spTgt spid="3"/>
                                        </p:tgtEl>
                                        <p:attrNameLst>
                                          <p:attrName>fillcolor</p:attrName>
                                        </p:attrNameLst>
                                      </p:cBhvr>
                                      <p:to>
                                        <a:schemeClr val="bg1"/>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sp>
        <p:nvSpPr>
          <p:cNvPr id="3" name="object 16"/>
          <p:cNvSpPr txBox="1"/>
          <p:nvPr/>
        </p:nvSpPr>
        <p:spPr>
          <a:xfrm>
            <a:off x="251520" y="994932"/>
            <a:ext cx="8712968" cy="5747727"/>
          </a:xfrm>
          <a:prstGeom prst="rect">
            <a:avLst/>
          </a:prstGeom>
        </p:spPr>
        <p:txBody>
          <a:bodyPr vert="horz" wrap="square" lIns="0" tIns="0" rIns="0" bIns="0" rtlCol="0">
            <a:spAutoFit/>
          </a:bodyPr>
          <a:lstStyle/>
          <a:p>
            <a:pPr marL="12700" algn="ctr">
              <a:lnSpc>
                <a:spcPct val="100000"/>
              </a:lnSpc>
            </a:pPr>
            <a:r>
              <a:rPr lang="en-US" sz="3600" spc="-30" dirty="0" smtClean="0">
                <a:latin typeface="微软雅黑" panose="020B0503020204020204" pitchFamily="34" charset="-122"/>
                <a:ea typeface="微软雅黑" panose="020B0503020204020204" pitchFamily="34" charset="-122"/>
                <a:cs typeface="Trebuchet MS"/>
              </a:rPr>
              <a:t>Smart contract</a:t>
            </a:r>
            <a:endParaRPr lang="en-US" sz="3600" dirty="0">
              <a:latin typeface="微软雅黑" panose="020B0503020204020204" pitchFamily="34" charset="-122"/>
              <a:ea typeface="微软雅黑" panose="020B0503020204020204" pitchFamily="34" charset="-122"/>
              <a:cs typeface="Calibri"/>
            </a:endParaRPr>
          </a:p>
          <a:p>
            <a:pPr marL="379095" indent="-366395" algn="just">
              <a:lnSpc>
                <a:spcPct val="150000"/>
              </a:lnSpc>
              <a:spcBef>
                <a:spcPts val="540"/>
              </a:spcBef>
              <a:buFont typeface="Arial"/>
              <a:buChar char="●"/>
              <a:tabLst>
                <a:tab pos="379095" algn="l"/>
                <a:tab pos="379730" algn="l"/>
              </a:tabLst>
            </a:pPr>
            <a:r>
              <a:rPr lang="zh-CN" altLang="en-US" sz="2000" spc="100" dirty="0">
                <a:latin typeface="微软雅黑" panose="020B0503020204020204" pitchFamily="34" charset="-122"/>
                <a:ea typeface="微软雅黑" panose="020B0503020204020204" pitchFamily="34" charset="-122"/>
                <a:cs typeface="Calibri"/>
              </a:rPr>
              <a:t>承诺</a:t>
            </a:r>
          </a:p>
          <a:p>
            <a:pPr marL="836295" lvl="1" indent="-366395" algn="just">
              <a:lnSpc>
                <a:spcPct val="150000"/>
              </a:lnSpc>
              <a:spcBef>
                <a:spcPts val="540"/>
              </a:spcBef>
              <a:buFont typeface="Arial"/>
              <a:buChar char="●"/>
              <a:tabLst>
                <a:tab pos="379095" algn="l"/>
                <a:tab pos="379730" algn="l"/>
              </a:tabLst>
            </a:pPr>
            <a:r>
              <a:rPr lang="zh-CN" altLang="en-US" sz="2000" spc="100" dirty="0" smtClean="0">
                <a:latin typeface="微软雅黑" panose="020B0503020204020204" pitchFamily="34" charset="-122"/>
                <a:ea typeface="微软雅黑" panose="020B0503020204020204" pitchFamily="34" charset="-122"/>
                <a:cs typeface="Calibri"/>
              </a:rPr>
              <a:t>合约参与各方</a:t>
            </a:r>
            <a:r>
              <a:rPr lang="zh-CN" altLang="en-US" sz="2000" spc="100" dirty="0">
                <a:latin typeface="微软雅黑" panose="020B0503020204020204" pitchFamily="34" charset="-122"/>
                <a:ea typeface="微软雅黑" panose="020B0503020204020204" pitchFamily="34" charset="-122"/>
                <a:cs typeface="Calibri"/>
              </a:rPr>
              <a:t>同意</a:t>
            </a:r>
            <a:r>
              <a:rPr lang="zh-CN" altLang="en-US" sz="2000" spc="100" dirty="0" smtClean="0">
                <a:latin typeface="微软雅黑" panose="020B0503020204020204" pitchFamily="34" charset="-122"/>
                <a:ea typeface="微软雅黑" panose="020B0503020204020204" pitchFamily="34" charset="-122"/>
                <a:cs typeface="Calibri"/>
              </a:rPr>
              <a:t>的权利</a:t>
            </a:r>
            <a:r>
              <a:rPr lang="zh-CN" altLang="en-US" sz="2000" spc="100" dirty="0">
                <a:latin typeface="微软雅黑" panose="020B0503020204020204" pitchFamily="34" charset="-122"/>
                <a:ea typeface="微软雅黑" panose="020B0503020204020204" pitchFamily="34" charset="-122"/>
                <a:cs typeface="Calibri"/>
              </a:rPr>
              <a:t>和</a:t>
            </a:r>
            <a:r>
              <a:rPr lang="zh-CN" altLang="en-US" sz="2000" spc="100" dirty="0" smtClean="0">
                <a:latin typeface="微软雅黑" panose="020B0503020204020204" pitchFamily="34" charset="-122"/>
                <a:ea typeface="微软雅黑" panose="020B0503020204020204" pitchFamily="34" charset="-122"/>
                <a:cs typeface="Calibri"/>
              </a:rPr>
              <a:t>义务</a:t>
            </a:r>
            <a:endParaRPr lang="en-US" altLang="zh-CN" sz="2000" spc="100" dirty="0" smtClean="0">
              <a:latin typeface="微软雅黑" panose="020B0503020204020204" pitchFamily="34" charset="-122"/>
              <a:ea typeface="微软雅黑" panose="020B0503020204020204" pitchFamily="34" charset="-122"/>
              <a:cs typeface="Calibri"/>
            </a:endParaRPr>
          </a:p>
          <a:p>
            <a:pPr marL="836295" lvl="1" indent="-366395" algn="just">
              <a:lnSpc>
                <a:spcPct val="150000"/>
              </a:lnSpc>
              <a:spcBef>
                <a:spcPts val="540"/>
              </a:spcBef>
              <a:buFont typeface="Arial"/>
              <a:buChar char="●"/>
              <a:tabLst>
                <a:tab pos="379095" algn="l"/>
                <a:tab pos="379730" algn="l"/>
              </a:tabLst>
            </a:pPr>
            <a:r>
              <a:rPr lang="zh-CN" altLang="en-US" sz="2000" spc="100" dirty="0" smtClean="0">
                <a:latin typeface="微软雅黑" panose="020B0503020204020204" pitchFamily="34" charset="-122"/>
                <a:ea typeface="微软雅黑" panose="020B0503020204020204" pitchFamily="34" charset="-122"/>
                <a:cs typeface="Calibri"/>
              </a:rPr>
              <a:t>这些</a:t>
            </a:r>
            <a:r>
              <a:rPr lang="zh-CN" altLang="en-US" sz="2000" spc="100" dirty="0">
                <a:latin typeface="微软雅黑" panose="020B0503020204020204" pitchFamily="34" charset="-122"/>
                <a:ea typeface="微软雅黑" panose="020B0503020204020204" pitchFamily="34" charset="-122"/>
                <a:cs typeface="Calibri"/>
              </a:rPr>
              <a:t>承诺定义了合约的本质和</a:t>
            </a:r>
            <a:r>
              <a:rPr lang="zh-CN" altLang="en-US" sz="2000" spc="100" dirty="0" smtClean="0">
                <a:latin typeface="微软雅黑" panose="020B0503020204020204" pitchFamily="34" charset="-122"/>
                <a:ea typeface="微软雅黑" panose="020B0503020204020204" pitchFamily="34" charset="-122"/>
                <a:cs typeface="Calibri"/>
              </a:rPr>
              <a:t>目的</a:t>
            </a:r>
            <a:endParaRPr lang="zh-CN" altLang="en-US" sz="2000" spc="100" dirty="0">
              <a:latin typeface="微软雅黑" panose="020B0503020204020204" pitchFamily="34" charset="-122"/>
              <a:ea typeface="微软雅黑" panose="020B0503020204020204" pitchFamily="34" charset="-122"/>
              <a:cs typeface="Calibri"/>
            </a:endParaRPr>
          </a:p>
          <a:p>
            <a:pPr marL="379095" indent="-366395" algn="just">
              <a:lnSpc>
                <a:spcPct val="150000"/>
              </a:lnSpc>
              <a:spcBef>
                <a:spcPts val="540"/>
              </a:spcBef>
              <a:buFont typeface="Arial"/>
              <a:buChar char="●"/>
              <a:tabLst>
                <a:tab pos="379095" algn="l"/>
                <a:tab pos="379730" algn="l"/>
              </a:tabLst>
            </a:pPr>
            <a:r>
              <a:rPr lang="zh-CN" altLang="en-US" sz="2000" spc="100" dirty="0">
                <a:latin typeface="微软雅黑" panose="020B0503020204020204" pitchFamily="34" charset="-122"/>
                <a:ea typeface="微软雅黑" panose="020B0503020204020204" pitchFamily="34" charset="-122"/>
                <a:cs typeface="Calibri"/>
              </a:rPr>
              <a:t>数字形式</a:t>
            </a:r>
          </a:p>
          <a:p>
            <a:pPr marL="836295" lvl="1" indent="-366395" algn="just">
              <a:lnSpc>
                <a:spcPct val="150000"/>
              </a:lnSpc>
              <a:spcBef>
                <a:spcPts val="540"/>
              </a:spcBef>
              <a:buFont typeface="Arial"/>
              <a:buChar char="●"/>
              <a:tabLst>
                <a:tab pos="379095" algn="l"/>
                <a:tab pos="379730" algn="l"/>
              </a:tabLst>
            </a:pPr>
            <a:r>
              <a:rPr lang="zh-CN" altLang="en-US" sz="2000" spc="100" dirty="0" smtClean="0">
                <a:latin typeface="微软雅黑" panose="020B0503020204020204" pitchFamily="34" charset="-122"/>
                <a:ea typeface="微软雅黑" panose="020B0503020204020204" pitchFamily="34" charset="-122"/>
                <a:cs typeface="Calibri"/>
              </a:rPr>
              <a:t>合约</a:t>
            </a:r>
            <a:r>
              <a:rPr lang="zh-CN" altLang="en-US" sz="2000" spc="100" dirty="0">
                <a:latin typeface="微软雅黑" panose="020B0503020204020204" pitchFamily="34" charset="-122"/>
                <a:ea typeface="微软雅黑" panose="020B0503020204020204" pitchFamily="34" charset="-122"/>
                <a:cs typeface="Calibri"/>
              </a:rPr>
              <a:t>必须写入</a:t>
            </a:r>
            <a:r>
              <a:rPr lang="zh-CN" altLang="en-US" sz="2000" spc="100" dirty="0" smtClean="0">
                <a:latin typeface="微软雅黑" panose="020B0503020204020204" pitchFamily="34" charset="-122"/>
                <a:ea typeface="微软雅黑" panose="020B0503020204020204" pitchFamily="34" charset="-122"/>
                <a:cs typeface="Calibri"/>
              </a:rPr>
              <a:t>计算机代码中</a:t>
            </a:r>
            <a:endParaRPr lang="en-US" altLang="zh-CN" sz="2000" spc="100" dirty="0" smtClean="0">
              <a:latin typeface="微软雅黑" panose="020B0503020204020204" pitchFamily="34" charset="-122"/>
              <a:ea typeface="微软雅黑" panose="020B0503020204020204" pitchFamily="34" charset="-122"/>
              <a:cs typeface="Calibri"/>
            </a:endParaRPr>
          </a:p>
          <a:p>
            <a:pPr marL="836295" lvl="1" indent="-366395" algn="just">
              <a:lnSpc>
                <a:spcPct val="150000"/>
              </a:lnSpc>
              <a:spcBef>
                <a:spcPts val="540"/>
              </a:spcBef>
              <a:buFont typeface="Arial"/>
              <a:buChar char="●"/>
              <a:tabLst>
                <a:tab pos="379095" algn="l"/>
                <a:tab pos="379730" algn="l"/>
              </a:tabLst>
            </a:pPr>
            <a:r>
              <a:rPr lang="zh-CN" altLang="en-US" sz="2000" spc="100" dirty="0" smtClean="0">
                <a:latin typeface="微软雅黑" panose="020B0503020204020204" pitchFamily="34" charset="-122"/>
                <a:ea typeface="微软雅黑" panose="020B0503020204020204" pitchFamily="34" charset="-122"/>
                <a:cs typeface="Calibri"/>
              </a:rPr>
              <a:t>参与方达成</a:t>
            </a:r>
            <a:r>
              <a:rPr lang="zh-CN" altLang="en-US" sz="2000" spc="100" dirty="0">
                <a:latin typeface="微软雅黑" panose="020B0503020204020204" pitchFamily="34" charset="-122"/>
                <a:ea typeface="微软雅黑" panose="020B0503020204020204" pitchFamily="34" charset="-122"/>
                <a:cs typeface="Calibri"/>
              </a:rPr>
              <a:t>协议</a:t>
            </a:r>
            <a:r>
              <a:rPr lang="zh-CN" altLang="en-US" sz="2000" spc="100" dirty="0" smtClean="0">
                <a:latin typeface="微软雅黑" panose="020B0503020204020204" pitchFamily="34" charset="-122"/>
                <a:ea typeface="微软雅黑" panose="020B0503020204020204" pitchFamily="34" charset="-122"/>
                <a:cs typeface="Calibri"/>
              </a:rPr>
              <a:t>，建立的</a:t>
            </a:r>
            <a:r>
              <a:rPr lang="zh-CN" altLang="en-US" sz="2000" spc="100" dirty="0">
                <a:latin typeface="微软雅黑" panose="020B0503020204020204" pitchFamily="34" charset="-122"/>
                <a:ea typeface="微软雅黑" panose="020B0503020204020204" pitchFamily="34" charset="-122"/>
                <a:cs typeface="Calibri"/>
              </a:rPr>
              <a:t>智能</a:t>
            </a:r>
            <a:r>
              <a:rPr lang="zh-CN" altLang="en-US" sz="2000" spc="100" dirty="0" smtClean="0">
                <a:latin typeface="微软雅黑" panose="020B0503020204020204" pitchFamily="34" charset="-122"/>
                <a:ea typeface="微软雅黑" panose="020B0503020204020204" pitchFamily="34" charset="-122"/>
                <a:cs typeface="Calibri"/>
              </a:rPr>
              <a:t>合约由</a:t>
            </a:r>
            <a:r>
              <a:rPr lang="zh-CN" altLang="en-US" sz="2000" spc="100" dirty="0">
                <a:latin typeface="微软雅黑" panose="020B0503020204020204" pitchFamily="34" charset="-122"/>
                <a:ea typeface="微软雅黑" panose="020B0503020204020204" pitchFamily="34" charset="-122"/>
                <a:cs typeface="Calibri"/>
              </a:rPr>
              <a:t>一台计算机</a:t>
            </a:r>
            <a:r>
              <a:rPr lang="zh-CN" altLang="en-US" sz="2000" spc="100" dirty="0" smtClean="0">
                <a:latin typeface="微软雅黑" panose="020B0503020204020204" pitchFamily="34" charset="-122"/>
                <a:ea typeface="微软雅黑" panose="020B0503020204020204" pitchFamily="34" charset="-122"/>
                <a:cs typeface="Calibri"/>
              </a:rPr>
              <a:t>或者网络中的多台主机执行</a:t>
            </a:r>
            <a:endParaRPr lang="zh-CN" altLang="en-US" sz="2000" spc="100" dirty="0">
              <a:latin typeface="微软雅黑" panose="020B0503020204020204" pitchFamily="34" charset="-122"/>
              <a:ea typeface="微软雅黑" panose="020B0503020204020204" pitchFamily="34" charset="-122"/>
              <a:cs typeface="Calibri"/>
            </a:endParaRPr>
          </a:p>
          <a:p>
            <a:pPr marL="379095" indent="-366395" algn="just">
              <a:lnSpc>
                <a:spcPct val="150000"/>
              </a:lnSpc>
              <a:spcBef>
                <a:spcPts val="540"/>
              </a:spcBef>
              <a:buFont typeface="Arial"/>
              <a:buChar char="●"/>
              <a:tabLst>
                <a:tab pos="379095" algn="l"/>
                <a:tab pos="379730" algn="l"/>
              </a:tabLst>
            </a:pPr>
            <a:r>
              <a:rPr lang="zh-CN" altLang="en-US" sz="2000" spc="100" dirty="0">
                <a:latin typeface="微软雅黑" panose="020B0503020204020204" pitchFamily="34" charset="-122"/>
                <a:ea typeface="微软雅黑" panose="020B0503020204020204" pitchFamily="34" charset="-122"/>
                <a:cs typeface="Calibri"/>
              </a:rPr>
              <a:t>协议</a:t>
            </a:r>
          </a:p>
          <a:p>
            <a:pPr marL="836295" lvl="1" indent="-366395" algn="just">
              <a:lnSpc>
                <a:spcPct val="150000"/>
              </a:lnSpc>
              <a:spcBef>
                <a:spcPts val="540"/>
              </a:spcBef>
              <a:buFont typeface="Arial"/>
              <a:buChar char="●"/>
              <a:tabLst>
                <a:tab pos="379095" algn="l"/>
                <a:tab pos="379730" algn="l"/>
              </a:tabLst>
            </a:pPr>
            <a:r>
              <a:rPr lang="zh-CN" altLang="en-US" sz="2000" spc="100" dirty="0">
                <a:latin typeface="微软雅黑" panose="020B0503020204020204" pitchFamily="34" charset="-122"/>
                <a:ea typeface="微软雅黑" panose="020B0503020204020204" pitchFamily="34" charset="-122"/>
                <a:cs typeface="Calibri"/>
              </a:rPr>
              <a:t>协议是技术</a:t>
            </a:r>
            <a:r>
              <a:rPr lang="zh-CN" altLang="en-US" sz="2000" spc="100" dirty="0" smtClean="0">
                <a:latin typeface="微软雅黑" panose="020B0503020204020204" pitchFamily="34" charset="-122"/>
                <a:ea typeface="微软雅黑" panose="020B0503020204020204" pitchFamily="34" charset="-122"/>
                <a:cs typeface="Calibri"/>
              </a:rPr>
              <a:t>实现细节，合约承诺内容明确被设计实现</a:t>
            </a:r>
            <a:endParaRPr lang="en-US" altLang="zh-CN" sz="2000" spc="100" dirty="0" smtClean="0">
              <a:latin typeface="微软雅黑" panose="020B0503020204020204" pitchFamily="34" charset="-122"/>
              <a:ea typeface="微软雅黑" panose="020B0503020204020204" pitchFamily="34" charset="-122"/>
              <a:cs typeface="Calibri"/>
            </a:endParaRPr>
          </a:p>
          <a:p>
            <a:pPr marL="836295" lvl="1" indent="-366395" algn="just">
              <a:lnSpc>
                <a:spcPct val="150000"/>
              </a:lnSpc>
              <a:spcBef>
                <a:spcPts val="540"/>
              </a:spcBef>
              <a:buFont typeface="Arial"/>
              <a:buChar char="●"/>
              <a:tabLst>
                <a:tab pos="379095" algn="l"/>
                <a:tab pos="379730" algn="l"/>
              </a:tabLst>
            </a:pPr>
            <a:r>
              <a:rPr lang="zh-CN" altLang="en-US" sz="2000" spc="100" dirty="0" smtClean="0">
                <a:latin typeface="微软雅黑" panose="020B0503020204020204" pitchFamily="34" charset="-122"/>
                <a:ea typeface="微软雅黑" panose="020B0503020204020204" pitchFamily="34" charset="-122"/>
                <a:cs typeface="Calibri"/>
              </a:rPr>
              <a:t>合约承诺通过区块链记录</a:t>
            </a:r>
            <a:endParaRPr lang="zh-CN" altLang="en-US" sz="2000" spc="100" dirty="0">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11294529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智能合约</a:t>
            </a:r>
            <a:endParaRPr lang="zh-CN" altLang="en-US" dirty="0"/>
          </a:p>
        </p:txBody>
      </p:sp>
      <p:sp>
        <p:nvSpPr>
          <p:cNvPr id="5" name="object 16"/>
          <p:cNvSpPr txBox="1"/>
          <p:nvPr/>
        </p:nvSpPr>
        <p:spPr>
          <a:xfrm>
            <a:off x="749037" y="1196752"/>
            <a:ext cx="7959090" cy="4942379"/>
          </a:xfrm>
          <a:prstGeom prst="rect">
            <a:avLst/>
          </a:prstGeom>
        </p:spPr>
        <p:txBody>
          <a:bodyPr vert="horz" wrap="square" lIns="0" tIns="0" rIns="0" bIns="0" rtlCol="0">
            <a:spAutoFit/>
          </a:bodyPr>
          <a:lstStyle/>
          <a:p>
            <a:pPr marL="12700" algn="ctr">
              <a:lnSpc>
                <a:spcPct val="100000"/>
              </a:lnSpc>
            </a:pPr>
            <a:r>
              <a:rPr lang="en-US" sz="4000" spc="-30" dirty="0" smtClean="0">
                <a:latin typeface="微软雅黑" panose="020B0503020204020204" pitchFamily="34" charset="-122"/>
                <a:ea typeface="微软雅黑" panose="020B0503020204020204" pitchFamily="34" charset="-122"/>
                <a:cs typeface="Trebuchet MS"/>
              </a:rPr>
              <a:t>Smart contract</a:t>
            </a:r>
            <a:endParaRPr lang="en-US" sz="4000" dirty="0" smtClean="0">
              <a:latin typeface="微软雅黑" panose="020B0503020204020204" pitchFamily="34" charset="-122"/>
              <a:ea typeface="微软雅黑" panose="020B0503020204020204" pitchFamily="34" charset="-122"/>
              <a:cs typeface="Calibri"/>
            </a:endParaRPr>
          </a:p>
          <a:p>
            <a:pPr marL="379095" indent="-366395" algn="just">
              <a:lnSpc>
                <a:spcPct val="150000"/>
              </a:lnSpc>
              <a:spcBef>
                <a:spcPts val="540"/>
              </a:spcBef>
              <a:buFont typeface="Arial"/>
              <a:buChar char="●"/>
              <a:tabLst>
                <a:tab pos="379095" algn="l"/>
                <a:tab pos="379730" algn="l"/>
              </a:tabLst>
            </a:pPr>
            <a:r>
              <a:rPr lang="zh-CN" altLang="en-US" sz="2400" spc="100" dirty="0" smtClean="0">
                <a:latin typeface="微软雅黑" panose="020B0503020204020204" pitchFamily="34" charset="-122"/>
                <a:ea typeface="微软雅黑" panose="020B0503020204020204" pitchFamily="34" charset="-122"/>
                <a:cs typeface="Calibri"/>
              </a:rPr>
              <a:t>核心</a:t>
            </a:r>
            <a:endParaRPr lang="zh-CN" altLang="en-US" sz="2400" spc="100" dirty="0">
              <a:latin typeface="微软雅黑" panose="020B0503020204020204" pitchFamily="34" charset="-122"/>
              <a:ea typeface="微软雅黑" panose="020B0503020204020204" pitchFamily="34" charset="-122"/>
              <a:cs typeface="Calibri"/>
            </a:endParaRPr>
          </a:p>
          <a:p>
            <a:pPr marL="836295" lvl="1" indent="-366395" algn="just">
              <a:lnSpc>
                <a:spcPct val="150000"/>
              </a:lnSpc>
              <a:spcBef>
                <a:spcPts val="540"/>
              </a:spcBef>
              <a:buFont typeface="Arial"/>
              <a:buChar char="●"/>
              <a:tabLst>
                <a:tab pos="379095" algn="l"/>
                <a:tab pos="379730" algn="l"/>
              </a:tabLst>
            </a:pPr>
            <a:r>
              <a:rPr lang="zh-CN" altLang="en-US" sz="2400" spc="100" dirty="0">
                <a:latin typeface="微软雅黑" panose="020B0503020204020204" pitchFamily="34" charset="-122"/>
                <a:ea typeface="微软雅黑" panose="020B0503020204020204" pitchFamily="34" charset="-122"/>
                <a:cs typeface="Calibri"/>
              </a:rPr>
              <a:t>处置</a:t>
            </a:r>
            <a:r>
              <a:rPr lang="zh-CN" altLang="en-US" sz="2400" spc="100" dirty="0" smtClean="0">
                <a:latin typeface="微软雅黑" panose="020B0503020204020204" pitchFamily="34" charset="-122"/>
                <a:ea typeface="微软雅黑" panose="020B0503020204020204" pitchFamily="34" charset="-122"/>
                <a:cs typeface="Calibri"/>
              </a:rPr>
              <a:t>资产</a:t>
            </a:r>
            <a:r>
              <a:rPr lang="zh-CN" altLang="en-US" sz="2400" spc="100" dirty="0">
                <a:latin typeface="微软雅黑" panose="020B0503020204020204" pitchFamily="34" charset="-122"/>
                <a:ea typeface="微软雅黑" panose="020B0503020204020204" pitchFamily="34" charset="-122"/>
                <a:cs typeface="Calibri"/>
              </a:rPr>
              <a:t>（特别是数字资产）</a:t>
            </a:r>
          </a:p>
          <a:p>
            <a:pPr marL="379095" indent="-366395" algn="just">
              <a:lnSpc>
                <a:spcPct val="150000"/>
              </a:lnSpc>
              <a:spcBef>
                <a:spcPts val="540"/>
              </a:spcBef>
              <a:buFont typeface="Arial"/>
              <a:buChar char="●"/>
              <a:tabLst>
                <a:tab pos="379095" algn="l"/>
                <a:tab pos="379730" algn="l"/>
              </a:tabLst>
            </a:pPr>
            <a:r>
              <a:rPr lang="zh-CN" altLang="en-US" sz="2400" spc="100" dirty="0">
                <a:latin typeface="微软雅黑" panose="020B0503020204020204" pitchFamily="34" charset="-122"/>
                <a:ea typeface="微软雅黑" panose="020B0503020204020204" pitchFamily="34" charset="-122"/>
                <a:cs typeface="Calibri"/>
              </a:rPr>
              <a:t>意义</a:t>
            </a:r>
          </a:p>
          <a:p>
            <a:pPr marL="836295" lvl="1" indent="-366395" algn="just">
              <a:lnSpc>
                <a:spcPct val="150000"/>
              </a:lnSpc>
              <a:spcBef>
                <a:spcPts val="540"/>
              </a:spcBef>
              <a:buFont typeface="Arial"/>
              <a:buChar char="●"/>
              <a:tabLst>
                <a:tab pos="379095" algn="l"/>
                <a:tab pos="379730" algn="l"/>
              </a:tabLst>
            </a:pPr>
            <a:r>
              <a:rPr lang="zh-CN" altLang="en-US" sz="2400" spc="100" dirty="0">
                <a:latin typeface="微软雅黑" panose="020B0503020204020204" pitchFamily="34" charset="-122"/>
                <a:ea typeface="微软雅黑" panose="020B0503020204020204" pitchFamily="34" charset="-122"/>
                <a:cs typeface="Calibri"/>
              </a:rPr>
              <a:t>公信</a:t>
            </a:r>
          </a:p>
          <a:p>
            <a:pPr marL="836295" lvl="1" indent="-366395" algn="just">
              <a:lnSpc>
                <a:spcPct val="150000"/>
              </a:lnSpc>
              <a:spcBef>
                <a:spcPts val="540"/>
              </a:spcBef>
              <a:buFont typeface="Arial"/>
              <a:buChar char="●"/>
              <a:tabLst>
                <a:tab pos="379095" algn="l"/>
                <a:tab pos="379730" algn="l"/>
              </a:tabLst>
            </a:pPr>
            <a:r>
              <a:rPr lang="zh-CN" altLang="en-US" sz="2400" spc="100" dirty="0">
                <a:latin typeface="微软雅黑" panose="020B0503020204020204" pitchFamily="34" charset="-122"/>
                <a:ea typeface="微软雅黑" panose="020B0503020204020204" pitchFamily="34" charset="-122"/>
                <a:cs typeface="Calibri"/>
              </a:rPr>
              <a:t>精确</a:t>
            </a:r>
          </a:p>
          <a:p>
            <a:pPr marL="836295" lvl="1" indent="-366395" algn="just">
              <a:lnSpc>
                <a:spcPct val="150000"/>
              </a:lnSpc>
              <a:spcBef>
                <a:spcPts val="540"/>
              </a:spcBef>
              <a:buFont typeface="Arial"/>
              <a:buChar char="●"/>
              <a:tabLst>
                <a:tab pos="379095" algn="l"/>
                <a:tab pos="379730" algn="l"/>
              </a:tabLst>
            </a:pPr>
            <a:r>
              <a:rPr lang="zh-CN" altLang="en-US" sz="2400" spc="100" dirty="0" smtClean="0">
                <a:latin typeface="微软雅黑" panose="020B0503020204020204" pitchFamily="34" charset="-122"/>
                <a:ea typeface="微软雅黑" panose="020B0503020204020204" pitchFamily="34" charset="-122"/>
                <a:cs typeface="Calibri"/>
              </a:rPr>
              <a:t>高效</a:t>
            </a:r>
            <a:endParaRPr lang="en-US" altLang="zh-CN" sz="2400" spc="100" dirty="0" smtClean="0">
              <a:latin typeface="微软雅黑" panose="020B0503020204020204" pitchFamily="34" charset="-122"/>
              <a:ea typeface="微软雅黑" panose="020B0503020204020204" pitchFamily="34" charset="-122"/>
              <a:cs typeface="Calibri"/>
            </a:endParaRPr>
          </a:p>
          <a:p>
            <a:pPr marL="379095" indent="-366395" algn="just">
              <a:lnSpc>
                <a:spcPct val="150000"/>
              </a:lnSpc>
              <a:spcBef>
                <a:spcPts val="540"/>
              </a:spcBef>
              <a:buFont typeface="Arial"/>
              <a:buChar char="●"/>
              <a:tabLst>
                <a:tab pos="379095" algn="l"/>
                <a:tab pos="379730" algn="l"/>
              </a:tabLst>
            </a:pPr>
            <a:r>
              <a:rPr lang="zh-CN" altLang="en-US" sz="2400" spc="100" dirty="0" smtClean="0">
                <a:latin typeface="微软雅黑" panose="020B0503020204020204" pitchFamily="34" charset="-122"/>
                <a:ea typeface="微软雅黑" panose="020B0503020204020204" pitchFamily="34" charset="-122"/>
                <a:cs typeface="Calibri"/>
              </a:rPr>
              <a:t>一个</a:t>
            </a:r>
            <a:r>
              <a:rPr lang="zh-CN" altLang="en-US" sz="2400" b="1" spc="100" dirty="0" smtClean="0">
                <a:solidFill>
                  <a:srgbClr val="FF0000"/>
                </a:solidFill>
                <a:latin typeface="微软雅黑" panose="020B0503020204020204" pitchFamily="34" charset="-122"/>
                <a:ea typeface="微软雅黑" panose="020B0503020204020204" pitchFamily="34" charset="-122"/>
                <a:cs typeface="Calibri"/>
              </a:rPr>
              <a:t>可信的实体</a:t>
            </a:r>
            <a:r>
              <a:rPr lang="zh-CN" altLang="en-US" sz="2400" spc="100" dirty="0" smtClean="0">
                <a:latin typeface="微软雅黑" panose="020B0503020204020204" pitchFamily="34" charset="-122"/>
                <a:ea typeface="微软雅黑" panose="020B0503020204020204" pitchFamily="34" charset="-122"/>
                <a:cs typeface="Calibri"/>
              </a:rPr>
              <a:t>一定会正确执行合约内容</a:t>
            </a:r>
            <a:endParaRPr lang="en-US" altLang="zh-CN" sz="2400" spc="100" dirty="0" smtClean="0">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1866139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sp>
        <p:nvSpPr>
          <p:cNvPr id="3" name="object 16"/>
          <p:cNvSpPr txBox="1"/>
          <p:nvPr/>
        </p:nvSpPr>
        <p:spPr>
          <a:xfrm>
            <a:off x="755576" y="1136867"/>
            <a:ext cx="6601815" cy="2793072"/>
          </a:xfrm>
          <a:prstGeom prst="rect">
            <a:avLst/>
          </a:prstGeom>
        </p:spPr>
        <p:txBody>
          <a:bodyPr vert="horz" wrap="square" lIns="0" tIns="0" rIns="0" bIns="0" rtlCol="0">
            <a:spAutoFit/>
          </a:bodyPr>
          <a:lstStyle/>
          <a:p>
            <a:pPr marL="12700">
              <a:lnSpc>
                <a:spcPct val="100000"/>
              </a:lnSpc>
            </a:pPr>
            <a:r>
              <a:rPr lang="zh-CN" altLang="en-US" sz="2400" spc="10" dirty="0" smtClean="0">
                <a:latin typeface="微软雅黑" panose="020B0503020204020204" pitchFamily="34" charset="-122"/>
                <a:ea typeface="微软雅黑" panose="020B0503020204020204" pitchFamily="34" charset="-122"/>
                <a:cs typeface="Calibri"/>
              </a:rPr>
              <a:t>以太坊中，智能</a:t>
            </a:r>
            <a:r>
              <a:rPr lang="zh-CN" altLang="en-US" sz="2400" spc="10" dirty="0">
                <a:latin typeface="微软雅黑" panose="020B0503020204020204" pitchFamily="34" charset="-122"/>
                <a:ea typeface="微软雅黑" panose="020B0503020204020204" pitchFamily="34" charset="-122"/>
                <a:cs typeface="Calibri"/>
              </a:rPr>
              <a:t>合约</a:t>
            </a:r>
            <a:r>
              <a:rPr lang="zh-CN" altLang="en-US" sz="2400" spc="10" dirty="0" smtClean="0">
                <a:latin typeface="微软雅黑" panose="020B0503020204020204" pitchFamily="34" charset="-122"/>
                <a:ea typeface="微软雅黑" panose="020B0503020204020204" pitchFamily="34" charset="-122"/>
                <a:cs typeface="Calibri"/>
              </a:rPr>
              <a:t>由</a:t>
            </a:r>
            <a:r>
              <a:rPr lang="zh-CN" altLang="en-US" sz="2400" spc="10" dirty="0">
                <a:latin typeface="微软雅黑" panose="020B0503020204020204" pitchFamily="34" charset="-122"/>
                <a:ea typeface="微软雅黑" panose="020B0503020204020204" pitchFamily="34" charset="-122"/>
                <a:cs typeface="Calibri"/>
              </a:rPr>
              <a:t>网络本身</a:t>
            </a:r>
            <a:r>
              <a:rPr lang="zh-CN" altLang="en-US" sz="2400" spc="10" dirty="0" smtClean="0">
                <a:latin typeface="微软雅黑" panose="020B0503020204020204" pitchFamily="34" charset="-122"/>
                <a:ea typeface="微软雅黑" panose="020B0503020204020204" pitchFamily="34" charset="-122"/>
                <a:cs typeface="Calibri"/>
              </a:rPr>
              <a:t>执行</a:t>
            </a:r>
            <a:endParaRPr dirty="0" smtClean="0">
              <a:latin typeface="微软雅黑" panose="020B0503020204020204" pitchFamily="34" charset="-122"/>
              <a:ea typeface="微软雅黑" panose="020B0503020204020204" pitchFamily="34" charset="-122"/>
              <a:cs typeface="Times New Roman"/>
            </a:endParaRPr>
          </a:p>
          <a:p>
            <a:pPr marL="469900" indent="-367030">
              <a:lnSpc>
                <a:spcPct val="150000"/>
              </a:lnSpc>
              <a:buFont typeface="Arial"/>
              <a:buChar char="●"/>
              <a:tabLst>
                <a:tab pos="469265" algn="l"/>
                <a:tab pos="469900" algn="l"/>
              </a:tabLst>
            </a:pPr>
            <a:r>
              <a:rPr lang="zh-CN" altLang="en-US" sz="2000" spc="45" dirty="0" smtClean="0">
                <a:latin typeface="微软雅黑" panose="020B0503020204020204" pitchFamily="34" charset="-122"/>
                <a:ea typeface="微软雅黑" panose="020B0503020204020204" pitchFamily="34" charset="-122"/>
                <a:cs typeface="Calibri"/>
              </a:rPr>
              <a:t>网络共识不需要可信第三方</a:t>
            </a:r>
            <a:endParaRPr sz="2000"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3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无人</a:t>
            </a:r>
            <a:r>
              <a:rPr lang="zh-CN" altLang="en-US" sz="2000" spc="95" dirty="0">
                <a:latin typeface="微软雅黑" panose="020B0503020204020204" pitchFamily="34" charset="-122"/>
                <a:ea typeface="微软雅黑" panose="020B0503020204020204" pitchFamily="34" charset="-122"/>
                <a:cs typeface="Calibri"/>
              </a:rPr>
              <a:t>可以</a:t>
            </a:r>
            <a:r>
              <a:rPr lang="zh-CN" altLang="en-US" sz="2000" spc="95" dirty="0" smtClean="0">
                <a:latin typeface="微软雅黑" panose="020B0503020204020204" pitchFamily="34" charset="-122"/>
                <a:ea typeface="微软雅黑" panose="020B0503020204020204" pitchFamily="34" charset="-122"/>
                <a:cs typeface="Calibri"/>
              </a:rPr>
              <a:t>违反</a:t>
            </a:r>
            <a:r>
              <a:rPr lang="zh-CN" altLang="en-US" sz="2000" spc="95" dirty="0">
                <a:latin typeface="微软雅黑" panose="020B0503020204020204" pitchFamily="34" charset="-122"/>
                <a:ea typeface="微软雅黑" panose="020B0503020204020204" pitchFamily="34" charset="-122"/>
                <a:cs typeface="Calibri"/>
              </a:rPr>
              <a:t>合约</a:t>
            </a:r>
            <a:endParaRPr sz="2000"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3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无法伪造合约的执行</a:t>
            </a:r>
            <a:endParaRPr sz="2000" dirty="0" smtClean="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315"/>
              </a:spcBef>
              <a:buFont typeface="Arial"/>
              <a:buChar char="○"/>
              <a:tabLst>
                <a:tab pos="926465" algn="l"/>
                <a:tab pos="927100" algn="l"/>
              </a:tabLst>
            </a:pPr>
            <a:r>
              <a:rPr lang="zh-CN" altLang="en-US" sz="2000" spc="35" dirty="0" smtClean="0">
                <a:latin typeface="微软雅黑" panose="020B0503020204020204" pitchFamily="34" charset="-122"/>
                <a:ea typeface="微软雅黑" panose="020B0503020204020204" pitchFamily="34" charset="-122"/>
                <a:cs typeface="Calibri"/>
              </a:rPr>
              <a:t>违反合约</a:t>
            </a:r>
            <a:r>
              <a:rPr lang="zh-CN" altLang="en-US" sz="2000" spc="35" dirty="0">
                <a:latin typeface="微软雅黑" panose="020B0503020204020204" pitchFamily="34" charset="-122"/>
                <a:ea typeface="微软雅黑" panose="020B0503020204020204" pitchFamily="34" charset="-122"/>
                <a:cs typeface="Calibri"/>
              </a:rPr>
              <a:t>需要</a:t>
            </a:r>
            <a:r>
              <a:rPr lang="zh-CN" altLang="en-US" sz="2000" spc="35" dirty="0" smtClean="0">
                <a:latin typeface="微软雅黑" panose="020B0503020204020204" pitchFamily="34" charset="-122"/>
                <a:ea typeface="微软雅黑" panose="020B0503020204020204" pitchFamily="34" charset="-122"/>
                <a:cs typeface="Calibri"/>
              </a:rPr>
              <a:t>颠覆</a:t>
            </a:r>
            <a:r>
              <a:rPr lang="zh-CN" altLang="en-US" sz="2000" spc="35" dirty="0">
                <a:latin typeface="微软雅黑" panose="020B0503020204020204" pitchFamily="34" charset="-122"/>
                <a:ea typeface="微软雅黑" panose="020B0503020204020204" pitchFamily="34" charset="-122"/>
                <a:cs typeface="Calibri"/>
              </a:rPr>
              <a:t>整个</a:t>
            </a:r>
            <a:r>
              <a:rPr lang="zh-CN" altLang="en-US" sz="2000" spc="35" dirty="0" smtClean="0">
                <a:latin typeface="微软雅黑" panose="020B0503020204020204" pitchFamily="34" charset="-122"/>
                <a:ea typeface="微软雅黑" panose="020B0503020204020204" pitchFamily="34" charset="-122"/>
                <a:cs typeface="Calibri"/>
              </a:rPr>
              <a:t>网络</a:t>
            </a:r>
            <a:endParaRPr sz="2000" dirty="0">
              <a:latin typeface="微软雅黑" panose="020B0503020204020204" pitchFamily="34" charset="-122"/>
              <a:ea typeface="微软雅黑" panose="020B0503020204020204" pitchFamily="34" charset="-122"/>
              <a:cs typeface="Calibri"/>
            </a:endParaRPr>
          </a:p>
          <a:p>
            <a:pPr marL="469900" marR="5080" indent="-367030">
              <a:lnSpc>
                <a:spcPct val="150000"/>
              </a:lnSpc>
              <a:buFont typeface="Arial"/>
              <a:buChar char="●"/>
              <a:tabLst>
                <a:tab pos="469265" algn="l"/>
                <a:tab pos="469900" algn="l"/>
              </a:tabLst>
            </a:pPr>
            <a:r>
              <a:rPr lang="zh-CN" altLang="en-US" sz="2000" dirty="0" smtClean="0">
                <a:latin typeface="微软雅黑" panose="020B0503020204020204" pitchFamily="34" charset="-122"/>
                <a:ea typeface="微软雅黑" panose="020B0503020204020204" pitchFamily="34" charset="-122"/>
                <a:cs typeface="Calibri"/>
              </a:rPr>
              <a:t>允许在区块链上达成永久的</a:t>
            </a:r>
            <a:r>
              <a:rPr lang="en-US" altLang="zh-CN" sz="2000" dirty="0" smtClean="0">
                <a:latin typeface="微软雅黑" panose="020B0503020204020204" pitchFamily="34" charset="-122"/>
                <a:ea typeface="微软雅黑" panose="020B0503020204020204" pitchFamily="34" charset="-122"/>
                <a:cs typeface="Calibri"/>
              </a:rPr>
              <a:t>P2P</a:t>
            </a:r>
            <a:r>
              <a:rPr lang="zh-CN" altLang="en-US" sz="2000" dirty="0" smtClean="0">
                <a:latin typeface="微软雅黑" panose="020B0503020204020204" pitchFamily="34" charset="-122"/>
                <a:ea typeface="微软雅黑" panose="020B0503020204020204" pitchFamily="34" charset="-122"/>
                <a:cs typeface="Calibri"/>
              </a:rPr>
              <a:t>的共识</a:t>
            </a:r>
            <a:endParaRPr sz="2000" dirty="0">
              <a:latin typeface="微软雅黑" panose="020B0503020204020204" pitchFamily="34" charset="-122"/>
              <a:ea typeface="微软雅黑" panose="020B0503020204020204" pitchFamily="34" charset="-122"/>
              <a:cs typeface="Calibri"/>
            </a:endParaRPr>
          </a:p>
        </p:txBody>
      </p:sp>
      <p:pic>
        <p:nvPicPr>
          <p:cNvPr id="11266" name="Picture 2" descr="https://timgsa.baidu.com/timg?image&amp;quality=80&amp;size=b9999_10000&amp;sec=1504285824728&amp;di=1712a262c0fe57f685f66d53c56b1b11&amp;imgtype=0&amp;src=http%3A%2F%2Fwww.btc38.com%2Fuploadfile%2F2016%2F1214%2F201612140917481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149080"/>
            <a:ext cx="3965209"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2750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sp>
        <p:nvSpPr>
          <p:cNvPr id="3" name="object 16"/>
          <p:cNvSpPr txBox="1"/>
          <p:nvPr/>
        </p:nvSpPr>
        <p:spPr>
          <a:xfrm>
            <a:off x="741527" y="2421305"/>
            <a:ext cx="4297559" cy="3962623"/>
          </a:xfrm>
          <a:prstGeom prst="rect">
            <a:avLst/>
          </a:prstGeom>
        </p:spPr>
        <p:txBody>
          <a:bodyPr vert="horz" wrap="square" lIns="0" tIns="0" rIns="0" bIns="0" rtlCol="0">
            <a:spAutoFit/>
          </a:bodyPr>
          <a:lstStyle/>
          <a:p>
            <a:pPr marL="469900" indent="-367030">
              <a:lnSpc>
                <a:spcPct val="150000"/>
              </a:lnSpc>
              <a:spcBef>
                <a:spcPts val="315"/>
              </a:spcBef>
              <a:buFont typeface="Arial"/>
              <a:buChar char="●"/>
              <a:tabLst>
                <a:tab pos="469265" algn="l"/>
                <a:tab pos="469900" algn="l"/>
              </a:tabLst>
            </a:pPr>
            <a:endParaRPr lang="en-US" altLang="zh-CN" sz="2000" spc="95"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3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开放式发布</a:t>
            </a:r>
            <a:r>
              <a:rPr lang="en-US" altLang="zh-CN" sz="2000" spc="95" dirty="0" smtClean="0">
                <a:latin typeface="微软雅黑" panose="020B0503020204020204" pitchFamily="34" charset="-122"/>
                <a:ea typeface="微软雅黑" panose="020B0503020204020204" pitchFamily="34" charset="-122"/>
                <a:cs typeface="Calibri"/>
              </a:rPr>
              <a:t>——</a:t>
            </a:r>
            <a:r>
              <a:rPr lang="zh-CN" altLang="en-US" sz="2000" spc="95" dirty="0" smtClean="0">
                <a:latin typeface="微软雅黑" panose="020B0503020204020204" pitchFamily="34" charset="-122"/>
                <a:ea typeface="微软雅黑" panose="020B0503020204020204" pitchFamily="34" charset="-122"/>
                <a:cs typeface="Calibri"/>
              </a:rPr>
              <a:t>去中心化</a:t>
            </a:r>
            <a:endParaRPr lang="en-US" altLang="zh-CN" sz="2000" spc="95"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3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可以由用户直接调用</a:t>
            </a:r>
          </a:p>
          <a:p>
            <a:pPr marL="469900" indent="-367030">
              <a:lnSpc>
                <a:spcPct val="150000"/>
              </a:lnSpc>
              <a:spcBef>
                <a:spcPts val="3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数字资产与代码无缝整合</a:t>
            </a:r>
          </a:p>
          <a:p>
            <a:pPr marL="469900" indent="-367030">
              <a:lnSpc>
                <a:spcPct val="150000"/>
              </a:lnSpc>
              <a:spcBef>
                <a:spcPts val="3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超低开发、运行成本</a:t>
            </a:r>
          </a:p>
          <a:p>
            <a:pPr marL="469900" indent="-367030">
              <a:lnSpc>
                <a:spcPct val="150000"/>
              </a:lnSpc>
              <a:spcBef>
                <a:spcPts val="3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公信力</a:t>
            </a:r>
          </a:p>
          <a:p>
            <a:pPr marL="469900" indent="-367030">
              <a:lnSpc>
                <a:spcPct val="150000"/>
              </a:lnSpc>
              <a:spcBef>
                <a:spcPts val="3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带来全新的社会合作模式</a:t>
            </a:r>
            <a:endParaRPr lang="en-US" altLang="zh-CN" sz="2000" spc="95"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315"/>
              </a:spcBef>
              <a:buFont typeface="Arial"/>
              <a:buChar char="●"/>
              <a:tabLst>
                <a:tab pos="469265" algn="l"/>
                <a:tab pos="469900" algn="l"/>
              </a:tabLst>
            </a:pPr>
            <a:endParaRPr lang="zh-CN" altLang="en-US" sz="2000" spc="95" dirty="0">
              <a:latin typeface="微软雅黑" panose="020B0503020204020204" pitchFamily="34" charset="-122"/>
              <a:ea typeface="微软雅黑" panose="020B0503020204020204" pitchFamily="34" charset="-122"/>
              <a:cs typeface="Calibri"/>
            </a:endParaRPr>
          </a:p>
        </p:txBody>
      </p:sp>
      <p:sp>
        <p:nvSpPr>
          <p:cNvPr id="4" name="矩形 3"/>
          <p:cNvSpPr/>
          <p:nvPr/>
        </p:nvSpPr>
        <p:spPr>
          <a:xfrm>
            <a:off x="2392016" y="1074941"/>
            <a:ext cx="4521752" cy="523220"/>
          </a:xfrm>
          <a:prstGeom prst="rect">
            <a:avLst/>
          </a:prstGeom>
        </p:spPr>
        <p:txBody>
          <a:bodyPr wrap="none">
            <a:spAutoFit/>
          </a:bodyPr>
          <a:lstStyle/>
          <a:p>
            <a:pPr marL="12700" algn="ctr">
              <a:lnSpc>
                <a:spcPct val="100000"/>
              </a:lnSpc>
            </a:pPr>
            <a:r>
              <a:rPr lang="zh-CN" altLang="en-US" sz="2800" b="1" spc="10" dirty="0">
                <a:latin typeface="微软雅黑" panose="020B0503020204020204" pitchFamily="34" charset="-122"/>
                <a:ea typeface="微软雅黑" panose="020B0503020204020204" pitchFamily="34" charset="-122"/>
                <a:cs typeface="Calibri"/>
              </a:rPr>
              <a:t>以太坊</a:t>
            </a:r>
            <a:r>
              <a:rPr lang="zh-CN" altLang="en-US" sz="2800" b="1" spc="10" dirty="0">
                <a:solidFill>
                  <a:srgbClr val="0039AC"/>
                </a:solidFill>
                <a:latin typeface="微软雅黑" panose="020B0503020204020204" pitchFamily="34" charset="-122"/>
                <a:ea typeface="微软雅黑" panose="020B0503020204020204" pitchFamily="34" charset="-122"/>
                <a:cs typeface="Calibri"/>
              </a:rPr>
              <a:t>去中心化</a:t>
            </a:r>
            <a:r>
              <a:rPr lang="zh-CN" altLang="en-US" sz="2800" b="1" spc="10" dirty="0">
                <a:latin typeface="微软雅黑" panose="020B0503020204020204" pitchFamily="34" charset="-122"/>
                <a:ea typeface="微软雅黑" panose="020B0503020204020204" pitchFamily="34" charset="-122"/>
                <a:cs typeface="Calibri"/>
              </a:rPr>
              <a:t>的智能合约</a:t>
            </a:r>
            <a:endParaRPr lang="en-US" altLang="zh-CN" sz="2800" b="1" spc="10" dirty="0">
              <a:latin typeface="微软雅黑" panose="020B0503020204020204" pitchFamily="34" charset="-122"/>
              <a:ea typeface="微软雅黑" panose="020B0503020204020204" pitchFamily="34" charset="-122"/>
              <a:cs typeface="Calibri"/>
            </a:endParaRPr>
          </a:p>
        </p:txBody>
      </p:sp>
      <p:sp>
        <p:nvSpPr>
          <p:cNvPr id="9" name="文本框 8"/>
          <p:cNvSpPr txBox="1"/>
          <p:nvPr/>
        </p:nvSpPr>
        <p:spPr>
          <a:xfrm>
            <a:off x="6117021" y="2659117"/>
            <a:ext cx="184731" cy="369332"/>
          </a:xfrm>
          <a:prstGeom prst="rect">
            <a:avLst/>
          </a:prstGeom>
          <a:noFill/>
        </p:spPr>
        <p:txBody>
          <a:bodyPr wrap="none" rtlCol="0">
            <a:spAutoFit/>
          </a:bodyPr>
          <a:lstStyle/>
          <a:p>
            <a:endParaRPr kumimoji="1" lang="zh-CN" altLang="en-US" dirty="0"/>
          </a:p>
        </p:txBody>
      </p:sp>
      <p:sp>
        <p:nvSpPr>
          <p:cNvPr id="13" name="文本框 12"/>
          <p:cNvSpPr txBox="1"/>
          <p:nvPr/>
        </p:nvSpPr>
        <p:spPr>
          <a:xfrm>
            <a:off x="4837879" y="2924944"/>
            <a:ext cx="4151778" cy="2862322"/>
          </a:xfrm>
          <a:prstGeom prst="rect">
            <a:avLst/>
          </a:prstGeom>
          <a:noFill/>
        </p:spPr>
        <p:txBody>
          <a:bodyPr wrap="none" rtlCol="0">
            <a:spAutoFit/>
          </a:bodyPr>
          <a:lstStyle/>
          <a:p>
            <a:pPr marL="469900" indent="-367030">
              <a:lnSpc>
                <a:spcPct val="150000"/>
              </a:lnSpc>
              <a:spcBef>
                <a:spcPts val="315"/>
              </a:spcBef>
              <a:buFont typeface="Arial"/>
              <a:buChar char="●"/>
              <a:tabLst>
                <a:tab pos="469265" algn="l"/>
                <a:tab pos="469900" algn="l"/>
              </a:tabLst>
            </a:pPr>
            <a:r>
              <a:rPr lang="zh-CN" altLang="en-US" sz="2000" spc="95" dirty="0">
                <a:latin typeface="微软雅黑" panose="020B0503020204020204" pitchFamily="34" charset="-122"/>
                <a:ea typeface="微软雅黑" panose="020B0503020204020204" pitchFamily="34" charset="-122"/>
                <a:cs typeface="Calibri"/>
              </a:rPr>
              <a:t>效率低，只能做高值低频工作</a:t>
            </a:r>
          </a:p>
          <a:p>
            <a:pPr marL="469900" indent="-367030">
              <a:lnSpc>
                <a:spcPct val="150000"/>
              </a:lnSpc>
              <a:spcBef>
                <a:spcPts val="315"/>
              </a:spcBef>
              <a:buFont typeface="Arial"/>
              <a:buChar char="●"/>
              <a:tabLst>
                <a:tab pos="469265" algn="l"/>
                <a:tab pos="469900" algn="l"/>
              </a:tabLst>
            </a:pPr>
            <a:r>
              <a:rPr lang="zh-CN" altLang="en-US" sz="2000" spc="95" dirty="0">
                <a:latin typeface="微软雅黑" panose="020B0503020204020204" pitchFamily="34" charset="-122"/>
                <a:ea typeface="微软雅黑" panose="020B0503020204020204" pitchFamily="34" charset="-122"/>
                <a:cs typeface="Calibri"/>
              </a:rPr>
              <a:t>法币支持困难</a:t>
            </a:r>
          </a:p>
          <a:p>
            <a:pPr marL="469900" indent="-367030">
              <a:lnSpc>
                <a:spcPct val="150000"/>
              </a:lnSpc>
              <a:spcBef>
                <a:spcPts val="315"/>
              </a:spcBef>
              <a:buFont typeface="Arial"/>
              <a:buChar char="●"/>
              <a:tabLst>
                <a:tab pos="469265" algn="l"/>
                <a:tab pos="469900" algn="l"/>
              </a:tabLst>
            </a:pPr>
            <a:r>
              <a:rPr lang="zh-CN" altLang="en-US" sz="2000" spc="95" dirty="0">
                <a:latin typeface="微软雅黑" panose="020B0503020204020204" pitchFamily="34" charset="-122"/>
                <a:ea typeface="微软雅黑" panose="020B0503020204020204" pitchFamily="34" charset="-122"/>
                <a:cs typeface="Calibri"/>
              </a:rPr>
              <a:t>数模绑定难题</a:t>
            </a:r>
          </a:p>
          <a:p>
            <a:pPr marL="469900" indent="-367030">
              <a:lnSpc>
                <a:spcPct val="150000"/>
              </a:lnSpc>
              <a:spcBef>
                <a:spcPts val="315"/>
              </a:spcBef>
              <a:buFont typeface="Arial"/>
              <a:buChar char="●"/>
              <a:tabLst>
                <a:tab pos="469265" algn="l"/>
                <a:tab pos="469900" algn="l"/>
              </a:tabLst>
            </a:pPr>
            <a:r>
              <a:rPr lang="zh-CN" altLang="en-US" sz="2000" spc="95" dirty="0">
                <a:latin typeface="微软雅黑" panose="020B0503020204020204" pitchFamily="34" charset="-122"/>
                <a:ea typeface="微软雅黑" panose="020B0503020204020204" pitchFamily="34" charset="-122"/>
                <a:cs typeface="Calibri"/>
              </a:rPr>
              <a:t>代码安全问题</a:t>
            </a:r>
          </a:p>
          <a:p>
            <a:pPr marL="469900" indent="-367030">
              <a:lnSpc>
                <a:spcPct val="150000"/>
              </a:lnSpc>
              <a:spcBef>
                <a:spcPts val="315"/>
              </a:spcBef>
              <a:buFont typeface="Arial"/>
              <a:buChar char="●"/>
              <a:tabLst>
                <a:tab pos="469265" algn="l"/>
                <a:tab pos="469900" algn="l"/>
              </a:tabLst>
            </a:pPr>
            <a:r>
              <a:rPr lang="zh-CN" altLang="en-US" sz="2000" spc="95" dirty="0">
                <a:latin typeface="微软雅黑" panose="020B0503020204020204" pitchFamily="34" charset="-122"/>
                <a:ea typeface="微软雅黑" panose="020B0503020204020204" pitchFamily="34" charset="-122"/>
                <a:cs typeface="Calibri"/>
              </a:rPr>
              <a:t>隐私问题</a:t>
            </a:r>
          </a:p>
          <a:p>
            <a:endParaRPr kumimoji="1" lang="zh-CN" altLang="en-US" sz="2000" dirty="0"/>
          </a:p>
        </p:txBody>
      </p:sp>
      <p:pic>
        <p:nvPicPr>
          <p:cNvPr id="15" name="图片 14"/>
          <p:cNvPicPr>
            <a:picLocks noChangeAspect="1"/>
          </p:cNvPicPr>
          <p:nvPr/>
        </p:nvPicPr>
        <p:blipFill>
          <a:blip r:embed="rId3"/>
          <a:stretch>
            <a:fillRect/>
          </a:stretch>
        </p:blipFill>
        <p:spPr>
          <a:xfrm>
            <a:off x="1814757" y="1789579"/>
            <a:ext cx="1060376" cy="919341"/>
          </a:xfrm>
          <a:prstGeom prst="rect">
            <a:avLst/>
          </a:prstGeom>
        </p:spPr>
      </p:pic>
      <p:pic>
        <p:nvPicPr>
          <p:cNvPr id="16" name="图片 15"/>
          <p:cNvPicPr>
            <a:picLocks noChangeAspect="1"/>
          </p:cNvPicPr>
          <p:nvPr/>
        </p:nvPicPr>
        <p:blipFill>
          <a:blip r:embed="rId4"/>
          <a:stretch>
            <a:fillRect/>
          </a:stretch>
        </p:blipFill>
        <p:spPr>
          <a:xfrm>
            <a:off x="6269217" y="1815658"/>
            <a:ext cx="1242934" cy="1109286"/>
          </a:xfrm>
          <a:prstGeom prst="rect">
            <a:avLst/>
          </a:prstGeom>
        </p:spPr>
      </p:pic>
    </p:spTree>
    <p:extLst>
      <p:ext uri="{BB962C8B-B14F-4D97-AF65-F5344CB8AC3E}">
        <p14:creationId xmlns:p14="http://schemas.microsoft.com/office/powerpoint/2010/main" val="34030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a:t>
            </a:r>
            <a:r>
              <a:rPr lang="zh-CN" altLang="en-US" dirty="0" smtClean="0"/>
              <a:t>合约</a:t>
            </a:r>
            <a:endParaRPr lang="zh-CN" altLang="en-US" dirty="0"/>
          </a:p>
        </p:txBody>
      </p:sp>
      <p:sp>
        <p:nvSpPr>
          <p:cNvPr id="3" name="object 16"/>
          <p:cNvSpPr txBox="1"/>
          <p:nvPr/>
        </p:nvSpPr>
        <p:spPr>
          <a:xfrm>
            <a:off x="652998" y="1124744"/>
            <a:ext cx="7513955" cy="5055230"/>
          </a:xfrm>
          <a:prstGeom prst="rect">
            <a:avLst/>
          </a:prstGeom>
        </p:spPr>
        <p:txBody>
          <a:bodyPr vert="horz" wrap="square" lIns="0" tIns="0" rIns="0" bIns="0" rtlCol="0">
            <a:spAutoFit/>
          </a:bodyPr>
          <a:lstStyle/>
          <a:p>
            <a:pPr marL="379095" indent="-366395">
              <a:lnSpc>
                <a:spcPct val="150000"/>
              </a:lnSpc>
              <a:buFont typeface="Arial"/>
              <a:buChar char="●"/>
              <a:tabLst>
                <a:tab pos="379095" algn="l"/>
                <a:tab pos="379730" algn="l"/>
              </a:tabLst>
            </a:pPr>
            <a:r>
              <a:rPr lang="zh-CN" altLang="en-US" sz="2400" spc="45" dirty="0" smtClean="0">
                <a:latin typeface="微软雅黑" panose="020B0503020204020204" pitchFamily="34" charset="-122"/>
                <a:ea typeface="微软雅黑" panose="020B0503020204020204" pitchFamily="34" charset="-122"/>
                <a:cs typeface="Calibri"/>
              </a:rPr>
              <a:t>以太坊智能合约大体有</a:t>
            </a:r>
            <a:r>
              <a:rPr lang="zh-CN" altLang="en-US" sz="2400" spc="45" dirty="0">
                <a:latin typeface="微软雅黑" panose="020B0503020204020204" pitchFamily="34" charset="-122"/>
                <a:ea typeface="微软雅黑" panose="020B0503020204020204" pitchFamily="34" charset="-122"/>
                <a:cs typeface="Calibri"/>
              </a:rPr>
              <a:t>四</a:t>
            </a:r>
            <a:r>
              <a:rPr lang="zh-CN" altLang="en-US" sz="2400" spc="45" dirty="0" smtClean="0">
                <a:latin typeface="微软雅黑" panose="020B0503020204020204" pitchFamily="34" charset="-122"/>
                <a:ea typeface="微软雅黑" panose="020B0503020204020204" pitchFamily="34" charset="-122"/>
                <a:cs typeface="Calibri"/>
              </a:rPr>
              <a:t>个目的</a:t>
            </a:r>
            <a:endParaRPr sz="2400" dirty="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315"/>
              </a:spcBef>
              <a:buFont typeface="Arial"/>
              <a:buChar char="○"/>
              <a:tabLst>
                <a:tab pos="836294" algn="l"/>
                <a:tab pos="836930" algn="l"/>
              </a:tabLst>
            </a:pPr>
            <a:r>
              <a:rPr lang="zh-CN" altLang="en-US" sz="2000" spc="-20" dirty="0">
                <a:latin typeface="微软雅黑" panose="020B0503020204020204" pitchFamily="34" charset="-122"/>
                <a:ea typeface="微软雅黑" panose="020B0503020204020204" pitchFamily="34" charset="-122"/>
                <a:cs typeface="Trebuchet MS"/>
              </a:rPr>
              <a:t>存储和维护</a:t>
            </a:r>
            <a:r>
              <a:rPr lang="zh-CN" altLang="en-US" sz="2000" spc="-20" dirty="0" smtClean="0">
                <a:latin typeface="微软雅黑" panose="020B0503020204020204" pitchFamily="34" charset="-122"/>
                <a:ea typeface="微软雅黑" panose="020B0503020204020204" pitchFamily="34" charset="-122"/>
                <a:cs typeface="Trebuchet MS"/>
              </a:rPr>
              <a:t>数据</a:t>
            </a:r>
            <a:endParaRPr sz="2000" dirty="0">
              <a:latin typeface="微软雅黑" panose="020B0503020204020204" pitchFamily="34" charset="-122"/>
              <a:ea typeface="微软雅黑" panose="020B0503020204020204" pitchFamily="34" charset="-122"/>
              <a:cs typeface="Trebuchet MS"/>
            </a:endParaRPr>
          </a:p>
          <a:p>
            <a:pPr marL="1293495" lvl="2" indent="-366395">
              <a:lnSpc>
                <a:spcPct val="150000"/>
              </a:lnSpc>
              <a:spcBef>
                <a:spcPts val="315"/>
              </a:spcBef>
              <a:buFont typeface="Arial"/>
              <a:buChar char="■"/>
              <a:tabLst>
                <a:tab pos="1293495" algn="l"/>
                <a:tab pos="1294130" algn="l"/>
              </a:tabLst>
            </a:pPr>
            <a:r>
              <a:rPr lang="zh-CN" altLang="en-US" spc="55" dirty="0" smtClean="0">
                <a:latin typeface="微软雅黑" panose="020B0503020204020204" pitchFamily="34" charset="-122"/>
                <a:ea typeface="微软雅黑" panose="020B0503020204020204" pitchFamily="34" charset="-122"/>
                <a:cs typeface="Calibri"/>
              </a:rPr>
              <a:t>数据指对</a:t>
            </a:r>
            <a:r>
              <a:rPr lang="zh-CN" altLang="en-US" spc="55" dirty="0">
                <a:latin typeface="微软雅黑" panose="020B0503020204020204" pitchFamily="34" charset="-122"/>
                <a:ea typeface="微软雅黑" panose="020B0503020204020204" pitchFamily="34" charset="-122"/>
                <a:cs typeface="Calibri"/>
              </a:rPr>
              <a:t>用户或</a:t>
            </a:r>
            <a:r>
              <a:rPr lang="zh-CN" altLang="en-US" spc="55" dirty="0" smtClean="0">
                <a:latin typeface="微软雅黑" panose="020B0503020204020204" pitchFamily="34" charset="-122"/>
                <a:ea typeface="微软雅黑" panose="020B0503020204020204" pitchFamily="34" charset="-122"/>
                <a:cs typeface="Calibri"/>
              </a:rPr>
              <a:t>其他</a:t>
            </a:r>
            <a:r>
              <a:rPr lang="zh-CN" altLang="en-US" spc="55" dirty="0">
                <a:latin typeface="微软雅黑" panose="020B0503020204020204" pitchFamily="34" charset="-122"/>
                <a:ea typeface="微软雅黑" panose="020B0503020204020204" pitchFamily="34" charset="-122"/>
                <a:cs typeface="Calibri"/>
              </a:rPr>
              <a:t>合约</a:t>
            </a:r>
            <a:r>
              <a:rPr lang="zh-CN" altLang="en-US" spc="55" dirty="0" smtClean="0">
                <a:latin typeface="微软雅黑" panose="020B0503020204020204" pitchFamily="34" charset="-122"/>
                <a:ea typeface="微软雅黑" panose="020B0503020204020204" pitchFamily="34" charset="-122"/>
                <a:cs typeface="Calibri"/>
              </a:rPr>
              <a:t>有用</a:t>
            </a:r>
            <a:r>
              <a:rPr lang="zh-CN" altLang="en-US" spc="55" dirty="0">
                <a:latin typeface="微软雅黑" panose="020B0503020204020204" pitchFamily="34" charset="-122"/>
                <a:ea typeface="微软雅黑" panose="020B0503020204020204" pitchFamily="34" charset="-122"/>
                <a:cs typeface="Calibri"/>
              </a:rPr>
              <a:t>的</a:t>
            </a:r>
            <a:r>
              <a:rPr lang="zh-CN" altLang="en-US" spc="55" dirty="0" smtClean="0">
                <a:latin typeface="微软雅黑" panose="020B0503020204020204" pitchFamily="34" charset="-122"/>
                <a:ea typeface="微软雅黑" panose="020B0503020204020204" pitchFamily="34" charset="-122"/>
                <a:cs typeface="Calibri"/>
              </a:rPr>
              <a:t>东西</a:t>
            </a:r>
            <a:endParaRPr dirty="0">
              <a:latin typeface="微软雅黑" panose="020B0503020204020204" pitchFamily="34" charset="-122"/>
              <a:ea typeface="微软雅黑" panose="020B0503020204020204" pitchFamily="34" charset="-122"/>
              <a:cs typeface="Calibri"/>
            </a:endParaRPr>
          </a:p>
          <a:p>
            <a:pPr marL="1293495" lvl="2" indent="-366395">
              <a:lnSpc>
                <a:spcPct val="150000"/>
              </a:lnSpc>
              <a:spcBef>
                <a:spcPts val="315"/>
              </a:spcBef>
              <a:buFont typeface="Arial"/>
              <a:buChar char="■"/>
              <a:tabLst>
                <a:tab pos="1293495" algn="l"/>
                <a:tab pos="1294130" algn="l"/>
              </a:tabLst>
            </a:pPr>
            <a:r>
              <a:rPr lang="zh-CN" altLang="en-US" spc="45" dirty="0">
                <a:latin typeface="微软雅黑" panose="020B0503020204020204" pitchFamily="34" charset="-122"/>
                <a:ea typeface="微软雅黑" panose="020B0503020204020204" pitchFamily="34" charset="-122"/>
                <a:cs typeface="Calibri"/>
              </a:rPr>
              <a:t>例如</a:t>
            </a:r>
            <a:r>
              <a:rPr lang="zh-CN" altLang="en-US" spc="45" dirty="0" smtClean="0">
                <a:latin typeface="微软雅黑" panose="020B0503020204020204" pitchFamily="34" charset="-122"/>
                <a:ea typeface="微软雅黑" panose="020B0503020204020204" pitchFamily="34" charset="-122"/>
                <a:cs typeface="Calibri"/>
              </a:rPr>
              <a:t>：代币</a:t>
            </a:r>
            <a:r>
              <a:rPr lang="en-US" altLang="zh-CN" spc="45" dirty="0">
                <a:latin typeface="微软雅黑" panose="020B0503020204020204" pitchFamily="34" charset="-122"/>
                <a:ea typeface="微软雅黑" panose="020B0503020204020204" pitchFamily="34" charset="-122"/>
                <a:cs typeface="Calibri"/>
              </a:rPr>
              <a:t>/</a:t>
            </a:r>
            <a:r>
              <a:rPr lang="zh-CN" altLang="en-US" spc="45" dirty="0" smtClean="0">
                <a:latin typeface="微软雅黑" panose="020B0503020204020204" pitchFamily="34" charset="-122"/>
                <a:ea typeface="微软雅黑" panose="020B0503020204020204" pitchFamily="34" charset="-122"/>
                <a:cs typeface="Calibri"/>
              </a:rPr>
              <a:t>某个组织</a:t>
            </a:r>
            <a:r>
              <a:rPr lang="zh-CN" altLang="en-US" spc="45" dirty="0">
                <a:latin typeface="微软雅黑" panose="020B0503020204020204" pitchFamily="34" charset="-122"/>
                <a:ea typeface="微软雅黑" panose="020B0503020204020204" pitchFamily="34" charset="-122"/>
                <a:cs typeface="Calibri"/>
              </a:rPr>
              <a:t>的会员</a:t>
            </a:r>
            <a:r>
              <a:rPr lang="zh-CN" altLang="en-US" spc="45" dirty="0" smtClean="0">
                <a:latin typeface="微软雅黑" panose="020B0503020204020204" pitchFamily="34" charset="-122"/>
                <a:ea typeface="微软雅黑" panose="020B0503020204020204" pitchFamily="34" charset="-122"/>
                <a:cs typeface="Calibri"/>
              </a:rPr>
              <a:t>资格</a:t>
            </a:r>
            <a:endParaRPr dirty="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315"/>
              </a:spcBef>
              <a:buFont typeface="Arial"/>
              <a:buChar char="○"/>
              <a:tabLst>
                <a:tab pos="836294" algn="l"/>
                <a:tab pos="836930" algn="l"/>
              </a:tabLst>
            </a:pPr>
            <a:r>
              <a:rPr lang="zh-CN" altLang="en-US" sz="2000" spc="-20" dirty="0">
                <a:latin typeface="微软雅黑" panose="020B0503020204020204" pitchFamily="34" charset="-122"/>
                <a:ea typeface="微软雅黑" panose="020B0503020204020204" pitchFamily="34" charset="-122"/>
                <a:cs typeface="Trebuchet MS"/>
              </a:rPr>
              <a:t>管理</a:t>
            </a:r>
            <a:r>
              <a:rPr lang="zh-CN" altLang="en-US" sz="2000" spc="-20" dirty="0" smtClean="0">
                <a:latin typeface="微软雅黑" panose="020B0503020204020204" pitchFamily="34" charset="-122"/>
                <a:ea typeface="微软雅黑" panose="020B0503020204020204" pitchFamily="34" charset="-122"/>
                <a:cs typeface="Trebuchet MS"/>
              </a:rPr>
              <a:t>不可信用户</a:t>
            </a:r>
            <a:r>
              <a:rPr lang="zh-CN" altLang="en-US" sz="2000" spc="-20" dirty="0">
                <a:latin typeface="微软雅黑" panose="020B0503020204020204" pitchFamily="34" charset="-122"/>
                <a:ea typeface="微软雅黑" panose="020B0503020204020204" pitchFamily="34" charset="-122"/>
                <a:cs typeface="Trebuchet MS"/>
              </a:rPr>
              <a:t>之间的</a:t>
            </a:r>
            <a:r>
              <a:rPr lang="zh-CN" altLang="en-US" sz="2000" spc="-20" dirty="0" smtClean="0">
                <a:latin typeface="微软雅黑" panose="020B0503020204020204" pitchFamily="34" charset="-122"/>
                <a:ea typeface="微软雅黑" panose="020B0503020204020204" pitchFamily="34" charset="-122"/>
                <a:cs typeface="Trebuchet MS"/>
              </a:rPr>
              <a:t>合约／关系</a:t>
            </a:r>
            <a:endParaRPr sz="2000" spc="-20" dirty="0">
              <a:latin typeface="微软雅黑" panose="020B0503020204020204" pitchFamily="34" charset="-122"/>
              <a:ea typeface="微软雅黑" panose="020B0503020204020204" pitchFamily="34" charset="-122"/>
              <a:cs typeface="Trebuchet MS"/>
            </a:endParaRPr>
          </a:p>
          <a:p>
            <a:pPr marL="1293495" lvl="2" indent="-366395">
              <a:lnSpc>
                <a:spcPct val="150000"/>
              </a:lnSpc>
              <a:spcBef>
                <a:spcPts val="315"/>
              </a:spcBef>
              <a:buFont typeface="Arial"/>
              <a:buChar char="■"/>
              <a:tabLst>
                <a:tab pos="1293495" algn="l"/>
                <a:tab pos="1294130" algn="l"/>
              </a:tabLst>
            </a:pPr>
            <a:r>
              <a:rPr lang="zh-CN" altLang="en-US" spc="55" dirty="0">
                <a:latin typeface="微软雅黑" panose="020B0503020204020204" pitchFamily="34" charset="-122"/>
                <a:ea typeface="微软雅黑" panose="020B0503020204020204" pitchFamily="34" charset="-122"/>
                <a:cs typeface="Calibri"/>
              </a:rPr>
              <a:t>例如：金融合同，托管，保险</a:t>
            </a:r>
            <a:endParaRPr spc="55" dirty="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315"/>
              </a:spcBef>
              <a:buFont typeface="Arial"/>
              <a:buChar char="○"/>
              <a:tabLst>
                <a:tab pos="836294" algn="l"/>
                <a:tab pos="836930" algn="l"/>
              </a:tabLst>
            </a:pPr>
            <a:r>
              <a:rPr lang="zh-CN" altLang="en-US" sz="2000" spc="-20" dirty="0">
                <a:latin typeface="微软雅黑" panose="020B0503020204020204" pitchFamily="34" charset="-122"/>
                <a:ea typeface="微软雅黑" panose="020B0503020204020204" pitchFamily="34" charset="-122"/>
                <a:cs typeface="Trebuchet MS"/>
              </a:rPr>
              <a:t>作为软件库，为其他合约提供</a:t>
            </a:r>
            <a:r>
              <a:rPr lang="zh-CN" altLang="en-US" sz="2000" spc="-20" dirty="0" smtClean="0">
                <a:latin typeface="微软雅黑" panose="020B0503020204020204" pitchFamily="34" charset="-122"/>
                <a:ea typeface="微软雅黑" panose="020B0503020204020204" pitchFamily="34" charset="-122"/>
                <a:cs typeface="Trebuchet MS"/>
              </a:rPr>
              <a:t>函数</a:t>
            </a:r>
            <a:endParaRPr sz="2000" spc="-20" dirty="0">
              <a:latin typeface="微软雅黑" panose="020B0503020204020204" pitchFamily="34" charset="-122"/>
              <a:ea typeface="微软雅黑" panose="020B0503020204020204" pitchFamily="34" charset="-122"/>
              <a:cs typeface="Trebuchet MS"/>
            </a:endParaRPr>
          </a:p>
          <a:p>
            <a:pPr marL="836294" lvl="1" indent="-366395">
              <a:lnSpc>
                <a:spcPct val="150000"/>
              </a:lnSpc>
              <a:spcBef>
                <a:spcPts val="315"/>
              </a:spcBef>
              <a:buFont typeface="Arial"/>
              <a:buChar char="○"/>
              <a:tabLst>
                <a:tab pos="836294" algn="l"/>
                <a:tab pos="836930" algn="l"/>
              </a:tabLst>
            </a:pPr>
            <a:r>
              <a:rPr lang="zh-CN" altLang="en-US" sz="2000" spc="-20" dirty="0" smtClean="0">
                <a:latin typeface="微软雅黑" panose="020B0503020204020204" pitchFamily="34" charset="-122"/>
                <a:ea typeface="微软雅黑" panose="020B0503020204020204" pitchFamily="34" charset="-122"/>
                <a:cs typeface="Trebuchet MS"/>
              </a:rPr>
              <a:t>复杂的权限管理机制</a:t>
            </a:r>
            <a:endParaRPr sz="2000" spc="-20" dirty="0">
              <a:latin typeface="微软雅黑" panose="020B0503020204020204" pitchFamily="34" charset="-122"/>
              <a:ea typeface="微软雅黑" panose="020B0503020204020204" pitchFamily="34" charset="-122"/>
              <a:cs typeface="Trebuchet MS"/>
            </a:endParaRPr>
          </a:p>
          <a:p>
            <a:pPr marL="1293495" lvl="2" indent="-366395">
              <a:lnSpc>
                <a:spcPct val="150000"/>
              </a:lnSpc>
              <a:spcBef>
                <a:spcPts val="315"/>
              </a:spcBef>
              <a:buFont typeface="Arial"/>
              <a:buChar char="■"/>
              <a:tabLst>
                <a:tab pos="1293495" algn="l"/>
                <a:tab pos="1294130" algn="l"/>
              </a:tabLst>
            </a:pPr>
            <a:r>
              <a:rPr lang="zh-CN" altLang="en-US" spc="55" dirty="0">
                <a:latin typeface="微软雅黑" panose="020B0503020204020204" pitchFamily="34" charset="-122"/>
                <a:ea typeface="微软雅黑" panose="020B0503020204020204" pitchFamily="34" charset="-122"/>
                <a:cs typeface="Calibri"/>
              </a:rPr>
              <a:t>例如：</a:t>
            </a:r>
            <a:r>
              <a:rPr lang="en-US" altLang="zh-CN" spc="55" dirty="0">
                <a:latin typeface="微软雅黑" panose="020B0503020204020204" pitchFamily="34" charset="-122"/>
                <a:ea typeface="微软雅黑" panose="020B0503020204020204" pitchFamily="34" charset="-122"/>
                <a:cs typeface="Calibri"/>
              </a:rPr>
              <a:t>M-of-N</a:t>
            </a:r>
            <a:r>
              <a:rPr lang="zh-CN" altLang="en-US" spc="55" dirty="0">
                <a:latin typeface="微软雅黑" panose="020B0503020204020204" pitchFamily="34" charset="-122"/>
                <a:ea typeface="微软雅黑" panose="020B0503020204020204" pitchFamily="34" charset="-122"/>
                <a:cs typeface="Calibri"/>
              </a:rPr>
              <a:t>多重签名</a:t>
            </a:r>
            <a:endParaRPr spc="55" dirty="0">
              <a:latin typeface="微软雅黑" panose="020B0503020204020204" pitchFamily="34" charset="-122"/>
              <a:ea typeface="微软雅黑" panose="020B0503020204020204" pitchFamily="34" charset="-122"/>
              <a:cs typeface="Calibri"/>
            </a:endParaRPr>
          </a:p>
          <a:p>
            <a:pPr marL="379095" indent="-366395">
              <a:lnSpc>
                <a:spcPct val="150000"/>
              </a:lnSpc>
              <a:spcBef>
                <a:spcPts val="315"/>
              </a:spcBef>
              <a:buFont typeface="Arial"/>
              <a:buChar char="●"/>
              <a:tabLst>
                <a:tab pos="379095" algn="l"/>
                <a:tab pos="379730" algn="l"/>
              </a:tabLst>
            </a:pPr>
            <a:r>
              <a:rPr lang="zh-CN" altLang="en-US" sz="2400" spc="45" dirty="0" smtClean="0">
                <a:latin typeface="微软雅黑" panose="020B0503020204020204" pitchFamily="34" charset="-122"/>
                <a:ea typeface="微软雅黑" panose="020B0503020204020204" pitchFamily="34" charset="-122"/>
                <a:cs typeface="Calibri"/>
              </a:rPr>
              <a:t>以上特性可以组合使用！</a:t>
            </a:r>
            <a:endParaRPr sz="2400" spc="45" dirty="0">
              <a:latin typeface="微软雅黑" panose="020B0503020204020204" pitchFamily="34" charset="-122"/>
              <a:ea typeface="微软雅黑" panose="020B0503020204020204" pitchFamily="34" charset="-122"/>
              <a:cs typeface="Calibri"/>
            </a:endParaRPr>
          </a:p>
        </p:txBody>
      </p:sp>
      <p:pic>
        <p:nvPicPr>
          <p:cNvPr id="13314" name="Picture 2" descr="https://timgsa.baidu.com/timg?image&amp;quality=80&amp;size=b9999_10000&amp;sec=1504880718&amp;di=fc2a2515c27c1bde8f8375cc6b030796&amp;imgtype=jpg&amp;er=1&amp;src=http%3A%2F%2Fwww.wanbizu.com%2Fuploads%2Fallimg%2F160930%2F2105011126-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3854" y="4537373"/>
            <a:ext cx="3522945" cy="198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015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sp>
        <p:nvSpPr>
          <p:cNvPr id="12" name="object 11"/>
          <p:cNvSpPr txBox="1"/>
          <p:nvPr/>
        </p:nvSpPr>
        <p:spPr>
          <a:xfrm>
            <a:off x="5076056" y="1628800"/>
            <a:ext cx="3983354" cy="3454792"/>
          </a:xfrm>
          <a:prstGeom prst="rect">
            <a:avLst/>
          </a:prstGeom>
          <a:noFill/>
        </p:spPr>
        <p:txBody>
          <a:bodyPr vert="horz" wrap="square" lIns="0" tIns="205740" rIns="0" bIns="0" rtlCol="0">
            <a:spAutoFit/>
          </a:bodyPr>
          <a:lstStyle/>
          <a:p>
            <a:pPr marL="107314" algn="just">
              <a:lnSpc>
                <a:spcPct val="100000"/>
              </a:lnSpc>
              <a:spcBef>
                <a:spcPts val="1620"/>
              </a:spcBef>
            </a:pPr>
            <a:r>
              <a:rPr lang="zh-CN" altLang="en-US" sz="2200" dirty="0">
                <a:latin typeface="Microsoft YaHei" charset="-122"/>
                <a:ea typeface="Microsoft YaHei" charset="-122"/>
                <a:cs typeface="Microsoft YaHei" charset="-122"/>
              </a:rPr>
              <a:t>精简</a:t>
            </a:r>
            <a:r>
              <a:rPr lang="zh-CN" altLang="en-US" sz="2200" dirty="0" smtClean="0">
                <a:latin typeface="Microsoft YaHei" charset="-122"/>
                <a:ea typeface="Microsoft YaHei" charset="-122"/>
                <a:cs typeface="Microsoft YaHei" charset="-122"/>
              </a:rPr>
              <a:t>的代币合约举例</a:t>
            </a:r>
            <a:endParaRPr sz="2200" dirty="0">
              <a:latin typeface="Microsoft YaHei" charset="-122"/>
              <a:ea typeface="Microsoft YaHei" charset="-122"/>
              <a:cs typeface="Microsoft YaHei" charset="-122"/>
            </a:endParaRPr>
          </a:p>
          <a:p>
            <a:pPr marL="393064" marR="271145" indent="-285750" algn="just">
              <a:lnSpc>
                <a:spcPct val="150000"/>
              </a:lnSpc>
              <a:buFont typeface="Arial" charset="0"/>
              <a:buChar char="•"/>
            </a:pPr>
            <a:r>
              <a:rPr lang="en-US" altLang="zh-CN" dirty="0" err="1" smtClean="0">
                <a:latin typeface="Microsoft YaHei" charset="-122"/>
                <a:ea typeface="Microsoft YaHei" charset="-122"/>
                <a:cs typeface="Microsoft YaHei" charset="-122"/>
              </a:rPr>
              <a:t>PhilipToken</a:t>
            </a:r>
            <a:r>
              <a:rPr lang="en-US" altLang="zh-CN" dirty="0" smtClean="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是用</a:t>
            </a:r>
            <a:r>
              <a:rPr lang="en-US" altLang="zh-CN" dirty="0">
                <a:latin typeface="Microsoft YaHei" charset="-122"/>
                <a:ea typeface="Microsoft YaHei" charset="-122"/>
                <a:cs typeface="Microsoft YaHei" charset="-122"/>
              </a:rPr>
              <a:t>Solidity</a:t>
            </a:r>
            <a:r>
              <a:rPr lang="zh-CN" altLang="en-US" dirty="0">
                <a:latin typeface="Microsoft YaHei" charset="-122"/>
                <a:ea typeface="Microsoft YaHei" charset="-122"/>
                <a:cs typeface="Microsoft YaHei" charset="-122"/>
              </a:rPr>
              <a:t>语言实现</a:t>
            </a:r>
            <a:r>
              <a:rPr lang="zh-CN" altLang="en-US" dirty="0" smtClean="0">
                <a:latin typeface="Microsoft YaHei" charset="-122"/>
                <a:ea typeface="Microsoft YaHei" charset="-122"/>
                <a:cs typeface="Microsoft YaHei" charset="-122"/>
              </a:rPr>
              <a:t>的精简</a:t>
            </a:r>
            <a:r>
              <a:rPr lang="zh-CN" altLang="en-US" dirty="0">
                <a:latin typeface="Microsoft YaHei" charset="-122"/>
                <a:ea typeface="Microsoft YaHei" charset="-122"/>
                <a:cs typeface="Microsoft YaHei" charset="-122"/>
              </a:rPr>
              <a:t>版本的数字货币合约</a:t>
            </a:r>
            <a:endParaRPr lang="en-US" altLang="zh-CN" dirty="0">
              <a:latin typeface="Microsoft YaHei" charset="-122"/>
              <a:ea typeface="Microsoft YaHei" charset="-122"/>
              <a:cs typeface="Microsoft YaHei" charset="-122"/>
            </a:endParaRPr>
          </a:p>
          <a:p>
            <a:pPr marL="393064" marR="271145" indent="-285750" algn="just">
              <a:lnSpc>
                <a:spcPct val="150000"/>
              </a:lnSpc>
              <a:buFont typeface="Arial" charset="0"/>
              <a:buChar char="•"/>
            </a:pPr>
            <a:r>
              <a:rPr lang="zh-CN" altLang="en-US" dirty="0" smtClean="0">
                <a:latin typeface="Microsoft YaHei" charset="-122"/>
                <a:ea typeface="Microsoft YaHei" charset="-122"/>
                <a:cs typeface="Microsoft YaHei" charset="-122"/>
              </a:rPr>
              <a:t>可以用来</a:t>
            </a:r>
            <a:r>
              <a:rPr lang="zh-CN" altLang="en-US" dirty="0">
                <a:latin typeface="Microsoft YaHei" charset="-122"/>
                <a:ea typeface="Microsoft YaHei" charset="-122"/>
                <a:cs typeface="Microsoft YaHei" charset="-122"/>
              </a:rPr>
              <a:t>初始化</a:t>
            </a:r>
            <a:r>
              <a:rPr lang="zh-CN" altLang="en-US" dirty="0" smtClean="0">
                <a:latin typeface="Microsoft YaHei" charset="-122"/>
                <a:ea typeface="Microsoft YaHei" charset="-122"/>
                <a:cs typeface="Microsoft YaHei" charset="-122"/>
              </a:rPr>
              <a:t>一些在</a:t>
            </a:r>
            <a:r>
              <a:rPr lang="zh-CN" altLang="en-US" dirty="0">
                <a:latin typeface="Microsoft YaHei" charset="-122"/>
                <a:ea typeface="Microsoft YaHei" charset="-122"/>
                <a:cs typeface="Microsoft YaHei" charset="-122"/>
              </a:rPr>
              <a:t>不同账户之间交易的代币</a:t>
            </a:r>
            <a:endParaRPr lang="en-US" altLang="zh-CN" dirty="0">
              <a:latin typeface="Microsoft YaHei" charset="-122"/>
              <a:ea typeface="Microsoft YaHei" charset="-122"/>
              <a:cs typeface="Microsoft YaHei" charset="-122"/>
            </a:endParaRPr>
          </a:p>
          <a:p>
            <a:pPr marL="393064" marR="271145" indent="-285750" algn="just">
              <a:lnSpc>
                <a:spcPct val="150000"/>
              </a:lnSpc>
              <a:buFont typeface="Arial" charset="0"/>
              <a:buChar char="•"/>
            </a:pPr>
            <a:r>
              <a:rPr lang="zh-CN" altLang="en-US" b="1" i="1" dirty="0" smtClean="0">
                <a:solidFill>
                  <a:srgbClr val="FF0000"/>
                </a:solidFill>
                <a:latin typeface="Microsoft YaHei" charset="-122"/>
                <a:ea typeface="Microsoft YaHei" charset="-122"/>
                <a:cs typeface="Microsoft YaHei" charset="-122"/>
              </a:rPr>
              <a:t>合约</a:t>
            </a:r>
            <a:r>
              <a:rPr lang="zh-CN" altLang="en-US" b="1" i="1" dirty="0">
                <a:solidFill>
                  <a:srgbClr val="FF0000"/>
                </a:solidFill>
                <a:latin typeface="Microsoft YaHei" charset="-122"/>
                <a:ea typeface="Microsoft YaHei" charset="-122"/>
                <a:cs typeface="Microsoft YaHei" charset="-122"/>
              </a:rPr>
              <a:t>就是一个账户！</a:t>
            </a:r>
            <a:r>
              <a:rPr lang="zh-CN" altLang="en-US" dirty="0">
                <a:latin typeface="Microsoft YaHei" charset="-122"/>
                <a:ea typeface="Microsoft YaHei" charset="-122"/>
                <a:cs typeface="Microsoft YaHei" charset="-122"/>
              </a:rPr>
              <a:t>它拥有自己的以太币余额、地址、存储 </a:t>
            </a:r>
            <a:r>
              <a:rPr lang="en-US" altLang="zh-CN" dirty="0" smtClean="0">
                <a:latin typeface="Microsoft YaHei" charset="-122"/>
                <a:ea typeface="Microsoft YaHei" charset="-122"/>
                <a:cs typeface="Microsoft YaHei" charset="-122"/>
              </a:rPr>
              <a:t>...</a:t>
            </a:r>
          </a:p>
          <a:p>
            <a:pPr marL="393064" marR="271145" indent="-285750" algn="just">
              <a:lnSpc>
                <a:spcPct val="150000"/>
              </a:lnSpc>
              <a:buFont typeface="Arial" charset="0"/>
              <a:buChar char="•"/>
            </a:pPr>
            <a:r>
              <a:rPr lang="zh-CN" altLang="en-US" dirty="0" smtClean="0">
                <a:latin typeface="Microsoft YaHei" charset="-122"/>
                <a:ea typeface="Microsoft YaHei" charset="-122"/>
                <a:cs typeface="Microsoft YaHei" charset="-122"/>
              </a:rPr>
              <a:t>完整的代币需要满足</a:t>
            </a:r>
            <a:r>
              <a:rPr lang="es-ES_tradnl" altLang="zh-CN" dirty="0">
                <a:latin typeface="Microsoft YaHei" charset="-122"/>
                <a:ea typeface="Microsoft YaHei" charset="-122"/>
                <a:cs typeface="Microsoft YaHei" charset="-122"/>
              </a:rPr>
              <a:t> </a:t>
            </a:r>
            <a:r>
              <a:rPr lang="es-ES_tradnl" altLang="zh-CN" dirty="0" smtClean="0">
                <a:latin typeface="Microsoft YaHei" charset="-122"/>
                <a:ea typeface="Microsoft YaHei" charset="-122"/>
                <a:cs typeface="Microsoft YaHei" charset="-122"/>
              </a:rPr>
              <a:t>ERC20</a:t>
            </a:r>
            <a:r>
              <a:rPr lang="zh-CN" altLang="en-US" dirty="0" smtClean="0">
                <a:latin typeface="Microsoft YaHei" charset="-122"/>
                <a:ea typeface="Microsoft YaHei" charset="-122"/>
                <a:cs typeface="Microsoft YaHei" charset="-122"/>
              </a:rPr>
              <a:t>标准</a:t>
            </a:r>
            <a:endParaRPr dirty="0">
              <a:latin typeface="Microsoft YaHei" charset="-122"/>
              <a:ea typeface="Microsoft YaHei" charset="-122"/>
              <a:cs typeface="Microsoft YaHei" charset="-122"/>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510964"/>
            <a:ext cx="4746346" cy="4071264"/>
          </a:xfrm>
          <a:prstGeom prst="rect">
            <a:avLst/>
          </a:prstGeom>
        </p:spPr>
      </p:pic>
    </p:spTree>
    <p:extLst>
      <p:ext uri="{BB962C8B-B14F-4D97-AF65-F5344CB8AC3E}">
        <p14:creationId xmlns:p14="http://schemas.microsoft.com/office/powerpoint/2010/main" val="1948881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sp>
        <p:nvSpPr>
          <p:cNvPr id="12" name="object 11"/>
          <p:cNvSpPr txBox="1"/>
          <p:nvPr/>
        </p:nvSpPr>
        <p:spPr>
          <a:xfrm>
            <a:off x="4963990" y="1510964"/>
            <a:ext cx="3983354" cy="3398366"/>
          </a:xfrm>
          <a:prstGeom prst="rect">
            <a:avLst/>
          </a:prstGeom>
          <a:noFill/>
        </p:spPr>
        <p:txBody>
          <a:bodyPr vert="horz" wrap="square" lIns="0" tIns="205740" rIns="0" bIns="0" rtlCol="0">
            <a:spAutoFit/>
          </a:bodyPr>
          <a:lstStyle/>
          <a:p>
            <a:pPr marL="107314">
              <a:lnSpc>
                <a:spcPct val="100000"/>
              </a:lnSpc>
              <a:spcBef>
                <a:spcPts val="1620"/>
              </a:spcBef>
            </a:pPr>
            <a:r>
              <a:rPr lang="zh-CN" altLang="en-US" sz="2200" dirty="0" smtClean="0">
                <a:latin typeface="Microsoft YaHei" charset="-122"/>
                <a:ea typeface="Microsoft YaHei" charset="-122"/>
                <a:cs typeface="Microsoft YaHei" charset="-122"/>
              </a:rPr>
              <a:t>数字货币存储</a:t>
            </a:r>
            <a:endParaRPr lang="en-US" altLang="zh-CN" sz="2200" dirty="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r>
              <a:rPr lang="en-US" altLang="zh-CN" dirty="0" smtClean="0">
                <a:latin typeface="Microsoft YaHei" charset="-122"/>
                <a:ea typeface="Microsoft YaHei" charset="-122"/>
                <a:cs typeface="Microsoft YaHei" charset="-122"/>
              </a:rPr>
              <a:t>mapping</a:t>
            </a:r>
            <a:r>
              <a:rPr lang="zh-CN" altLang="en-US" dirty="0" smtClean="0">
                <a:latin typeface="Microsoft YaHei" charset="-122"/>
                <a:ea typeface="Microsoft YaHei" charset="-122"/>
                <a:cs typeface="Microsoft YaHei" charset="-122"/>
              </a:rPr>
              <a:t>是以太坊智能合约的一种数据结构，类似</a:t>
            </a:r>
            <a:r>
              <a:rPr lang="en-US" altLang="zh-CN" dirty="0" err="1" smtClean="0">
                <a:latin typeface="Microsoft YaHei" charset="-122"/>
                <a:ea typeface="Microsoft YaHei" charset="-122"/>
                <a:cs typeface="Microsoft YaHei" charset="-122"/>
              </a:rPr>
              <a:t>c++</a:t>
            </a:r>
            <a:r>
              <a:rPr lang="zh-CN" altLang="en-US" dirty="0" smtClean="0">
                <a:latin typeface="Microsoft YaHei" charset="-122"/>
                <a:ea typeface="Microsoft YaHei" charset="-122"/>
                <a:cs typeface="Microsoft YaHei" charset="-122"/>
              </a:rPr>
              <a:t> </a:t>
            </a:r>
            <a:r>
              <a:rPr lang="en-US" altLang="zh-CN" dirty="0" err="1" smtClean="0">
                <a:latin typeface="Microsoft YaHei" charset="-122"/>
                <a:ea typeface="Microsoft YaHei" charset="-122"/>
                <a:cs typeface="Microsoft YaHei" charset="-122"/>
              </a:rPr>
              <a:t>stl</a:t>
            </a:r>
            <a:r>
              <a:rPr lang="zh-CN" altLang="en-US" dirty="0" smtClean="0">
                <a:latin typeface="Microsoft YaHei" charset="-122"/>
                <a:ea typeface="Microsoft YaHei" charset="-122"/>
                <a:cs typeface="Microsoft YaHei" charset="-122"/>
              </a:rPr>
              <a:t>中的</a:t>
            </a:r>
            <a:r>
              <a:rPr lang="en-US" altLang="zh-CN" dirty="0" smtClean="0">
                <a:latin typeface="Microsoft YaHei" charset="-122"/>
                <a:ea typeface="Microsoft YaHei" charset="-122"/>
                <a:cs typeface="Microsoft YaHei" charset="-122"/>
              </a:rPr>
              <a:t>map</a:t>
            </a:r>
            <a:endParaRPr lang="en-US" altLang="zh-CN" sz="1400" dirty="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r>
              <a:rPr lang="zh-CN" altLang="en-US" dirty="0" smtClean="0">
                <a:latin typeface="Microsoft YaHei" charset="-122"/>
                <a:ea typeface="Microsoft YaHei" charset="-122"/>
                <a:cs typeface="Microsoft YaHei" charset="-122"/>
              </a:rPr>
              <a:t>由地址映射到一个</a:t>
            </a:r>
            <a:r>
              <a:rPr lang="en-US" altLang="zh-CN" dirty="0" smtClean="0">
                <a:latin typeface="Microsoft YaHei" charset="-122"/>
                <a:ea typeface="Microsoft YaHei" charset="-122"/>
                <a:cs typeface="Microsoft YaHei" charset="-122"/>
              </a:rPr>
              <a:t>uint256</a:t>
            </a:r>
            <a:r>
              <a:rPr lang="zh-CN" altLang="en-US" dirty="0" smtClean="0">
                <a:latin typeface="Microsoft YaHei" charset="-122"/>
                <a:ea typeface="Microsoft YaHei" charset="-122"/>
                <a:cs typeface="Microsoft YaHei" charset="-122"/>
              </a:rPr>
              <a:t>的数字，代表账户的余额</a:t>
            </a:r>
            <a:endParaRPr lang="en-US" altLang="zh-CN" dirty="0" smtClean="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r>
              <a:rPr lang="zh-CN" altLang="en-US" dirty="0" smtClean="0">
                <a:latin typeface="Microsoft YaHei" charset="-122"/>
                <a:ea typeface="Microsoft YaHei" charset="-122"/>
                <a:cs typeface="Microsoft YaHei" charset="-122"/>
              </a:rPr>
              <a:t>除此之外，地址还可以映射到其他状态信息完成复杂的状态存储</a:t>
            </a:r>
            <a:endParaRPr lang="en-US" altLang="zh-CN" dirty="0" smtClean="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endParaRPr lang="en-US" altLang="zh-CN" sz="2400" dirty="0" smtClean="0">
              <a:latin typeface="Microsoft YaHei" charset="-122"/>
              <a:ea typeface="Microsoft YaHei" charset="-122"/>
              <a:cs typeface="Microsoft YaHei" charset="-122"/>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04" y="1510964"/>
            <a:ext cx="4746346" cy="4071264"/>
          </a:xfrm>
          <a:prstGeom prst="rect">
            <a:avLst/>
          </a:prstGeom>
        </p:spPr>
      </p:pic>
      <p:sp>
        <p:nvSpPr>
          <p:cNvPr id="5" name="矩形 4"/>
          <p:cNvSpPr/>
          <p:nvPr/>
        </p:nvSpPr>
        <p:spPr>
          <a:xfrm>
            <a:off x="665109" y="1772816"/>
            <a:ext cx="424847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313041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04" y="1510964"/>
            <a:ext cx="4746346" cy="4071264"/>
          </a:xfrm>
          <a:prstGeom prst="rect">
            <a:avLst/>
          </a:prstGeom>
        </p:spPr>
      </p:pic>
      <p:sp>
        <p:nvSpPr>
          <p:cNvPr id="5" name="矩形 4"/>
          <p:cNvSpPr/>
          <p:nvPr/>
        </p:nvSpPr>
        <p:spPr>
          <a:xfrm>
            <a:off x="591539" y="2276872"/>
            <a:ext cx="4248472" cy="1512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object 11"/>
          <p:cNvSpPr txBox="1"/>
          <p:nvPr/>
        </p:nvSpPr>
        <p:spPr>
          <a:xfrm>
            <a:off x="4963990" y="1510964"/>
            <a:ext cx="3983354" cy="3767698"/>
          </a:xfrm>
          <a:prstGeom prst="rect">
            <a:avLst/>
          </a:prstGeom>
          <a:noFill/>
        </p:spPr>
        <p:txBody>
          <a:bodyPr vert="horz" wrap="square" lIns="0" tIns="205740" rIns="0" bIns="0" rtlCol="0">
            <a:spAutoFit/>
          </a:bodyPr>
          <a:lstStyle/>
          <a:p>
            <a:pPr marL="107314">
              <a:lnSpc>
                <a:spcPct val="100000"/>
              </a:lnSpc>
              <a:spcBef>
                <a:spcPts val="1620"/>
              </a:spcBef>
            </a:pPr>
            <a:r>
              <a:rPr lang="zh-CN" altLang="en-US" sz="2200" dirty="0" smtClean="0">
                <a:latin typeface="Microsoft YaHei" charset="-122"/>
                <a:ea typeface="Microsoft YaHei" charset="-122"/>
                <a:cs typeface="Microsoft YaHei" charset="-122"/>
              </a:rPr>
              <a:t>初始化</a:t>
            </a:r>
            <a:endParaRPr lang="en-US" altLang="zh-CN" sz="2200" dirty="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r>
              <a:rPr lang="zh-CN" altLang="en-US" dirty="0" smtClean="0">
                <a:latin typeface="Microsoft YaHei" charset="-122"/>
                <a:ea typeface="Microsoft YaHei" charset="-122"/>
                <a:cs typeface="Microsoft YaHei" charset="-122"/>
              </a:rPr>
              <a:t>类似于其他语言的初始化函数，可以定义一些预置变量，例如代币的总发行数，或者在其他应用中一些起始状态值</a:t>
            </a:r>
            <a:endParaRPr lang="en-US" altLang="zh-CN" dirty="0" smtClean="0">
              <a:latin typeface="Microsoft YaHei" charset="-122"/>
              <a:ea typeface="Microsoft YaHei" charset="-122"/>
              <a:cs typeface="Microsoft YaHei" charset="-122"/>
            </a:endParaRPr>
          </a:p>
          <a:p>
            <a:pPr marL="393064" indent="-285750" algn="just">
              <a:lnSpc>
                <a:spcPct val="100000"/>
              </a:lnSpc>
              <a:spcBef>
                <a:spcPts val="1620"/>
              </a:spcBef>
              <a:buFont typeface="Arial" charset="0"/>
              <a:buChar char="•"/>
            </a:pPr>
            <a:r>
              <a:rPr lang="zh-CN" altLang="en-US" dirty="0" smtClean="0">
                <a:latin typeface="Microsoft YaHei" charset="-122"/>
                <a:ea typeface="Microsoft YaHei" charset="-122"/>
                <a:cs typeface="Microsoft YaHei" charset="-122"/>
              </a:rPr>
              <a:t>该函数在部署合约时会触发，而</a:t>
            </a:r>
            <a:r>
              <a:rPr lang="en-US" altLang="zh-CN" dirty="0" err="1" smtClean="0">
                <a:latin typeface="Microsoft YaHei" charset="-122"/>
                <a:ea typeface="Microsoft YaHei" charset="-122"/>
                <a:cs typeface="Microsoft YaHei" charset="-122"/>
              </a:rPr>
              <a:t>msg.sender</a:t>
            </a:r>
            <a:r>
              <a:rPr lang="zh-CN" altLang="en-US" dirty="0" smtClean="0">
                <a:latin typeface="Microsoft YaHei" charset="-122"/>
                <a:ea typeface="Microsoft YaHei" charset="-122"/>
                <a:cs typeface="Microsoft YaHei" charset="-122"/>
              </a:rPr>
              <a:t>即为部署人的账户地址</a:t>
            </a:r>
            <a:endParaRPr lang="en-US" altLang="zh-CN" dirty="0" smtClean="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endParaRPr lang="en-US" altLang="zh-CN" sz="2400" dirty="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73707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04" y="1510964"/>
            <a:ext cx="4746346" cy="4071264"/>
          </a:xfrm>
          <a:prstGeom prst="rect">
            <a:avLst/>
          </a:prstGeom>
        </p:spPr>
      </p:pic>
      <p:sp>
        <p:nvSpPr>
          <p:cNvPr id="5" name="矩形 4"/>
          <p:cNvSpPr/>
          <p:nvPr/>
        </p:nvSpPr>
        <p:spPr>
          <a:xfrm>
            <a:off x="591539" y="3861048"/>
            <a:ext cx="4248472"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object 11"/>
          <p:cNvSpPr txBox="1"/>
          <p:nvPr/>
        </p:nvSpPr>
        <p:spPr>
          <a:xfrm>
            <a:off x="4963990" y="1510964"/>
            <a:ext cx="3983354" cy="2639184"/>
          </a:xfrm>
          <a:prstGeom prst="rect">
            <a:avLst/>
          </a:prstGeom>
          <a:noFill/>
        </p:spPr>
        <p:txBody>
          <a:bodyPr vert="horz" wrap="square" lIns="0" tIns="205740" rIns="0" bIns="0" rtlCol="0">
            <a:spAutoFit/>
          </a:bodyPr>
          <a:lstStyle/>
          <a:p>
            <a:pPr marL="107314">
              <a:lnSpc>
                <a:spcPct val="100000"/>
              </a:lnSpc>
              <a:spcBef>
                <a:spcPts val="1620"/>
              </a:spcBef>
            </a:pPr>
            <a:r>
              <a:rPr lang="zh-CN" altLang="en-US" sz="2200" dirty="0" smtClean="0">
                <a:latin typeface="Microsoft YaHei" charset="-122"/>
                <a:ea typeface="Microsoft YaHei" charset="-122"/>
                <a:cs typeface="Microsoft YaHei" charset="-122"/>
              </a:rPr>
              <a:t>转账功能</a:t>
            </a:r>
            <a:endParaRPr lang="en-US" altLang="zh-CN" sz="2200" dirty="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r>
              <a:rPr lang="zh-CN" altLang="en-US" dirty="0" smtClean="0">
                <a:latin typeface="Microsoft YaHei" charset="-122"/>
                <a:ea typeface="Microsoft YaHei" charset="-122"/>
                <a:cs typeface="Microsoft YaHei" charset="-122"/>
              </a:rPr>
              <a:t>利用函数模拟区块链交易的过程</a:t>
            </a:r>
            <a:endParaRPr lang="en-US" altLang="zh-CN" dirty="0" smtClean="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r>
              <a:rPr lang="zh-CN" altLang="en-US" b="1" i="1" dirty="0" smtClean="0">
                <a:solidFill>
                  <a:srgbClr val="FF0000"/>
                </a:solidFill>
                <a:latin typeface="Microsoft YaHei" charset="-122"/>
                <a:ea typeface="Microsoft YaHei" charset="-122"/>
                <a:cs typeface="Microsoft YaHei" charset="-122"/>
              </a:rPr>
              <a:t>注意</a:t>
            </a:r>
            <a:r>
              <a:rPr lang="zh-CN" altLang="en-US" dirty="0" smtClean="0">
                <a:latin typeface="Microsoft YaHei" charset="-122"/>
                <a:ea typeface="Microsoft YaHei" charset="-122"/>
                <a:cs typeface="Microsoft YaHei" charset="-122"/>
              </a:rPr>
              <a:t>，多数问题合约都出现在转账操作中，此处合约实例是个反面教材，因为没有进行安全的数学操作</a:t>
            </a:r>
            <a:endParaRPr lang="en-US" altLang="zh-CN" sz="2400" dirty="0">
              <a:latin typeface="Microsoft YaHei" charset="-122"/>
              <a:ea typeface="Microsoft YaHei" charset="-122"/>
              <a:cs typeface="Microsoft YaHei" charset="-122"/>
            </a:endParaRPr>
          </a:p>
          <a:p>
            <a:pPr marL="393064" indent="-285750">
              <a:lnSpc>
                <a:spcPct val="100000"/>
              </a:lnSpc>
              <a:spcBef>
                <a:spcPts val="1620"/>
              </a:spcBef>
              <a:buFont typeface="Arial" charset="0"/>
              <a:buChar char="•"/>
            </a:pP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09584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179512" y="741680"/>
            <a:ext cx="2888808" cy="23024"/>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dirty="0" smtClean="0">
                <a:solidFill>
                  <a:srgbClr val="0F1249"/>
                </a:solidFill>
                <a:latin typeface="微软雅黑" pitchFamily="34" charset="-122"/>
                <a:ea typeface="微软雅黑" pitchFamily="34" charset="-122"/>
              </a:rPr>
              <a:t>引言</a:t>
            </a:r>
            <a:endParaRPr lang="zh-CN" altLang="en-US" sz="4000" b="1" dirty="0">
              <a:solidFill>
                <a:srgbClr val="0F1249"/>
              </a:solidFill>
              <a:latin typeface="微软雅黑" pitchFamily="34" charset="-122"/>
              <a:ea typeface="微软雅黑" pitchFamily="34" charset="-122"/>
            </a:endParaRPr>
          </a:p>
        </p:txBody>
      </p:sp>
      <p:sp>
        <p:nvSpPr>
          <p:cNvPr id="6" name="TextBox 5"/>
          <p:cNvSpPr txBox="1"/>
          <p:nvPr/>
        </p:nvSpPr>
        <p:spPr>
          <a:xfrm>
            <a:off x="1724425" y="836712"/>
            <a:ext cx="1352293" cy="369332"/>
          </a:xfrm>
          <a:prstGeom prst="rect">
            <a:avLst/>
          </a:prstGeom>
          <a:solidFill>
            <a:srgbClr val="0F1249"/>
          </a:solidFill>
        </p:spPr>
        <p:txBody>
          <a:bodyPr wrap="none" rtlCol="0">
            <a:spAutoFit/>
          </a:bodyPr>
          <a:lstStyle/>
          <a:p>
            <a:r>
              <a:rPr lang="en-US" altLang="zh-CN" dirty="0">
                <a:solidFill>
                  <a:schemeClr val="bg1"/>
                </a:solidFill>
              </a:rPr>
              <a:t>Introduction</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Picture 2" descr="https://timgsa.baidu.com/timg?image&amp;quality=80&amp;size=b9999_10000&amp;sec=1509019271253&amp;di=1f437ce33c94ba92d8376987acd655d5&amp;imgtype=0&amp;src=http%3A%2F%2Fimgs.focus.cn%2Fupload%2Fnews%2F7884%2Fb_78839610.jpg">
            <a:extLst>
              <a:ext uri="{FF2B5EF4-FFF2-40B4-BE49-F238E27FC236}">
                <a16:creationId xmlns:a16="http://schemas.microsoft.com/office/drawing/2014/main" id="{B103FA9D-26A9-4D5F-99CF-8DE39AB8A9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968" y="1648936"/>
            <a:ext cx="3330411" cy="215947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696785" y="4005064"/>
            <a:ext cx="4011387" cy="2576213"/>
          </a:xfrm>
          <a:prstGeom prst="rect">
            <a:avLst/>
          </a:prstGeom>
        </p:spPr>
      </p:pic>
      <p:sp>
        <p:nvSpPr>
          <p:cNvPr id="8" name="文本框 7"/>
          <p:cNvSpPr txBox="1"/>
          <p:nvPr/>
        </p:nvSpPr>
        <p:spPr>
          <a:xfrm>
            <a:off x="5364088" y="1556792"/>
            <a:ext cx="3057247" cy="523220"/>
          </a:xfrm>
          <a:prstGeom prst="rect">
            <a:avLst/>
          </a:prstGeom>
          <a:noFill/>
        </p:spPr>
        <p:txBody>
          <a:bodyPr wrap="none" rtlCol="0">
            <a:spAutoFit/>
          </a:bodyPr>
          <a:lstStyle/>
          <a:p>
            <a:r>
              <a:rPr lang="zh-CN" altLang="en-US" sz="2800" b="1" dirty="0">
                <a:solidFill>
                  <a:srgbClr val="002060"/>
                </a:solidFill>
                <a:latin typeface="Microsoft YaHei" charset="-122"/>
                <a:ea typeface="Microsoft YaHei" charset="-122"/>
                <a:cs typeface="Microsoft YaHei" charset="-122"/>
              </a:rPr>
              <a:t>非模板化智能合约</a:t>
            </a:r>
          </a:p>
        </p:txBody>
      </p:sp>
      <p:sp>
        <p:nvSpPr>
          <p:cNvPr id="17" name="矩形 16"/>
          <p:cNvSpPr/>
          <p:nvPr/>
        </p:nvSpPr>
        <p:spPr>
          <a:xfrm>
            <a:off x="5056506" y="2564904"/>
            <a:ext cx="3835973" cy="1887696"/>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000" dirty="0" smtClean="0">
                <a:latin typeface="Microsoft YaHei" charset="-122"/>
                <a:ea typeface="Microsoft YaHei" charset="-122"/>
                <a:cs typeface="Microsoft YaHei" charset="-122"/>
              </a:rPr>
              <a:t>不同行业拥有不同的解决方案</a:t>
            </a:r>
            <a:endParaRPr kumimoji="1" lang="en-US" altLang="zh-CN" sz="2000" dirty="0" smtClean="0">
              <a:latin typeface="Microsoft YaHei" charset="-122"/>
              <a:ea typeface="Microsoft YaHei" charset="-122"/>
              <a:cs typeface="Microsoft YaHei" charset="-122"/>
            </a:endParaRPr>
          </a:p>
          <a:p>
            <a:pPr marL="342900" lvl="0" indent="-342900" defTabSz="457200">
              <a:spcBef>
                <a:spcPts val="1000"/>
              </a:spcBef>
              <a:buClr>
                <a:srgbClr val="A53010"/>
              </a:buClr>
              <a:buFont typeface="Wingdings 3" charset="2"/>
              <a:buChar char=""/>
            </a:pPr>
            <a:r>
              <a:rPr kumimoji="1" lang="zh-CN" altLang="en-US" sz="2000" dirty="0" smtClean="0">
                <a:latin typeface="Microsoft YaHei" charset="-122"/>
                <a:ea typeface="Microsoft YaHei" charset="-122"/>
                <a:cs typeface="Microsoft YaHei" charset="-122"/>
              </a:rPr>
              <a:t>技术实现没有统一标准，无法集成在同一系统中</a:t>
            </a:r>
            <a:endParaRPr kumimoji="1" lang="en-US" altLang="zh-CN" sz="2000" dirty="0" smtClean="0">
              <a:latin typeface="Microsoft YaHei" charset="-122"/>
              <a:ea typeface="Microsoft YaHei" charset="-122"/>
              <a:cs typeface="Microsoft YaHei" charset="-122"/>
            </a:endParaRPr>
          </a:p>
          <a:p>
            <a:pPr marL="342900" lvl="0" indent="-342900" algn="just" defTabSz="457200">
              <a:spcBef>
                <a:spcPts val="1000"/>
              </a:spcBef>
              <a:buClr>
                <a:srgbClr val="A53010"/>
              </a:buClr>
              <a:buFont typeface="Wingdings 3" charset="2"/>
              <a:buChar char=""/>
            </a:pPr>
            <a:r>
              <a:rPr kumimoji="1" lang="zh-CN" altLang="en-US" sz="2000" dirty="0" smtClean="0">
                <a:latin typeface="Microsoft YaHei" charset="-122"/>
                <a:ea typeface="Microsoft YaHei" charset="-122"/>
                <a:cs typeface="Microsoft YaHei" charset="-122"/>
              </a:rPr>
              <a:t>终端连接各自的专网，在专网内实现业务流的控制</a:t>
            </a:r>
            <a:endParaRPr kumimoji="1" lang="zh-CN" altLang="en-US" sz="2000" dirty="0">
              <a:latin typeface="Microsoft YaHei" charset="-122"/>
              <a:ea typeface="Microsoft YaHei" charset="-122"/>
              <a:cs typeface="Microsoft YaHei" charset="-122"/>
            </a:endParaRPr>
          </a:p>
        </p:txBody>
      </p:sp>
      <p:sp>
        <p:nvSpPr>
          <p:cNvPr id="9" name="灯片编号占位符 8"/>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3</a:t>
            </a:fld>
            <a:endParaRPr lang="zh-CN" altLang="en-US">
              <a:solidFill>
                <a:prstClr val="black">
                  <a:tint val="75000"/>
                </a:prstClr>
              </a:solidFill>
            </a:endParaRPr>
          </a:p>
        </p:txBody>
      </p:sp>
    </p:spTree>
    <p:extLst>
      <p:ext uri="{BB962C8B-B14F-4D97-AF65-F5344CB8AC3E}">
        <p14:creationId xmlns:p14="http://schemas.microsoft.com/office/powerpoint/2010/main" val="7773761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sp>
        <p:nvSpPr>
          <p:cNvPr id="3" name="矩形 2"/>
          <p:cNvSpPr/>
          <p:nvPr/>
        </p:nvSpPr>
        <p:spPr>
          <a:xfrm>
            <a:off x="4331540" y="1054493"/>
            <a:ext cx="3186898" cy="400110"/>
          </a:xfrm>
          <a:prstGeom prst="rect">
            <a:avLst/>
          </a:prstGeom>
        </p:spPr>
        <p:txBody>
          <a:bodyPr wrap="none">
            <a:spAutoFit/>
          </a:bodyPr>
          <a:lstStyle/>
          <a:p>
            <a:r>
              <a:rPr lang="zh-CN" altLang="en-US" sz="2000" dirty="0"/>
              <a:t>https://remix.ethereum.org/</a:t>
            </a:r>
          </a:p>
        </p:txBody>
      </p:sp>
      <p:sp>
        <p:nvSpPr>
          <p:cNvPr id="4" name="文本框 3"/>
          <p:cNvSpPr txBox="1"/>
          <p:nvPr/>
        </p:nvSpPr>
        <p:spPr>
          <a:xfrm>
            <a:off x="683568" y="1269938"/>
            <a:ext cx="381642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智能合约编辑 </a:t>
            </a:r>
            <a:r>
              <a:rPr kumimoji="1" lang="en-US" altLang="zh-CN" sz="3200" b="1" dirty="0" smtClean="0">
                <a:latin typeface="Microsoft YaHei" charset="-122"/>
                <a:ea typeface="Microsoft YaHei" charset="-122"/>
                <a:cs typeface="Microsoft YaHei" charset="-122"/>
              </a:rPr>
              <a:t>IDE</a:t>
            </a:r>
            <a:endParaRPr kumimoji="1" lang="zh-CN" altLang="en-US" sz="3200" b="1" dirty="0">
              <a:latin typeface="Microsoft YaHei" charset="-122"/>
              <a:ea typeface="Microsoft YaHei" charset="-122"/>
              <a:cs typeface="Microsoft YaHei" charset="-122"/>
            </a:endParaRPr>
          </a:p>
        </p:txBody>
      </p:sp>
      <p:sp>
        <p:nvSpPr>
          <p:cNvPr id="6" name="文本框 5"/>
          <p:cNvSpPr txBox="1"/>
          <p:nvPr/>
        </p:nvSpPr>
        <p:spPr>
          <a:xfrm>
            <a:off x="4341358" y="1562325"/>
            <a:ext cx="4081823" cy="400110"/>
          </a:xfrm>
          <a:prstGeom prst="rect">
            <a:avLst/>
          </a:prstGeom>
          <a:noFill/>
        </p:spPr>
        <p:txBody>
          <a:bodyPr wrap="none" rtlCol="0">
            <a:spAutoFit/>
          </a:bodyPr>
          <a:lstStyle/>
          <a:p>
            <a:r>
              <a:rPr kumimoji="1" lang="en-US" altLang="zh-CN" sz="2000" dirty="0" smtClean="0">
                <a:latin typeface="Microsoft YaHei" charset="-122"/>
                <a:ea typeface="Microsoft YaHei" charset="-122"/>
                <a:cs typeface="Microsoft YaHei" charset="-122"/>
              </a:rPr>
              <a:t>Remix</a:t>
            </a:r>
            <a:r>
              <a:rPr kumimoji="1" lang="zh-CN" altLang="en-US" sz="2000" dirty="0" smtClean="0">
                <a:latin typeface="Microsoft YaHei" charset="-122"/>
                <a:ea typeface="Microsoft YaHei" charset="-122"/>
                <a:cs typeface="Microsoft YaHei" charset="-122"/>
              </a:rPr>
              <a:t> 在线编辑，或者下载离线版</a:t>
            </a:r>
            <a:endParaRPr kumimoji="1" lang="zh-CN" altLang="en-US" sz="2000" dirty="0">
              <a:latin typeface="Microsoft YaHei" charset="-122"/>
              <a:ea typeface="Microsoft YaHei" charset="-122"/>
              <a:cs typeface="Microsoft YaHei" charset="-122"/>
            </a:endParaRPr>
          </a:p>
        </p:txBody>
      </p:sp>
      <p:pic>
        <p:nvPicPr>
          <p:cNvPr id="9" name="图片 8"/>
          <p:cNvPicPr>
            <a:picLocks noChangeAspect="1"/>
          </p:cNvPicPr>
          <p:nvPr/>
        </p:nvPicPr>
        <p:blipFill>
          <a:blip r:embed="rId3"/>
          <a:stretch>
            <a:fillRect/>
          </a:stretch>
        </p:blipFill>
        <p:spPr>
          <a:xfrm>
            <a:off x="1259632" y="2350049"/>
            <a:ext cx="6668945" cy="3747235"/>
          </a:xfrm>
          <a:prstGeom prst="rect">
            <a:avLst/>
          </a:prstGeom>
        </p:spPr>
      </p:pic>
    </p:spTree>
    <p:extLst>
      <p:ext uri="{BB962C8B-B14F-4D97-AF65-F5344CB8AC3E}">
        <p14:creationId xmlns:p14="http://schemas.microsoft.com/office/powerpoint/2010/main" val="1304526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sp>
        <p:nvSpPr>
          <p:cNvPr id="3" name="矩形 2"/>
          <p:cNvSpPr/>
          <p:nvPr/>
        </p:nvSpPr>
        <p:spPr>
          <a:xfrm>
            <a:off x="4331540" y="1054493"/>
            <a:ext cx="3186898" cy="400110"/>
          </a:xfrm>
          <a:prstGeom prst="rect">
            <a:avLst/>
          </a:prstGeom>
        </p:spPr>
        <p:txBody>
          <a:bodyPr wrap="none">
            <a:spAutoFit/>
          </a:bodyPr>
          <a:lstStyle/>
          <a:p>
            <a:r>
              <a:rPr lang="zh-CN" altLang="en-US" sz="2000" dirty="0"/>
              <a:t>https://remix.ethereum.org/</a:t>
            </a:r>
          </a:p>
        </p:txBody>
      </p:sp>
      <p:sp>
        <p:nvSpPr>
          <p:cNvPr id="4" name="文本框 3"/>
          <p:cNvSpPr txBox="1"/>
          <p:nvPr/>
        </p:nvSpPr>
        <p:spPr>
          <a:xfrm>
            <a:off x="683568" y="1269938"/>
            <a:ext cx="3816424" cy="584775"/>
          </a:xfrm>
          <a:prstGeom prst="rect">
            <a:avLst/>
          </a:prstGeom>
          <a:noFill/>
        </p:spPr>
        <p:txBody>
          <a:bodyPr wrap="square" rtlCol="0">
            <a:spAutoFit/>
          </a:bodyPr>
          <a:lstStyle/>
          <a:p>
            <a:r>
              <a:rPr kumimoji="1" lang="zh-CN" altLang="en-US" sz="3200" b="1" dirty="0" smtClean="0">
                <a:latin typeface="Microsoft YaHei" charset="-122"/>
                <a:ea typeface="Microsoft YaHei" charset="-122"/>
                <a:cs typeface="Microsoft YaHei" charset="-122"/>
              </a:rPr>
              <a:t>智能合约编辑 </a:t>
            </a:r>
            <a:r>
              <a:rPr kumimoji="1" lang="en-US" altLang="zh-CN" sz="3200" b="1" dirty="0" smtClean="0">
                <a:latin typeface="Microsoft YaHei" charset="-122"/>
                <a:ea typeface="Microsoft YaHei" charset="-122"/>
                <a:cs typeface="Microsoft YaHei" charset="-122"/>
              </a:rPr>
              <a:t>IDE</a:t>
            </a:r>
            <a:endParaRPr kumimoji="1" lang="zh-CN" altLang="en-US" sz="3200" b="1" dirty="0">
              <a:latin typeface="Microsoft YaHei" charset="-122"/>
              <a:ea typeface="Microsoft YaHei" charset="-122"/>
              <a:cs typeface="Microsoft YaHei" charset="-122"/>
            </a:endParaRPr>
          </a:p>
        </p:txBody>
      </p:sp>
      <p:sp>
        <p:nvSpPr>
          <p:cNvPr id="6" name="文本框 5"/>
          <p:cNvSpPr txBox="1"/>
          <p:nvPr/>
        </p:nvSpPr>
        <p:spPr>
          <a:xfrm>
            <a:off x="4341358" y="1562325"/>
            <a:ext cx="4081823" cy="400110"/>
          </a:xfrm>
          <a:prstGeom prst="rect">
            <a:avLst/>
          </a:prstGeom>
          <a:noFill/>
        </p:spPr>
        <p:txBody>
          <a:bodyPr wrap="none" rtlCol="0">
            <a:spAutoFit/>
          </a:bodyPr>
          <a:lstStyle/>
          <a:p>
            <a:r>
              <a:rPr kumimoji="1" lang="en-US" altLang="zh-CN" sz="2000" dirty="0" smtClean="0">
                <a:latin typeface="Microsoft YaHei" charset="-122"/>
                <a:ea typeface="Microsoft YaHei" charset="-122"/>
                <a:cs typeface="Microsoft YaHei" charset="-122"/>
              </a:rPr>
              <a:t>Remix</a:t>
            </a:r>
            <a:r>
              <a:rPr kumimoji="1" lang="zh-CN" altLang="en-US" sz="2000" dirty="0" smtClean="0">
                <a:latin typeface="Microsoft YaHei" charset="-122"/>
                <a:ea typeface="Microsoft YaHei" charset="-122"/>
                <a:cs typeface="Microsoft YaHei" charset="-122"/>
              </a:rPr>
              <a:t> 在线编辑，或者下载离线版</a:t>
            </a:r>
            <a:endParaRPr kumimoji="1" lang="zh-CN" altLang="en-US" sz="2000" dirty="0">
              <a:latin typeface="Microsoft YaHei" charset="-122"/>
              <a:ea typeface="Microsoft YaHei" charset="-122"/>
              <a:cs typeface="Microsoft YaHei" charset="-122"/>
            </a:endParaRPr>
          </a:p>
        </p:txBody>
      </p:sp>
      <p:sp>
        <p:nvSpPr>
          <p:cNvPr id="7" name="文本框 6"/>
          <p:cNvSpPr txBox="1"/>
          <p:nvPr/>
        </p:nvSpPr>
        <p:spPr>
          <a:xfrm>
            <a:off x="3113966" y="2164214"/>
            <a:ext cx="3051028" cy="369332"/>
          </a:xfrm>
          <a:prstGeom prst="rect">
            <a:avLst/>
          </a:prstGeom>
          <a:noFill/>
        </p:spPr>
        <p:txBody>
          <a:bodyPr wrap="none" rtlCol="0">
            <a:spAutoFit/>
          </a:bodyPr>
          <a:lstStyle/>
          <a:p>
            <a:r>
              <a:rPr kumimoji="1" lang="en-US" altLang="zh-CN" dirty="0" smtClean="0">
                <a:latin typeface="Microsoft YaHei" charset="-122"/>
                <a:ea typeface="Microsoft YaHei" charset="-122"/>
                <a:cs typeface="Microsoft YaHei" charset="-122"/>
              </a:rPr>
              <a:t>Remix</a:t>
            </a:r>
            <a:r>
              <a:rPr kumimoji="1" lang="zh-CN" altLang="en-US" dirty="0" smtClean="0">
                <a:latin typeface="Microsoft YaHei" charset="-122"/>
                <a:ea typeface="Microsoft YaHei" charset="-122"/>
                <a:cs typeface="Microsoft YaHei" charset="-122"/>
              </a:rPr>
              <a:t> 帮助开发者轻松部署</a:t>
            </a:r>
            <a:endParaRPr kumimoji="1" lang="zh-CN" altLang="en-US" dirty="0">
              <a:latin typeface="Microsoft YaHei" charset="-122"/>
              <a:ea typeface="Microsoft YaHei" charset="-122"/>
              <a:cs typeface="Microsoft YaHei" charset="-122"/>
            </a:endParaRPr>
          </a:p>
        </p:txBody>
      </p:sp>
      <p:pic>
        <p:nvPicPr>
          <p:cNvPr id="8" name="图片 7"/>
          <p:cNvPicPr>
            <a:picLocks noChangeAspect="1"/>
          </p:cNvPicPr>
          <p:nvPr/>
        </p:nvPicPr>
        <p:blipFill>
          <a:blip r:embed="rId3"/>
          <a:stretch>
            <a:fillRect/>
          </a:stretch>
        </p:blipFill>
        <p:spPr>
          <a:xfrm>
            <a:off x="935373" y="2749847"/>
            <a:ext cx="7452766" cy="2445952"/>
          </a:xfrm>
          <a:prstGeom prst="rect">
            <a:avLst/>
          </a:prstGeom>
        </p:spPr>
      </p:pic>
      <p:sp>
        <p:nvSpPr>
          <p:cNvPr id="10" name="文本框 9"/>
          <p:cNvSpPr txBox="1"/>
          <p:nvPr/>
        </p:nvSpPr>
        <p:spPr>
          <a:xfrm>
            <a:off x="2483768" y="5578615"/>
            <a:ext cx="5032147" cy="646331"/>
          </a:xfrm>
          <a:prstGeom prst="rect">
            <a:avLst/>
          </a:prstGeom>
          <a:noFill/>
        </p:spPr>
        <p:txBody>
          <a:bodyPr wrap="none" rtlCol="0">
            <a:spAutoFit/>
          </a:bodyPr>
          <a:lstStyle/>
          <a:p>
            <a:pPr algn="ctr"/>
            <a:r>
              <a:rPr kumimoji="1" lang="zh-CN" altLang="en-US" b="1" dirty="0" smtClean="0">
                <a:latin typeface="Microsoft YaHei" charset="-122"/>
                <a:ea typeface="Microsoft YaHei" charset="-122"/>
                <a:cs typeface="Microsoft YaHei" charset="-122"/>
              </a:rPr>
              <a:t>提供部署代码，开发者只需要复制粘贴对应代码</a:t>
            </a:r>
            <a:endParaRPr kumimoji="1" lang="en-US" altLang="zh-CN" b="1" dirty="0" smtClean="0">
              <a:latin typeface="Microsoft YaHei" charset="-122"/>
              <a:ea typeface="Microsoft YaHei" charset="-122"/>
              <a:cs typeface="Microsoft YaHei" charset="-122"/>
            </a:endParaRPr>
          </a:p>
          <a:p>
            <a:pPr algn="ctr"/>
            <a:r>
              <a:rPr kumimoji="1" lang="zh-CN" altLang="en-US" b="1" dirty="0" smtClean="0">
                <a:latin typeface="Microsoft YaHei" charset="-122"/>
                <a:ea typeface="Microsoft YaHei" charset="-122"/>
                <a:cs typeface="Microsoft YaHei" charset="-122"/>
              </a:rPr>
              <a:t>即可把合约部署的交易广播到区块链网络中</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37128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sp>
        <p:nvSpPr>
          <p:cNvPr id="3" name="文本框 2"/>
          <p:cNvSpPr txBox="1"/>
          <p:nvPr/>
        </p:nvSpPr>
        <p:spPr>
          <a:xfrm>
            <a:off x="2339752" y="1217000"/>
            <a:ext cx="4944302" cy="584775"/>
          </a:xfrm>
          <a:prstGeom prst="rect">
            <a:avLst/>
          </a:prstGeom>
          <a:noFill/>
        </p:spPr>
        <p:txBody>
          <a:bodyPr wrap="none" rtlCol="0">
            <a:spAutoFit/>
          </a:bodyPr>
          <a:lstStyle/>
          <a:p>
            <a:r>
              <a:rPr kumimoji="1" lang="zh-CN" altLang="en-US" sz="3200" b="1" dirty="0" smtClean="0">
                <a:latin typeface="Microsoft YaHei" charset="-122"/>
                <a:ea typeface="Microsoft YaHei" charset="-122"/>
                <a:cs typeface="Microsoft YaHei" charset="-122"/>
              </a:rPr>
              <a:t>通证标准 </a:t>
            </a:r>
            <a:r>
              <a:rPr kumimoji="1" lang="en-US" altLang="zh-CN" sz="3200" b="1" dirty="0" smtClean="0">
                <a:latin typeface="Microsoft YaHei" charset="-122"/>
                <a:ea typeface="Microsoft YaHei" charset="-122"/>
                <a:cs typeface="Microsoft YaHei" charset="-122"/>
              </a:rPr>
              <a:t>(ERC20</a:t>
            </a:r>
            <a:r>
              <a:rPr kumimoji="1" lang="zh-CN" altLang="en-US" sz="3200" b="1" dirty="0">
                <a:latin typeface="Microsoft YaHei" charset="-122"/>
                <a:ea typeface="Microsoft YaHei" charset="-122"/>
                <a:cs typeface="Microsoft YaHei" charset="-122"/>
              </a:rPr>
              <a:t> </a:t>
            </a:r>
            <a:r>
              <a:rPr kumimoji="1" lang="en-US" altLang="zh-CN" sz="3200" b="1" dirty="0" smtClean="0">
                <a:latin typeface="Microsoft YaHei" charset="-122"/>
                <a:ea typeface="Microsoft YaHei" charset="-122"/>
                <a:cs typeface="Microsoft YaHei" charset="-122"/>
              </a:rPr>
              <a:t>&amp;</a:t>
            </a:r>
            <a:r>
              <a:rPr kumimoji="1" lang="zh-CN" altLang="en-US" sz="3200" b="1" dirty="0" smtClean="0">
                <a:latin typeface="Microsoft YaHei" charset="-122"/>
                <a:ea typeface="Microsoft YaHei" charset="-122"/>
                <a:cs typeface="Microsoft YaHei" charset="-122"/>
              </a:rPr>
              <a:t> </a:t>
            </a:r>
            <a:r>
              <a:rPr kumimoji="1" lang="en-US" altLang="zh-CN" sz="3200" b="1" dirty="0" smtClean="0">
                <a:latin typeface="Microsoft YaHei" charset="-122"/>
                <a:ea typeface="Microsoft YaHei" charset="-122"/>
                <a:cs typeface="Microsoft YaHei" charset="-122"/>
              </a:rPr>
              <a:t>721)</a:t>
            </a:r>
            <a:endParaRPr kumimoji="1" lang="zh-CN" altLang="en-US" sz="3200" b="1" dirty="0">
              <a:latin typeface="Microsoft YaHei" charset="-122"/>
              <a:ea typeface="Microsoft YaHei" charset="-122"/>
              <a:cs typeface="Microsoft YaHei" charset="-122"/>
            </a:endParaRPr>
          </a:p>
        </p:txBody>
      </p:sp>
      <p:sp>
        <p:nvSpPr>
          <p:cNvPr id="4" name="文本框 3"/>
          <p:cNvSpPr txBox="1"/>
          <p:nvPr/>
        </p:nvSpPr>
        <p:spPr>
          <a:xfrm>
            <a:off x="621903" y="2276872"/>
            <a:ext cx="8064896" cy="3600986"/>
          </a:xfrm>
          <a:prstGeom prst="rect">
            <a:avLst/>
          </a:prstGeom>
          <a:noFill/>
        </p:spPr>
        <p:txBody>
          <a:bodyPr wrap="square" rtlCol="0">
            <a:spAutoFit/>
          </a:bodyPr>
          <a:lstStyle/>
          <a:p>
            <a:pPr algn="just" latinLnBrk="1"/>
            <a:r>
              <a:rPr lang="en-US" altLang="zh-CN" sz="2400" b="1" dirty="0" smtClean="0">
                <a:latin typeface="Microsoft YaHei" charset="-122"/>
                <a:ea typeface="Microsoft YaHei" charset="-122"/>
                <a:cs typeface="Microsoft YaHei" charset="-122"/>
              </a:rPr>
              <a:t>ERC20</a:t>
            </a:r>
            <a:endParaRPr lang="en-US" altLang="zh-CN" sz="2400" b="1" dirty="0">
              <a:latin typeface="Microsoft YaHei" charset="-122"/>
              <a:ea typeface="Microsoft YaHei" charset="-122"/>
              <a:cs typeface="Microsoft YaHei" charset="-122"/>
            </a:endParaRPr>
          </a:p>
          <a:p>
            <a:pPr algn="just" latinLnBrk="1"/>
            <a:endParaRPr lang="en-US" altLang="zh-CN" dirty="0" smtClean="0">
              <a:latin typeface="Microsoft YaHei" charset="-122"/>
              <a:ea typeface="Microsoft YaHei" charset="-122"/>
              <a:cs typeface="Microsoft YaHei" charset="-122"/>
            </a:endParaRPr>
          </a:p>
          <a:p>
            <a:pPr algn="just" latinLnBrk="1"/>
            <a:r>
              <a:rPr lang="zh-CN" altLang="en-US" dirty="0" smtClean="0">
                <a:latin typeface="Microsoft YaHei" charset="-122"/>
                <a:ea typeface="Microsoft YaHei" charset="-122"/>
                <a:cs typeface="Microsoft YaHei" charset="-122"/>
              </a:rPr>
              <a:t>基于</a:t>
            </a:r>
            <a:r>
              <a:rPr lang="zh-CN" altLang="en-US" dirty="0">
                <a:latin typeface="Microsoft YaHei" charset="-122"/>
                <a:ea typeface="Microsoft YaHei" charset="-122"/>
                <a:cs typeface="Microsoft YaHei" charset="-122"/>
              </a:rPr>
              <a:t>同质化</a:t>
            </a:r>
            <a:r>
              <a:rPr lang="zh-CN" altLang="en-US" dirty="0" smtClean="0">
                <a:latin typeface="Microsoft YaHei" charset="-122"/>
                <a:ea typeface="Microsoft YaHei" charset="-122"/>
                <a:cs typeface="Microsoft YaHei" charset="-122"/>
              </a:rPr>
              <a:t>的</a:t>
            </a:r>
            <a:r>
              <a:rPr lang="en-US" altLang="zh-CN" dirty="0" smtClean="0">
                <a:latin typeface="Microsoft YaHei" charset="-122"/>
                <a:ea typeface="Microsoft YaHei" charset="-122"/>
                <a:cs typeface="Microsoft YaHei" charset="-122"/>
              </a:rPr>
              <a:t>Token</a:t>
            </a:r>
            <a:r>
              <a:rPr lang="zh-CN" altLang="en-US" dirty="0" smtClean="0">
                <a:latin typeface="Microsoft YaHei" charset="-122"/>
                <a:ea typeface="Microsoft YaHei" charset="-122"/>
                <a:cs typeface="Microsoft YaHei" charset="-122"/>
              </a:rPr>
              <a:t>，可置换与转化，</a:t>
            </a:r>
            <a:r>
              <a:rPr lang="zh-CN" altLang="en-US" dirty="0">
                <a:latin typeface="Microsoft YaHei" charset="-122"/>
                <a:ea typeface="Microsoft YaHei" charset="-122"/>
                <a:cs typeface="Microsoft YaHei" charset="-122"/>
              </a:rPr>
              <a:t>意味着所有的</a:t>
            </a:r>
            <a:r>
              <a:rPr lang="en-US" altLang="zh-CN" dirty="0" smtClean="0">
                <a:latin typeface="Microsoft YaHei" charset="-122"/>
                <a:ea typeface="Microsoft YaHei" charset="-122"/>
                <a:cs typeface="Microsoft YaHei" charset="-122"/>
              </a:rPr>
              <a:t>Token</a:t>
            </a:r>
            <a:r>
              <a:rPr lang="zh-CN" altLang="en-US" dirty="0" smtClean="0">
                <a:latin typeface="Microsoft YaHei" charset="-122"/>
                <a:ea typeface="Microsoft YaHei" charset="-122"/>
                <a:cs typeface="Microsoft YaHei" charset="-122"/>
              </a:rPr>
              <a:t>之间没有区别。目前，被国家禁止的</a:t>
            </a:r>
            <a:r>
              <a:rPr lang="en-US" altLang="zh-CN" dirty="0" smtClean="0">
                <a:latin typeface="Microsoft YaHei" charset="-122"/>
                <a:ea typeface="Microsoft YaHei" charset="-122"/>
                <a:cs typeface="Microsoft YaHei" charset="-122"/>
              </a:rPr>
              <a:t>ICO</a:t>
            </a:r>
            <a:r>
              <a:rPr lang="zh-CN" altLang="en-US" dirty="0" smtClean="0">
                <a:latin typeface="Microsoft YaHei" charset="-122"/>
                <a:ea typeface="Microsoft YaHei" charset="-122"/>
                <a:cs typeface="Microsoft YaHei" charset="-122"/>
              </a:rPr>
              <a:t>数字货币是基于这个标准，</a:t>
            </a:r>
            <a:r>
              <a:rPr lang="zh-CN" altLang="en-US" dirty="0" smtClean="0">
                <a:solidFill>
                  <a:srgbClr val="FF0000"/>
                </a:solidFill>
                <a:latin typeface="Microsoft YaHei" charset="-122"/>
                <a:ea typeface="Microsoft YaHei" charset="-122"/>
                <a:cs typeface="Microsoft YaHei" charset="-122"/>
              </a:rPr>
              <a:t>一定要避免误入歧途</a:t>
            </a:r>
            <a:endParaRPr lang="en-US" altLang="zh-CN" dirty="0" smtClean="0">
              <a:solidFill>
                <a:srgbClr val="FF0000"/>
              </a:solidFill>
              <a:latin typeface="Microsoft YaHei" charset="-122"/>
              <a:ea typeface="Microsoft YaHei" charset="-122"/>
              <a:cs typeface="Microsoft YaHei" charset="-122"/>
            </a:endParaRPr>
          </a:p>
          <a:p>
            <a:pPr algn="just" latinLnBrk="1"/>
            <a:endParaRPr lang="en-US" altLang="zh-CN" dirty="0">
              <a:latin typeface="Microsoft YaHei" charset="-122"/>
              <a:ea typeface="Microsoft YaHei" charset="-122"/>
              <a:cs typeface="Microsoft YaHei" charset="-122"/>
            </a:endParaRPr>
          </a:p>
          <a:p>
            <a:pPr algn="just" latinLnBrk="1"/>
            <a:r>
              <a:rPr lang="en-US" altLang="zh-CN" sz="2400" b="1" dirty="0" smtClean="0">
                <a:latin typeface="Microsoft YaHei" charset="-122"/>
                <a:ea typeface="Microsoft YaHei" charset="-122"/>
                <a:cs typeface="Microsoft YaHei" charset="-122"/>
              </a:rPr>
              <a:t>ERC721 </a:t>
            </a:r>
            <a:endParaRPr lang="en-US" altLang="zh-CN" sz="2800" b="1" dirty="0">
              <a:latin typeface="Microsoft YaHei" charset="-122"/>
              <a:ea typeface="Microsoft YaHei" charset="-122"/>
              <a:cs typeface="Microsoft YaHei" charset="-122"/>
            </a:endParaRPr>
          </a:p>
          <a:p>
            <a:pPr algn="just" latinLnBrk="1"/>
            <a:endParaRPr lang="en-US" altLang="zh-CN" dirty="0" smtClean="0">
              <a:latin typeface="Microsoft YaHei" charset="-122"/>
              <a:ea typeface="Microsoft YaHei" charset="-122"/>
              <a:cs typeface="Microsoft YaHei" charset="-122"/>
            </a:endParaRPr>
          </a:p>
          <a:p>
            <a:pPr algn="just" latinLnBrk="1"/>
            <a:r>
              <a:rPr lang="en-US" altLang="zh-CN" dirty="0">
                <a:latin typeface="Microsoft YaHei" charset="-122"/>
                <a:ea typeface="Microsoft YaHei" charset="-122"/>
                <a:cs typeface="Microsoft YaHei" charset="-122"/>
              </a:rPr>
              <a:t>T</a:t>
            </a:r>
            <a:r>
              <a:rPr lang="en-US" altLang="zh-CN" dirty="0" smtClean="0">
                <a:latin typeface="Microsoft YaHei" charset="-122"/>
                <a:ea typeface="Microsoft YaHei" charset="-122"/>
                <a:cs typeface="Microsoft YaHei" charset="-122"/>
              </a:rPr>
              <a:t>oken</a:t>
            </a:r>
            <a:r>
              <a:rPr lang="zh-CN" altLang="en-US" dirty="0" smtClean="0">
                <a:latin typeface="Microsoft YaHei" charset="-122"/>
                <a:ea typeface="Microsoft YaHei" charset="-122"/>
                <a:cs typeface="Microsoft YaHei" charset="-122"/>
              </a:rPr>
              <a:t>是</a:t>
            </a:r>
            <a:r>
              <a:rPr lang="zh-CN" altLang="en-US" dirty="0">
                <a:latin typeface="Microsoft YaHei" charset="-122"/>
                <a:ea typeface="Microsoft YaHei" charset="-122"/>
                <a:cs typeface="Microsoft YaHei" charset="-122"/>
              </a:rPr>
              <a:t>基于是非同质化的，不可互换的</a:t>
            </a:r>
            <a:r>
              <a:rPr lang="en-US" altLang="zh-CN" dirty="0">
                <a:latin typeface="Microsoft YaHei" charset="-122"/>
                <a:ea typeface="Microsoft YaHei" charset="-122"/>
                <a:cs typeface="Microsoft YaHei" charset="-122"/>
              </a:rPr>
              <a:t>Token</a:t>
            </a:r>
            <a:r>
              <a:rPr lang="zh-CN" altLang="en-US" dirty="0">
                <a:latin typeface="Microsoft YaHei" charset="-122"/>
                <a:ea typeface="Microsoft YaHei" charset="-122"/>
                <a:cs typeface="Microsoft YaHei" charset="-122"/>
              </a:rPr>
              <a:t>，简单理解为每个</a:t>
            </a:r>
            <a:r>
              <a:rPr lang="en-US" altLang="zh-CN" dirty="0">
                <a:latin typeface="Microsoft YaHei" charset="-122"/>
                <a:ea typeface="Microsoft YaHei" charset="-122"/>
                <a:cs typeface="Microsoft YaHei" charset="-122"/>
              </a:rPr>
              <a:t>Token</a:t>
            </a:r>
            <a:r>
              <a:rPr lang="zh-CN" altLang="en-US" dirty="0">
                <a:latin typeface="Microsoft YaHei" charset="-122"/>
                <a:ea typeface="Microsoft YaHei" charset="-122"/>
                <a:cs typeface="Microsoft YaHei" charset="-122"/>
              </a:rPr>
              <a:t>都是独一无二的</a:t>
            </a:r>
            <a:r>
              <a:rPr lang="zh-CN" altLang="en-US" dirty="0" smtClean="0">
                <a:latin typeface="Microsoft YaHei" charset="-122"/>
                <a:ea typeface="Microsoft YaHei" charset="-122"/>
                <a:cs typeface="Microsoft YaHei" charset="-122"/>
              </a:rPr>
              <a:t>。目前，该标准旨在为现实中独一无二的实体财产做映射，例如房产权等，也有基于此标准开发的游戏</a:t>
            </a:r>
            <a:endParaRPr lang="en-US" altLang="zh-CN" dirty="0" smtClean="0">
              <a:latin typeface="Microsoft YaHei" charset="-122"/>
              <a:ea typeface="Microsoft YaHei" charset="-122"/>
              <a:cs typeface="Microsoft YaHei" charset="-122"/>
            </a:endParaRPr>
          </a:p>
          <a:p>
            <a:pPr algn="just" latinLnBrk="1"/>
            <a:r>
              <a:rPr lang="zh-CN" altLang="en-US" dirty="0">
                <a:latin typeface="Microsoft YaHei" charset="-122"/>
                <a:ea typeface="Microsoft YaHei" charset="-122"/>
                <a:cs typeface="Microsoft YaHei" charset="-122"/>
              </a:rPr>
              <a:t/>
            </a:r>
            <a:br>
              <a:rPr lang="zh-CN" altLang="en-US" dirty="0">
                <a:latin typeface="Microsoft YaHei" charset="-122"/>
                <a:ea typeface="Microsoft YaHei" charset="-122"/>
                <a:cs typeface="Microsoft YaHei" charset="-122"/>
              </a:rPr>
            </a:b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03510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sp>
        <p:nvSpPr>
          <p:cNvPr id="3" name="文本框 2"/>
          <p:cNvSpPr txBox="1"/>
          <p:nvPr/>
        </p:nvSpPr>
        <p:spPr>
          <a:xfrm>
            <a:off x="2699792" y="1147331"/>
            <a:ext cx="3820598" cy="584775"/>
          </a:xfrm>
          <a:prstGeom prst="rect">
            <a:avLst/>
          </a:prstGeom>
          <a:noFill/>
        </p:spPr>
        <p:txBody>
          <a:bodyPr wrap="none" rtlCol="0">
            <a:spAutoFit/>
          </a:bodyPr>
          <a:lstStyle/>
          <a:p>
            <a:r>
              <a:rPr kumimoji="1" lang="zh-CN" altLang="en-US" sz="3200" b="1" dirty="0" smtClean="0">
                <a:latin typeface="Microsoft YaHei" charset="-122"/>
                <a:ea typeface="Microsoft YaHei" charset="-122"/>
                <a:cs typeface="Microsoft YaHei" charset="-122"/>
              </a:rPr>
              <a:t>通证标准 </a:t>
            </a:r>
            <a:r>
              <a:rPr kumimoji="1" lang="en-US" altLang="zh-CN" sz="3200" b="1" dirty="0" smtClean="0">
                <a:latin typeface="Microsoft YaHei" charset="-122"/>
                <a:ea typeface="Microsoft YaHei" charset="-122"/>
                <a:cs typeface="Microsoft YaHei" charset="-122"/>
              </a:rPr>
              <a:t>(ERC721)</a:t>
            </a:r>
            <a:endParaRPr kumimoji="1" lang="zh-CN" altLang="en-US" sz="3200" b="1" dirty="0">
              <a:latin typeface="Microsoft YaHei" charset="-122"/>
              <a:ea typeface="Microsoft YaHei" charset="-122"/>
              <a:cs typeface="Microsoft YaHei" charset="-122"/>
            </a:endParaRPr>
          </a:p>
        </p:txBody>
      </p:sp>
      <p:sp>
        <p:nvSpPr>
          <p:cNvPr id="4" name="文本框 3"/>
          <p:cNvSpPr txBox="1"/>
          <p:nvPr/>
        </p:nvSpPr>
        <p:spPr>
          <a:xfrm>
            <a:off x="1021294" y="1807617"/>
            <a:ext cx="7799178" cy="1569660"/>
          </a:xfrm>
          <a:prstGeom prst="rect">
            <a:avLst/>
          </a:prstGeom>
          <a:noFill/>
        </p:spPr>
        <p:txBody>
          <a:bodyPr wrap="square" rtlCol="0">
            <a:spAutoFit/>
          </a:bodyPr>
          <a:lstStyle/>
          <a:p>
            <a:pPr algn="just" latinLnBrk="1"/>
            <a:r>
              <a:rPr lang="en-US" altLang="zh-CN" sz="2400" b="1" dirty="0" smtClean="0">
                <a:latin typeface="Microsoft YaHei" charset="-122"/>
                <a:ea typeface="Microsoft YaHei" charset="-122"/>
                <a:cs typeface="Microsoft YaHei" charset="-122"/>
              </a:rPr>
              <a:t>ERC721 </a:t>
            </a:r>
            <a:endParaRPr lang="en-US" altLang="zh-CN" sz="2800" b="1" dirty="0">
              <a:latin typeface="Microsoft YaHei" charset="-122"/>
              <a:ea typeface="Microsoft YaHei" charset="-122"/>
              <a:cs typeface="Microsoft YaHei" charset="-122"/>
            </a:endParaRPr>
          </a:p>
          <a:p>
            <a:pPr algn="just" latinLnBrk="1"/>
            <a:endParaRPr lang="en-US" altLang="zh-CN" dirty="0" smtClean="0">
              <a:latin typeface="Microsoft YaHei" charset="-122"/>
              <a:ea typeface="Microsoft YaHei" charset="-122"/>
              <a:cs typeface="Microsoft YaHei" charset="-122"/>
            </a:endParaRPr>
          </a:p>
          <a:p>
            <a:pPr latinLnBrk="1"/>
            <a:r>
              <a:rPr lang="zh-CN" altLang="en-US" dirty="0" smtClean="0">
                <a:latin typeface="Microsoft YaHei" charset="-122"/>
                <a:ea typeface="Microsoft YaHei" charset="-122"/>
                <a:cs typeface="Microsoft YaHei" charset="-122"/>
              </a:rPr>
              <a:t>此标准中，为每一个非同质的数字资产分配独一无二的</a:t>
            </a:r>
            <a:r>
              <a:rPr lang="en-US" altLang="zh-CN" dirty="0" smtClean="0">
                <a:latin typeface="Microsoft YaHei" charset="-122"/>
                <a:ea typeface="Microsoft YaHei" charset="-122"/>
                <a:cs typeface="Microsoft YaHei" charset="-122"/>
              </a:rPr>
              <a:t>ID</a:t>
            </a:r>
            <a:r>
              <a:rPr lang="zh-CN" altLang="en-US" dirty="0" smtClean="0">
                <a:latin typeface="Microsoft YaHei" charset="-122"/>
                <a:ea typeface="Microsoft YaHei" charset="-122"/>
                <a:cs typeface="Microsoft YaHei" charset="-122"/>
              </a:rPr>
              <a:t>。因此，智能合约中存储拥有者和对应资产的</a:t>
            </a:r>
            <a:r>
              <a:rPr lang="en-US" altLang="zh-CN" dirty="0" smtClean="0">
                <a:latin typeface="Microsoft YaHei" charset="-122"/>
                <a:ea typeface="Microsoft YaHei" charset="-122"/>
                <a:cs typeface="Microsoft YaHei" charset="-122"/>
              </a:rPr>
              <a:t>ID</a:t>
            </a:r>
            <a:r>
              <a:rPr lang="zh-CN" altLang="en-US" dirty="0">
                <a:latin typeface="Microsoft YaHei" charset="-122"/>
                <a:ea typeface="Microsoft YaHei" charset="-122"/>
                <a:cs typeface="Microsoft YaHei" charset="-122"/>
              </a:rPr>
              <a:t/>
            </a:r>
            <a:br>
              <a:rPr lang="zh-CN" altLang="en-US" dirty="0">
                <a:latin typeface="Microsoft YaHei" charset="-122"/>
                <a:ea typeface="Microsoft YaHei" charset="-122"/>
                <a:cs typeface="Microsoft YaHei" charset="-122"/>
              </a:rPr>
            </a:br>
            <a:endParaRPr kumimoji="1" lang="zh-CN" altLang="en-US" dirty="0">
              <a:latin typeface="Microsoft YaHei" charset="-122"/>
              <a:ea typeface="Microsoft YaHei" charset="-122"/>
              <a:cs typeface="Microsoft YaHei" charset="-122"/>
            </a:endParaRPr>
          </a:p>
        </p:txBody>
      </p:sp>
      <p:sp>
        <p:nvSpPr>
          <p:cNvPr id="6" name="矩形 5"/>
          <p:cNvSpPr/>
          <p:nvPr/>
        </p:nvSpPr>
        <p:spPr>
          <a:xfrm>
            <a:off x="1021294" y="3377277"/>
            <a:ext cx="7665505" cy="3139321"/>
          </a:xfrm>
          <a:prstGeom prst="rect">
            <a:avLst/>
          </a:prstGeom>
        </p:spPr>
        <p:txBody>
          <a:bodyPr wrap="square">
            <a:spAutoFit/>
          </a:bodyPr>
          <a:lstStyle/>
          <a:p>
            <a:r>
              <a:rPr lang="en-US" altLang="zh-CN" dirty="0">
                <a:solidFill>
                  <a:srgbClr val="000000"/>
                </a:solidFill>
                <a:latin typeface="Consolas" charset="0"/>
              </a:rPr>
              <a:t>contract </a:t>
            </a:r>
            <a:r>
              <a:rPr lang="en-US" altLang="zh-CN" dirty="0" smtClean="0">
                <a:solidFill>
                  <a:srgbClr val="000000"/>
                </a:solidFill>
                <a:latin typeface="Consolas" charset="0"/>
              </a:rPr>
              <a:t>ERC721{</a:t>
            </a:r>
          </a:p>
          <a:p>
            <a:r>
              <a:rPr lang="en-US" altLang="zh-CN" dirty="0" smtClean="0">
                <a:solidFill>
                  <a:srgbClr val="000000"/>
                </a:solidFill>
                <a:latin typeface="Consolas" charset="0"/>
              </a:rPr>
              <a:t>······</a:t>
            </a:r>
          </a:p>
          <a:p>
            <a:r>
              <a:rPr lang="en-US" altLang="zh-CN" dirty="0" smtClean="0">
                <a:solidFill>
                  <a:srgbClr val="880000"/>
                </a:solidFill>
                <a:latin typeface="Consolas" charset="0"/>
              </a:rPr>
              <a:t>//</a:t>
            </a:r>
            <a:r>
              <a:rPr lang="zh-CN" altLang="en-US" dirty="0" smtClean="0">
                <a:solidFill>
                  <a:srgbClr val="880000"/>
                </a:solidFill>
                <a:latin typeface="Consolas" charset="0"/>
              </a:rPr>
              <a:t>根据指定的</a:t>
            </a:r>
            <a:r>
              <a:rPr lang="en-US" altLang="zh-CN" dirty="0" err="1" smtClean="0">
                <a:solidFill>
                  <a:srgbClr val="880000"/>
                </a:solidFill>
                <a:latin typeface="Consolas" charset="0"/>
              </a:rPr>
              <a:t>tokenId</a:t>
            </a:r>
            <a:r>
              <a:rPr lang="en-US" altLang="zh-CN" dirty="0" smtClean="0">
                <a:solidFill>
                  <a:srgbClr val="880000"/>
                </a:solidFill>
                <a:latin typeface="Consolas" charset="0"/>
              </a:rPr>
              <a:t> </a:t>
            </a:r>
            <a:r>
              <a:rPr lang="zh-CN" altLang="en-US" dirty="0" smtClean="0">
                <a:solidFill>
                  <a:srgbClr val="880000"/>
                </a:solidFill>
                <a:latin typeface="Consolas" charset="0"/>
              </a:rPr>
              <a:t>返回资产拥有者</a:t>
            </a:r>
            <a:r>
              <a:rPr lang="en-US" altLang="zh-CN" dirty="0" smtClean="0">
                <a:solidFill>
                  <a:srgbClr val="000000"/>
                </a:solidFill>
                <a:latin typeface="Consolas" charset="0"/>
              </a:rPr>
              <a:t> </a:t>
            </a:r>
          </a:p>
          <a:p>
            <a:r>
              <a:rPr lang="en-US" altLang="zh-CN" dirty="0" smtClean="0">
                <a:solidFill>
                  <a:srgbClr val="000088"/>
                </a:solidFill>
                <a:latin typeface="Consolas" charset="0"/>
              </a:rPr>
              <a:t>function</a:t>
            </a:r>
            <a:r>
              <a:rPr lang="en-US" altLang="zh-CN" dirty="0" smtClean="0">
                <a:solidFill>
                  <a:srgbClr val="000000"/>
                </a:solidFill>
                <a:latin typeface="Consolas" charset="0"/>
              </a:rPr>
              <a:t> </a:t>
            </a:r>
            <a:r>
              <a:rPr lang="en-US" altLang="zh-CN" dirty="0" err="1">
                <a:solidFill>
                  <a:srgbClr val="009900"/>
                </a:solidFill>
                <a:latin typeface="Consolas" charset="0"/>
              </a:rPr>
              <a:t>ownerOf</a:t>
            </a:r>
            <a:r>
              <a:rPr lang="en-US" altLang="zh-CN" dirty="0">
                <a:solidFill>
                  <a:srgbClr val="4F4F4F"/>
                </a:solidFill>
                <a:latin typeface="Consolas" charset="0"/>
              </a:rPr>
              <a:t>(uint256 _</a:t>
            </a:r>
            <a:r>
              <a:rPr lang="en-US" altLang="zh-CN" dirty="0" err="1">
                <a:solidFill>
                  <a:srgbClr val="4F4F4F"/>
                </a:solidFill>
                <a:latin typeface="Consolas" charset="0"/>
              </a:rPr>
              <a:t>tokenId</a:t>
            </a:r>
            <a:r>
              <a:rPr lang="en-US" altLang="zh-CN" dirty="0">
                <a:solidFill>
                  <a:srgbClr val="4F4F4F"/>
                </a:solidFill>
                <a:latin typeface="Consolas" charset="0"/>
              </a:rPr>
              <a:t>)</a:t>
            </a:r>
            <a:r>
              <a:rPr lang="en-US" altLang="zh-CN" dirty="0">
                <a:solidFill>
                  <a:srgbClr val="000000"/>
                </a:solidFill>
                <a:latin typeface="Consolas" charset="0"/>
              </a:rPr>
              <a:t> </a:t>
            </a:r>
            <a:r>
              <a:rPr lang="en-US" altLang="zh-CN" dirty="0">
                <a:solidFill>
                  <a:srgbClr val="009900"/>
                </a:solidFill>
                <a:latin typeface="Consolas" charset="0"/>
              </a:rPr>
              <a:t>external</a:t>
            </a:r>
            <a:r>
              <a:rPr lang="en-US" altLang="zh-CN" dirty="0">
                <a:solidFill>
                  <a:srgbClr val="000000"/>
                </a:solidFill>
                <a:latin typeface="Consolas" charset="0"/>
              </a:rPr>
              <a:t> </a:t>
            </a:r>
            <a:r>
              <a:rPr lang="en-US" altLang="zh-CN" dirty="0">
                <a:solidFill>
                  <a:srgbClr val="009900"/>
                </a:solidFill>
                <a:latin typeface="Consolas" charset="0"/>
              </a:rPr>
              <a:t>view</a:t>
            </a:r>
            <a:r>
              <a:rPr lang="en-US" altLang="zh-CN" dirty="0">
                <a:solidFill>
                  <a:srgbClr val="000000"/>
                </a:solidFill>
                <a:latin typeface="Consolas" charset="0"/>
              </a:rPr>
              <a:t> </a:t>
            </a:r>
            <a:r>
              <a:rPr lang="en-US" altLang="zh-CN" dirty="0">
                <a:solidFill>
                  <a:srgbClr val="009900"/>
                </a:solidFill>
                <a:latin typeface="Consolas" charset="0"/>
              </a:rPr>
              <a:t>returns</a:t>
            </a:r>
            <a:r>
              <a:rPr lang="en-US" altLang="zh-CN" dirty="0">
                <a:solidFill>
                  <a:srgbClr val="000000"/>
                </a:solidFill>
                <a:latin typeface="Consolas" charset="0"/>
              </a:rPr>
              <a:t> </a:t>
            </a:r>
            <a:r>
              <a:rPr lang="en-US" altLang="zh-CN" dirty="0">
                <a:solidFill>
                  <a:srgbClr val="4F4F4F"/>
                </a:solidFill>
                <a:latin typeface="Consolas" charset="0"/>
              </a:rPr>
              <a:t>(address owner)</a:t>
            </a:r>
            <a:r>
              <a:rPr lang="en-US" altLang="zh-CN" dirty="0">
                <a:solidFill>
                  <a:srgbClr val="000000"/>
                </a:solidFill>
                <a:latin typeface="Consolas" charset="0"/>
              </a:rPr>
              <a:t>; </a:t>
            </a:r>
            <a:endParaRPr lang="en-US" altLang="zh-CN" dirty="0" smtClean="0">
              <a:solidFill>
                <a:srgbClr val="000000"/>
              </a:solidFill>
              <a:latin typeface="Consolas" charset="0"/>
            </a:endParaRPr>
          </a:p>
          <a:p>
            <a:r>
              <a:rPr lang="en-US" altLang="zh-CN" dirty="0" smtClean="0">
                <a:solidFill>
                  <a:srgbClr val="880000"/>
                </a:solidFill>
                <a:latin typeface="Consolas" charset="0"/>
              </a:rPr>
              <a:t>//</a:t>
            </a:r>
            <a:r>
              <a:rPr lang="zh-CN" altLang="en-US" dirty="0">
                <a:solidFill>
                  <a:srgbClr val="880000"/>
                </a:solidFill>
                <a:latin typeface="Consolas" charset="0"/>
              </a:rPr>
              <a:t>当前用户是否有</a:t>
            </a:r>
            <a:r>
              <a:rPr lang="zh-CN" altLang="en-US" dirty="0" smtClean="0">
                <a:solidFill>
                  <a:srgbClr val="880000"/>
                </a:solidFill>
                <a:latin typeface="Consolas" charset="0"/>
              </a:rPr>
              <a:t>转移资产的</a:t>
            </a:r>
            <a:r>
              <a:rPr lang="zh-CN" altLang="en-US" dirty="0">
                <a:solidFill>
                  <a:srgbClr val="880000"/>
                </a:solidFill>
                <a:latin typeface="Consolas" charset="0"/>
              </a:rPr>
              <a:t>权力</a:t>
            </a:r>
            <a:r>
              <a:rPr lang="en-US" altLang="zh-CN" dirty="0">
                <a:solidFill>
                  <a:srgbClr val="880000"/>
                </a:solidFill>
                <a:latin typeface="Consolas" charset="0"/>
              </a:rPr>
              <a:t>.</a:t>
            </a:r>
            <a:r>
              <a:rPr lang="en-US" altLang="zh-CN" dirty="0">
                <a:solidFill>
                  <a:srgbClr val="000000"/>
                </a:solidFill>
                <a:latin typeface="Consolas" charset="0"/>
              </a:rPr>
              <a:t> </a:t>
            </a:r>
            <a:endParaRPr lang="en-US" altLang="zh-CN" dirty="0" smtClean="0">
              <a:solidFill>
                <a:srgbClr val="000000"/>
              </a:solidFill>
              <a:latin typeface="Consolas" charset="0"/>
            </a:endParaRPr>
          </a:p>
          <a:p>
            <a:r>
              <a:rPr lang="en-US" altLang="zh-CN" dirty="0" smtClean="0">
                <a:solidFill>
                  <a:srgbClr val="000088"/>
                </a:solidFill>
                <a:latin typeface="Consolas" charset="0"/>
              </a:rPr>
              <a:t>function</a:t>
            </a:r>
            <a:r>
              <a:rPr lang="en-US" altLang="zh-CN" dirty="0" smtClean="0">
                <a:solidFill>
                  <a:srgbClr val="000000"/>
                </a:solidFill>
                <a:latin typeface="Consolas" charset="0"/>
              </a:rPr>
              <a:t> </a:t>
            </a:r>
            <a:r>
              <a:rPr lang="en-US" altLang="zh-CN" dirty="0">
                <a:solidFill>
                  <a:srgbClr val="009900"/>
                </a:solidFill>
                <a:latin typeface="Consolas" charset="0"/>
              </a:rPr>
              <a:t>approve</a:t>
            </a:r>
            <a:r>
              <a:rPr lang="en-US" altLang="zh-CN" dirty="0">
                <a:solidFill>
                  <a:srgbClr val="4F4F4F"/>
                </a:solidFill>
                <a:latin typeface="Consolas" charset="0"/>
              </a:rPr>
              <a:t>(address _to, uint256 _</a:t>
            </a:r>
            <a:r>
              <a:rPr lang="en-US" altLang="zh-CN" dirty="0" err="1">
                <a:solidFill>
                  <a:srgbClr val="4F4F4F"/>
                </a:solidFill>
                <a:latin typeface="Consolas" charset="0"/>
              </a:rPr>
              <a:t>tokenId</a:t>
            </a:r>
            <a:r>
              <a:rPr lang="en-US" altLang="zh-CN" dirty="0">
                <a:solidFill>
                  <a:srgbClr val="4F4F4F"/>
                </a:solidFill>
                <a:latin typeface="Consolas" charset="0"/>
              </a:rPr>
              <a:t>)</a:t>
            </a:r>
            <a:r>
              <a:rPr lang="en-US" altLang="zh-CN" dirty="0">
                <a:solidFill>
                  <a:srgbClr val="000000"/>
                </a:solidFill>
                <a:latin typeface="Consolas" charset="0"/>
              </a:rPr>
              <a:t> </a:t>
            </a:r>
            <a:r>
              <a:rPr lang="en-US" altLang="zh-CN" dirty="0">
                <a:solidFill>
                  <a:srgbClr val="009900"/>
                </a:solidFill>
                <a:latin typeface="Consolas" charset="0"/>
              </a:rPr>
              <a:t>external</a:t>
            </a:r>
            <a:r>
              <a:rPr lang="en-US" altLang="zh-CN" dirty="0">
                <a:solidFill>
                  <a:srgbClr val="000000"/>
                </a:solidFill>
                <a:latin typeface="Consolas" charset="0"/>
              </a:rPr>
              <a:t>; </a:t>
            </a:r>
            <a:r>
              <a:rPr lang="en-US" altLang="zh-CN" dirty="0">
                <a:solidFill>
                  <a:srgbClr val="880000"/>
                </a:solidFill>
                <a:latin typeface="Consolas" charset="0"/>
              </a:rPr>
              <a:t>//</a:t>
            </a:r>
            <a:r>
              <a:rPr lang="en-US" altLang="zh-CN" dirty="0" err="1">
                <a:solidFill>
                  <a:srgbClr val="880000"/>
                </a:solidFill>
                <a:latin typeface="Consolas" charset="0"/>
              </a:rPr>
              <a:t>tokenid</a:t>
            </a:r>
            <a:r>
              <a:rPr lang="en-US" altLang="zh-CN" dirty="0">
                <a:solidFill>
                  <a:srgbClr val="880000"/>
                </a:solidFill>
                <a:latin typeface="Consolas" charset="0"/>
              </a:rPr>
              <a:t> </a:t>
            </a:r>
            <a:r>
              <a:rPr lang="zh-CN" altLang="en-US" dirty="0">
                <a:solidFill>
                  <a:srgbClr val="880000"/>
                </a:solidFill>
                <a:latin typeface="Consolas" charset="0"/>
              </a:rPr>
              <a:t>资产转移。</a:t>
            </a:r>
            <a:r>
              <a:rPr lang="en-US" altLang="zh-CN" dirty="0">
                <a:solidFill>
                  <a:srgbClr val="000000"/>
                </a:solidFill>
                <a:latin typeface="Consolas" charset="0"/>
              </a:rPr>
              <a:t> </a:t>
            </a:r>
            <a:endParaRPr lang="en-US" altLang="zh-CN" dirty="0" smtClean="0">
              <a:solidFill>
                <a:srgbClr val="000000"/>
              </a:solidFill>
              <a:latin typeface="Consolas" charset="0"/>
            </a:endParaRPr>
          </a:p>
          <a:p>
            <a:r>
              <a:rPr lang="en-US" altLang="zh-CN" dirty="0" smtClean="0">
                <a:solidFill>
                  <a:srgbClr val="000088"/>
                </a:solidFill>
                <a:latin typeface="Consolas" charset="0"/>
              </a:rPr>
              <a:t>function</a:t>
            </a:r>
            <a:r>
              <a:rPr lang="en-US" altLang="zh-CN" dirty="0" smtClean="0">
                <a:solidFill>
                  <a:srgbClr val="000000"/>
                </a:solidFill>
                <a:latin typeface="Consolas" charset="0"/>
              </a:rPr>
              <a:t> </a:t>
            </a:r>
            <a:r>
              <a:rPr lang="en-US" altLang="zh-CN" dirty="0">
                <a:solidFill>
                  <a:srgbClr val="009900"/>
                </a:solidFill>
                <a:latin typeface="Consolas" charset="0"/>
              </a:rPr>
              <a:t>transfer</a:t>
            </a:r>
            <a:r>
              <a:rPr lang="en-US" altLang="zh-CN" dirty="0">
                <a:solidFill>
                  <a:srgbClr val="4F4F4F"/>
                </a:solidFill>
                <a:latin typeface="Consolas" charset="0"/>
              </a:rPr>
              <a:t>(address _to, uint256 _</a:t>
            </a:r>
            <a:r>
              <a:rPr lang="en-US" altLang="zh-CN" dirty="0" err="1">
                <a:solidFill>
                  <a:srgbClr val="4F4F4F"/>
                </a:solidFill>
                <a:latin typeface="Consolas" charset="0"/>
              </a:rPr>
              <a:t>tokenId</a:t>
            </a:r>
            <a:r>
              <a:rPr lang="en-US" altLang="zh-CN" dirty="0">
                <a:solidFill>
                  <a:srgbClr val="4F4F4F"/>
                </a:solidFill>
                <a:latin typeface="Consolas" charset="0"/>
              </a:rPr>
              <a:t>)</a:t>
            </a:r>
            <a:r>
              <a:rPr lang="en-US" altLang="zh-CN" dirty="0">
                <a:solidFill>
                  <a:srgbClr val="000000"/>
                </a:solidFill>
                <a:latin typeface="Consolas" charset="0"/>
              </a:rPr>
              <a:t> </a:t>
            </a:r>
            <a:r>
              <a:rPr lang="en-US" altLang="zh-CN" dirty="0">
                <a:solidFill>
                  <a:srgbClr val="009900"/>
                </a:solidFill>
                <a:latin typeface="Consolas" charset="0"/>
              </a:rPr>
              <a:t>external</a:t>
            </a:r>
            <a:r>
              <a:rPr lang="en-US" altLang="zh-CN" dirty="0" smtClean="0">
                <a:solidFill>
                  <a:srgbClr val="000000"/>
                </a:solidFill>
                <a:latin typeface="Consolas" charset="0"/>
              </a:rPr>
              <a:t>;</a:t>
            </a:r>
          </a:p>
          <a:p>
            <a:r>
              <a:rPr lang="en-US" altLang="zh-CN" dirty="0" smtClean="0">
                <a:solidFill>
                  <a:srgbClr val="000000"/>
                </a:solidFill>
                <a:latin typeface="Consolas" charset="0"/>
              </a:rPr>
              <a:t>······</a:t>
            </a:r>
            <a:endParaRPr lang="en-US" altLang="zh-CN" dirty="0">
              <a:solidFill>
                <a:srgbClr val="000000"/>
              </a:solidFill>
              <a:latin typeface="Consolas" charset="0"/>
            </a:endParaRPr>
          </a:p>
          <a:p>
            <a:r>
              <a:rPr lang="en-US" altLang="zh-CN" dirty="0" smtClean="0">
                <a:solidFill>
                  <a:srgbClr val="000000"/>
                </a:solidFill>
                <a:latin typeface="Consolas" charset="0"/>
              </a:rPr>
              <a:t>}</a:t>
            </a:r>
            <a:endParaRPr lang="zh-CN" altLang="en-US" dirty="0"/>
          </a:p>
        </p:txBody>
      </p:sp>
    </p:spTree>
    <p:extLst>
      <p:ext uri="{BB962C8B-B14F-4D97-AF65-F5344CB8AC3E}">
        <p14:creationId xmlns:p14="http://schemas.microsoft.com/office/powerpoint/2010/main" val="14615213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sp>
        <p:nvSpPr>
          <p:cNvPr id="3" name="文本框 2"/>
          <p:cNvSpPr txBox="1"/>
          <p:nvPr/>
        </p:nvSpPr>
        <p:spPr>
          <a:xfrm>
            <a:off x="5803622" y="1292346"/>
            <a:ext cx="1736694" cy="584775"/>
          </a:xfrm>
          <a:prstGeom prst="rect">
            <a:avLst/>
          </a:prstGeom>
          <a:noFill/>
        </p:spPr>
        <p:txBody>
          <a:bodyPr wrap="none" rtlCol="0">
            <a:spAutoFit/>
          </a:bodyPr>
          <a:lstStyle/>
          <a:p>
            <a:r>
              <a:rPr kumimoji="1" lang="en-US" altLang="zh-CN" sz="3200" b="1" smtClean="0">
                <a:latin typeface="Microsoft YaHei" charset="-122"/>
                <a:ea typeface="Microsoft YaHei" charset="-122"/>
                <a:cs typeface="Microsoft YaHei" charset="-122"/>
              </a:rPr>
              <a:t>ERC721</a:t>
            </a:r>
            <a:endParaRPr kumimoji="1" lang="zh-CN" altLang="en-US" sz="3200" b="1" dirty="0">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899592" y="1340768"/>
            <a:ext cx="3384376" cy="1223429"/>
          </a:xfrm>
          <a:prstGeom prst="rect">
            <a:avLst/>
          </a:prstGeom>
        </p:spPr>
      </p:pic>
      <p:sp>
        <p:nvSpPr>
          <p:cNvPr id="7" name="文本框 6"/>
          <p:cNvSpPr txBox="1"/>
          <p:nvPr/>
        </p:nvSpPr>
        <p:spPr>
          <a:xfrm>
            <a:off x="4788024" y="1952482"/>
            <a:ext cx="3767891" cy="461665"/>
          </a:xfrm>
          <a:prstGeom prst="rect">
            <a:avLst/>
          </a:prstGeom>
          <a:noFill/>
        </p:spPr>
        <p:txBody>
          <a:bodyPr wrap="none" rtlCol="0">
            <a:spAutoFit/>
          </a:bodyPr>
          <a:lstStyle/>
          <a:p>
            <a:r>
              <a:rPr kumimoji="1" lang="zh-CN" altLang="fi-FI" sz="2400" b="1" dirty="0">
                <a:latin typeface="Microsoft YaHei" charset="-122"/>
                <a:ea typeface="Microsoft YaHei" charset="-122"/>
                <a:cs typeface="Microsoft YaHei" charset="-122"/>
              </a:rPr>
              <a:t>以太猫（</a:t>
            </a:r>
            <a:r>
              <a:rPr kumimoji="1" lang="fi-FI" altLang="zh-CN" sz="2400" b="1" dirty="0" err="1">
                <a:latin typeface="Microsoft YaHei" charset="-122"/>
                <a:ea typeface="Microsoft YaHei" charset="-122"/>
                <a:cs typeface="Microsoft YaHei" charset="-122"/>
              </a:rPr>
              <a:t>CryptoKitties</a:t>
            </a:r>
            <a:r>
              <a:rPr kumimoji="1" lang="zh-CN" altLang="fi-FI" sz="2400" b="1" dirty="0">
                <a:latin typeface="Microsoft YaHei" charset="-122"/>
                <a:ea typeface="Microsoft YaHei" charset="-122"/>
                <a:cs typeface="Microsoft YaHei" charset="-122"/>
              </a:rPr>
              <a:t>）</a:t>
            </a:r>
            <a:endParaRPr kumimoji="1" lang="zh-CN" altLang="en-US" sz="2400" b="1" dirty="0">
              <a:latin typeface="Microsoft YaHei" charset="-122"/>
              <a:ea typeface="Microsoft YaHei" charset="-122"/>
              <a:cs typeface="Microsoft YaHei" charset="-122"/>
            </a:endParaRPr>
          </a:p>
        </p:txBody>
      </p:sp>
      <p:pic>
        <p:nvPicPr>
          <p:cNvPr id="9" name="图片 8"/>
          <p:cNvPicPr>
            <a:picLocks noChangeAspect="1"/>
          </p:cNvPicPr>
          <p:nvPr/>
        </p:nvPicPr>
        <p:blipFill>
          <a:blip r:embed="rId4"/>
          <a:stretch>
            <a:fillRect/>
          </a:stretch>
        </p:blipFill>
        <p:spPr>
          <a:xfrm>
            <a:off x="899592" y="3140261"/>
            <a:ext cx="5580112" cy="3272352"/>
          </a:xfrm>
          <a:prstGeom prst="rect">
            <a:avLst/>
          </a:prstGeom>
        </p:spPr>
      </p:pic>
      <p:sp>
        <p:nvSpPr>
          <p:cNvPr id="10" name="文本框 9"/>
          <p:cNvSpPr txBox="1"/>
          <p:nvPr/>
        </p:nvSpPr>
        <p:spPr>
          <a:xfrm>
            <a:off x="6479704" y="4444008"/>
            <a:ext cx="2484784" cy="646331"/>
          </a:xfrm>
          <a:prstGeom prst="rect">
            <a:avLst/>
          </a:prstGeom>
          <a:noFill/>
        </p:spPr>
        <p:txBody>
          <a:bodyPr wrap="square" rtlCol="0">
            <a:spAutoFit/>
          </a:bodyPr>
          <a:lstStyle/>
          <a:p>
            <a:r>
              <a:rPr kumimoji="1" lang="zh-CN" altLang="en-US" b="1" dirty="0" smtClean="0">
                <a:latin typeface="Microsoft YaHei" charset="-122"/>
                <a:ea typeface="Microsoft YaHei" charset="-122"/>
                <a:cs typeface="Microsoft YaHei" charset="-122"/>
              </a:rPr>
              <a:t>如图标红即为独一无二的数字资产的通证</a:t>
            </a:r>
            <a:r>
              <a:rPr kumimoji="1" lang="en-US" altLang="zh-CN" b="1" dirty="0" smtClean="0">
                <a:latin typeface="Microsoft YaHei" charset="-122"/>
                <a:ea typeface="Microsoft YaHei" charset="-122"/>
                <a:cs typeface="Microsoft YaHei" charset="-122"/>
              </a:rPr>
              <a:t>ID</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99765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智能合约</a:t>
            </a:r>
          </a:p>
        </p:txBody>
      </p:sp>
      <p:sp>
        <p:nvSpPr>
          <p:cNvPr id="3" name="文本框 2"/>
          <p:cNvSpPr txBox="1"/>
          <p:nvPr/>
        </p:nvSpPr>
        <p:spPr>
          <a:xfrm>
            <a:off x="971600" y="2421704"/>
            <a:ext cx="1736694" cy="584775"/>
          </a:xfrm>
          <a:prstGeom prst="rect">
            <a:avLst/>
          </a:prstGeom>
          <a:noFill/>
        </p:spPr>
        <p:txBody>
          <a:bodyPr wrap="none" rtlCol="0">
            <a:spAutoFit/>
          </a:bodyPr>
          <a:lstStyle/>
          <a:p>
            <a:r>
              <a:rPr kumimoji="1" lang="en-US" altLang="zh-CN" sz="3200" b="1" dirty="0" smtClean="0">
                <a:latin typeface="Microsoft YaHei" charset="-122"/>
                <a:ea typeface="Microsoft YaHei" charset="-122"/>
                <a:cs typeface="Microsoft YaHei" charset="-122"/>
              </a:rPr>
              <a:t>ERC721</a:t>
            </a:r>
            <a:endParaRPr kumimoji="1" lang="zh-CN" altLang="en-US" sz="3200" b="1" dirty="0">
              <a:latin typeface="Microsoft YaHei" charset="-122"/>
              <a:ea typeface="Microsoft YaHei" charset="-122"/>
              <a:cs typeface="Microsoft YaHei" charset="-122"/>
            </a:endParaRPr>
          </a:p>
        </p:txBody>
      </p:sp>
      <p:sp>
        <p:nvSpPr>
          <p:cNvPr id="7" name="文本框 6"/>
          <p:cNvSpPr txBox="1"/>
          <p:nvPr/>
        </p:nvSpPr>
        <p:spPr>
          <a:xfrm>
            <a:off x="1132061" y="3120878"/>
            <a:ext cx="1415772" cy="461665"/>
          </a:xfrm>
          <a:prstGeom prst="rect">
            <a:avLst/>
          </a:prstGeom>
          <a:noFill/>
        </p:spPr>
        <p:txBody>
          <a:bodyPr wrap="none" rtlCol="0">
            <a:spAutoFit/>
          </a:bodyPr>
          <a:lstStyle/>
          <a:p>
            <a:r>
              <a:rPr kumimoji="1" lang="zh-CN" altLang="en-US" sz="2400" b="1" smtClean="0">
                <a:latin typeface="Microsoft YaHei" charset="-122"/>
                <a:ea typeface="Microsoft YaHei" charset="-122"/>
                <a:cs typeface="Microsoft YaHei" charset="-122"/>
              </a:rPr>
              <a:t>实际资产</a:t>
            </a:r>
            <a:endParaRPr kumimoji="1" lang="zh-CN" altLang="en-US" sz="2400" b="1" dirty="0">
              <a:latin typeface="Microsoft YaHei" charset="-122"/>
              <a:ea typeface="Microsoft YaHei" charset="-122"/>
              <a:cs typeface="Microsoft YaHei" charset="-122"/>
            </a:endParaRPr>
          </a:p>
        </p:txBody>
      </p:sp>
      <p:sp>
        <p:nvSpPr>
          <p:cNvPr id="4" name="文本框 3"/>
          <p:cNvSpPr txBox="1"/>
          <p:nvPr/>
        </p:nvSpPr>
        <p:spPr>
          <a:xfrm>
            <a:off x="611560" y="4944699"/>
            <a:ext cx="8208912" cy="1200329"/>
          </a:xfrm>
          <a:prstGeom prst="rect">
            <a:avLst/>
          </a:prstGeom>
          <a:noFill/>
        </p:spPr>
        <p:txBody>
          <a:bodyPr wrap="square" rtlCol="0">
            <a:spAutoFit/>
          </a:bodyPr>
          <a:lstStyle/>
          <a:p>
            <a:pPr algn="ctr"/>
            <a:r>
              <a:rPr lang="zh-CN" altLang="en-US" sz="2400" b="1" dirty="0" smtClean="0">
                <a:latin typeface="Microsoft YaHei" charset="-122"/>
                <a:ea typeface="Microsoft YaHei" charset="-122"/>
                <a:cs typeface="Microsoft YaHei" charset="-122"/>
              </a:rPr>
              <a:t>将</a:t>
            </a:r>
            <a:r>
              <a:rPr lang="zh-CN" altLang="en-US" sz="2400" b="1" dirty="0">
                <a:latin typeface="Microsoft YaHei" charset="-122"/>
                <a:ea typeface="Microsoft YaHei" charset="-122"/>
                <a:cs typeface="Microsoft YaHei" charset="-122"/>
              </a:rPr>
              <a:t>资产映射到区块链世界的应用，比如加密猫、</a:t>
            </a:r>
            <a:r>
              <a:rPr lang="zh-CN" altLang="en-US" sz="2400" b="1" dirty="0" smtClean="0">
                <a:latin typeface="Microsoft YaHei" charset="-122"/>
                <a:ea typeface="Microsoft YaHei" charset="-122"/>
                <a:cs typeface="Microsoft YaHei" charset="-122"/>
              </a:rPr>
              <a:t>比特房</a:t>
            </a:r>
            <a:endParaRPr lang="en-US" altLang="zh-CN" sz="2400" b="1" dirty="0" smtClean="0">
              <a:latin typeface="Microsoft YaHei" charset="-122"/>
              <a:ea typeface="Microsoft YaHei" charset="-122"/>
              <a:cs typeface="Microsoft YaHei" charset="-122"/>
            </a:endParaRPr>
          </a:p>
          <a:p>
            <a:pPr algn="ctr"/>
            <a:endParaRPr lang="en-US" altLang="zh-CN" sz="2400" b="1" dirty="0">
              <a:latin typeface="Microsoft YaHei" charset="-122"/>
              <a:ea typeface="Microsoft YaHei" charset="-122"/>
              <a:cs typeface="Microsoft YaHei" charset="-122"/>
            </a:endParaRPr>
          </a:p>
          <a:p>
            <a:pPr algn="ctr"/>
            <a:r>
              <a:rPr lang="zh-CN" altLang="en-US" sz="2400" b="1" dirty="0" smtClean="0">
                <a:solidFill>
                  <a:srgbClr val="FF0000"/>
                </a:solidFill>
                <a:latin typeface="Microsoft YaHei" charset="-122"/>
                <a:ea typeface="Microsoft YaHei" charset="-122"/>
                <a:cs typeface="Microsoft YaHei" charset="-122"/>
              </a:rPr>
              <a:t>未来发展前景？</a:t>
            </a:r>
            <a:endParaRPr kumimoji="1" lang="zh-CN" altLang="en-US" sz="2400" b="1" dirty="0">
              <a:solidFill>
                <a:srgbClr val="FF0000"/>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4067944" y="1997551"/>
            <a:ext cx="3203848" cy="1714301"/>
          </a:xfrm>
          <a:prstGeom prst="rect">
            <a:avLst/>
          </a:prstGeom>
        </p:spPr>
      </p:pic>
      <p:sp>
        <p:nvSpPr>
          <p:cNvPr id="8" name="文本框 7"/>
          <p:cNvSpPr txBox="1"/>
          <p:nvPr/>
        </p:nvSpPr>
        <p:spPr>
          <a:xfrm>
            <a:off x="5000454" y="3993017"/>
            <a:ext cx="1338828" cy="369332"/>
          </a:xfrm>
          <a:prstGeom prst="rect">
            <a:avLst/>
          </a:prstGeom>
          <a:noFill/>
        </p:spPr>
        <p:txBody>
          <a:bodyPr wrap="none" rtlCol="0">
            <a:spAutoFit/>
          </a:bodyPr>
          <a:lstStyle/>
          <a:p>
            <a:r>
              <a:rPr kumimoji="1" lang="zh-CN" altLang="en-US" b="1" dirty="0" smtClean="0">
                <a:latin typeface="Microsoft YaHei" charset="-122"/>
                <a:ea typeface="Microsoft YaHei" charset="-122"/>
                <a:cs typeface="Microsoft YaHei" charset="-122"/>
              </a:rPr>
              <a:t>房屋使用权</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14600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pic>
        <p:nvPicPr>
          <p:cNvPr id="4" name="图片 3"/>
          <p:cNvPicPr>
            <a:picLocks noChangeAspect="1"/>
          </p:cNvPicPr>
          <p:nvPr/>
        </p:nvPicPr>
        <p:blipFill>
          <a:blip r:embed="rId3"/>
          <a:stretch>
            <a:fillRect/>
          </a:stretch>
        </p:blipFill>
        <p:spPr>
          <a:xfrm>
            <a:off x="4449798" y="1412775"/>
            <a:ext cx="3860800" cy="812800"/>
          </a:xfrm>
          <a:prstGeom prst="rect">
            <a:avLst/>
          </a:prstGeom>
        </p:spPr>
      </p:pic>
      <p:sp>
        <p:nvSpPr>
          <p:cNvPr id="5" name="文本框 4"/>
          <p:cNvSpPr txBox="1"/>
          <p:nvPr/>
        </p:nvSpPr>
        <p:spPr>
          <a:xfrm>
            <a:off x="1331640" y="1496010"/>
            <a:ext cx="2031325" cy="646331"/>
          </a:xfrm>
          <a:prstGeom prst="rect">
            <a:avLst/>
          </a:prstGeom>
          <a:noFill/>
        </p:spPr>
        <p:txBody>
          <a:bodyPr wrap="none" rtlCol="0">
            <a:spAutoFit/>
          </a:bodyPr>
          <a:lstStyle/>
          <a:p>
            <a:r>
              <a:rPr kumimoji="1" lang="zh-CN" altLang="en-US" sz="3600" dirty="0" smtClean="0">
                <a:latin typeface="Microsoft YaHei" charset="-122"/>
                <a:ea typeface="Microsoft YaHei" charset="-122"/>
                <a:cs typeface="Microsoft YaHei" charset="-122"/>
              </a:rPr>
              <a:t>超级账本</a:t>
            </a:r>
            <a:endParaRPr kumimoji="1" lang="zh-CN" altLang="en-US" sz="3600" dirty="0">
              <a:latin typeface="Microsoft YaHei" charset="-122"/>
              <a:ea typeface="Microsoft YaHei" charset="-122"/>
              <a:cs typeface="Microsoft YaHei" charset="-122"/>
            </a:endParaRPr>
          </a:p>
        </p:txBody>
      </p:sp>
      <p:sp>
        <p:nvSpPr>
          <p:cNvPr id="6" name="文本框 5"/>
          <p:cNvSpPr txBox="1"/>
          <p:nvPr/>
        </p:nvSpPr>
        <p:spPr>
          <a:xfrm>
            <a:off x="899592" y="2758794"/>
            <a:ext cx="7632848" cy="1569660"/>
          </a:xfrm>
          <a:prstGeom prst="rect">
            <a:avLst/>
          </a:prstGeom>
          <a:noFill/>
        </p:spPr>
        <p:txBody>
          <a:bodyPr wrap="square" rtlCol="0">
            <a:spAutoFit/>
          </a:bodyPr>
          <a:lstStyle/>
          <a:p>
            <a:pPr algn="just"/>
            <a:r>
              <a:rPr lang="en-US" altLang="zh-CN" sz="2400" b="1" dirty="0" err="1">
                <a:latin typeface="微软雅黑" panose="020B0503020204020204" pitchFamily="34" charset="-122"/>
                <a:ea typeface="微软雅黑" panose="020B0503020204020204" pitchFamily="34" charset="-122"/>
              </a:rPr>
              <a:t>Hyperledger</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是 </a:t>
            </a:r>
            <a:r>
              <a:rPr lang="en-US" altLang="zh-CN" sz="2400" b="1" dirty="0">
                <a:latin typeface="微软雅黑" panose="020B0503020204020204" pitchFamily="34" charset="-122"/>
                <a:ea typeface="微软雅黑" panose="020B0503020204020204" pitchFamily="34" charset="-122"/>
              </a:rPr>
              <a:t>Linux </a:t>
            </a:r>
            <a:r>
              <a:rPr lang="zh-CN" altLang="en-US" sz="2400" b="1" dirty="0">
                <a:latin typeface="微软雅黑" panose="020B0503020204020204" pitchFamily="34" charset="-122"/>
                <a:ea typeface="微软雅黑" panose="020B0503020204020204" pitchFamily="34" charset="-122"/>
              </a:rPr>
              <a:t>基金会主持的一个开源项目，启动于 </a:t>
            </a:r>
            <a:r>
              <a:rPr lang="en-US" altLang="zh-CN" sz="2400" b="1" dirty="0">
                <a:latin typeface="微软雅黑" panose="020B0503020204020204" pitchFamily="34" charset="-122"/>
                <a:ea typeface="微软雅黑" panose="020B0503020204020204" pitchFamily="34" charset="-122"/>
              </a:rPr>
              <a:t>2015 </a:t>
            </a:r>
            <a:r>
              <a:rPr lang="zh-CN" altLang="en-US" sz="2400" b="1" dirty="0">
                <a:latin typeface="微软雅黑" panose="020B0503020204020204" pitchFamily="34" charset="-122"/>
                <a:ea typeface="微软雅黑" panose="020B0503020204020204" pitchFamily="34" charset="-122"/>
              </a:rPr>
              <a:t>年</a:t>
            </a:r>
            <a:r>
              <a:rPr lang="zh-CN" altLang="en-US" sz="2400" b="1" dirty="0" smtClean="0">
                <a:latin typeface="微软雅黑" panose="020B0503020204020204" pitchFamily="34" charset="-122"/>
                <a:ea typeface="微软雅黑" panose="020B0503020204020204" pitchFamily="34" charset="-122"/>
              </a:rPr>
              <a:t>，核心</a:t>
            </a:r>
            <a:r>
              <a:rPr lang="zh-CN" altLang="en-US" sz="2400" b="1" dirty="0">
                <a:latin typeface="微软雅黑" panose="020B0503020204020204" pitchFamily="34" charset="-122"/>
                <a:ea typeface="微软雅黑" panose="020B0503020204020204" pitchFamily="34" charset="-122"/>
              </a:rPr>
              <a:t>目标是建立开放的、标准化的、企业级的、能支持商业交易的分布式账本的框架与基础代码</a:t>
            </a:r>
          </a:p>
        </p:txBody>
      </p:sp>
      <p:sp>
        <p:nvSpPr>
          <p:cNvPr id="7" name="文本框 6"/>
          <p:cNvSpPr txBox="1"/>
          <p:nvPr/>
        </p:nvSpPr>
        <p:spPr>
          <a:xfrm>
            <a:off x="1979712" y="4630019"/>
            <a:ext cx="5004512" cy="461665"/>
          </a:xfrm>
          <a:prstGeom prst="rect">
            <a:avLst/>
          </a:prstGeom>
          <a:noFill/>
        </p:spPr>
        <p:txBody>
          <a:bodyPr wrap="none" rtlCol="0">
            <a:spAutoFit/>
          </a:bodyPr>
          <a:lstStyle/>
          <a:p>
            <a:r>
              <a:rPr kumimoji="1" lang="en-US" altLang="zh-CN" sz="2400" dirty="0"/>
              <a:t>https://</a:t>
            </a:r>
            <a:r>
              <a:rPr kumimoji="1" lang="en-US" altLang="zh-CN" sz="2400" dirty="0" err="1"/>
              <a:t>github.com</a:t>
            </a:r>
            <a:r>
              <a:rPr kumimoji="1" lang="en-US" altLang="zh-CN" sz="2400" dirty="0"/>
              <a:t>/</a:t>
            </a:r>
            <a:r>
              <a:rPr kumimoji="1" lang="en-US" altLang="zh-CN" sz="2400" dirty="0" err="1"/>
              <a:t>hyperledger</a:t>
            </a:r>
            <a:r>
              <a:rPr kumimoji="1" lang="en-US" altLang="zh-CN" sz="2400" dirty="0"/>
              <a:t>/fabric</a:t>
            </a:r>
            <a:endParaRPr kumimoji="1" lang="zh-CN" altLang="en-US" sz="2400" dirty="0"/>
          </a:p>
        </p:txBody>
      </p:sp>
    </p:spTree>
    <p:extLst>
      <p:ext uri="{BB962C8B-B14F-4D97-AF65-F5344CB8AC3E}">
        <p14:creationId xmlns:p14="http://schemas.microsoft.com/office/powerpoint/2010/main" val="1075643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pic>
        <p:nvPicPr>
          <p:cNvPr id="4" name="图片 3"/>
          <p:cNvPicPr>
            <a:picLocks noChangeAspect="1"/>
          </p:cNvPicPr>
          <p:nvPr/>
        </p:nvPicPr>
        <p:blipFill>
          <a:blip r:embed="rId3"/>
          <a:stretch>
            <a:fillRect/>
          </a:stretch>
        </p:blipFill>
        <p:spPr>
          <a:xfrm>
            <a:off x="4825999" y="1381065"/>
            <a:ext cx="3860800" cy="812800"/>
          </a:xfrm>
          <a:prstGeom prst="rect">
            <a:avLst/>
          </a:prstGeom>
        </p:spPr>
      </p:pic>
      <p:sp>
        <p:nvSpPr>
          <p:cNvPr id="5" name="文本框 4"/>
          <p:cNvSpPr txBox="1"/>
          <p:nvPr/>
        </p:nvSpPr>
        <p:spPr>
          <a:xfrm>
            <a:off x="1403648" y="1473216"/>
            <a:ext cx="2031325" cy="646331"/>
          </a:xfrm>
          <a:prstGeom prst="rect">
            <a:avLst/>
          </a:prstGeom>
          <a:noFill/>
        </p:spPr>
        <p:txBody>
          <a:bodyPr wrap="none" rtlCol="0">
            <a:spAutoFit/>
          </a:bodyPr>
          <a:lstStyle/>
          <a:p>
            <a:r>
              <a:rPr kumimoji="1" lang="zh-CN" altLang="en-US" sz="3600" dirty="0" smtClean="0">
                <a:latin typeface="Microsoft YaHei" charset="-122"/>
                <a:ea typeface="Microsoft YaHei" charset="-122"/>
                <a:cs typeface="Microsoft YaHei" charset="-122"/>
              </a:rPr>
              <a:t>超级账本</a:t>
            </a:r>
            <a:endParaRPr kumimoji="1" lang="zh-CN" altLang="en-US" sz="3600" dirty="0">
              <a:latin typeface="Microsoft YaHei" charset="-122"/>
              <a:ea typeface="Microsoft YaHei" charset="-122"/>
              <a:cs typeface="Microsoft YaHei" charset="-122"/>
            </a:endParaRPr>
          </a:p>
        </p:txBody>
      </p:sp>
      <p:sp>
        <p:nvSpPr>
          <p:cNvPr id="6" name="文本框 5"/>
          <p:cNvSpPr txBox="1"/>
          <p:nvPr/>
        </p:nvSpPr>
        <p:spPr>
          <a:xfrm>
            <a:off x="899592" y="2477225"/>
            <a:ext cx="7632848" cy="3785652"/>
          </a:xfrm>
          <a:prstGeom prst="rect">
            <a:avLst/>
          </a:prstGeom>
          <a:noFill/>
        </p:spPr>
        <p:txBody>
          <a:bodyPr wrap="square" rtlCol="0">
            <a:spAutoFit/>
          </a:bodyPr>
          <a:lstStyle/>
          <a:p>
            <a:pPr algn="just"/>
            <a:r>
              <a:rPr lang="zh-CN" altLang="en-US" sz="2400" b="1" dirty="0">
                <a:latin typeface="微软雅黑" panose="020B0503020204020204" pitchFamily="34" charset="-122"/>
                <a:ea typeface="微软雅黑" panose="020B0503020204020204" pitchFamily="34" charset="-122"/>
              </a:rPr>
              <a:t>目前，超过 </a:t>
            </a:r>
            <a:r>
              <a:rPr lang="en-US" altLang="zh-CN" sz="2400" b="1" dirty="0">
                <a:latin typeface="微软雅黑" panose="020B0503020204020204" pitchFamily="34" charset="-122"/>
                <a:ea typeface="微软雅黑" panose="020B0503020204020204" pitchFamily="34" charset="-122"/>
              </a:rPr>
              <a:t>100 </a:t>
            </a:r>
            <a:r>
              <a:rPr lang="zh-CN" altLang="en-US" sz="2400" b="1" dirty="0">
                <a:latin typeface="微软雅黑" panose="020B0503020204020204" pitchFamily="34" charset="-122"/>
                <a:ea typeface="微软雅黑" panose="020B0503020204020204" pitchFamily="34" charset="-122"/>
              </a:rPr>
              <a:t>家全球知名企业和机构（大部分均为各自行业的领导者）宣布加入 </a:t>
            </a:r>
            <a:r>
              <a:rPr lang="en-US" altLang="zh-CN" sz="2400" b="1" dirty="0" err="1">
                <a:latin typeface="微软雅黑" panose="020B0503020204020204" pitchFamily="34" charset="-122"/>
                <a:ea typeface="微软雅黑" panose="020B0503020204020204" pitchFamily="34" charset="-122"/>
              </a:rPr>
              <a:t>Hyperledger</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项目，包括 </a:t>
            </a:r>
            <a:r>
              <a:rPr lang="en-US" altLang="zh-CN" sz="2400" b="1" dirty="0">
                <a:latin typeface="微软雅黑" panose="020B0503020204020204" pitchFamily="34" charset="-122"/>
                <a:ea typeface="微软雅黑" panose="020B0503020204020204" pitchFamily="34" charset="-122"/>
              </a:rPr>
              <a:t>30 </a:t>
            </a:r>
            <a:r>
              <a:rPr lang="zh-CN" altLang="en-US" sz="2400" b="1" dirty="0">
                <a:latin typeface="微软雅黑" panose="020B0503020204020204" pitchFamily="34" charset="-122"/>
                <a:ea typeface="微软雅黑" panose="020B0503020204020204" pitchFamily="34" charset="-122"/>
              </a:rPr>
              <a:t>多家中国本土企业</a:t>
            </a:r>
            <a:endParaRPr lang="en-US" altLang="zh-CN" sz="2400" b="1" dirty="0">
              <a:latin typeface="微软雅黑" panose="020B0503020204020204" pitchFamily="34" charset="-122"/>
              <a:ea typeface="微软雅黑" panose="020B0503020204020204" pitchFamily="34" charset="-122"/>
            </a:endParaRPr>
          </a:p>
          <a:p>
            <a:pPr algn="just"/>
            <a:endParaRPr lang="en-US" altLang="zh-CN" sz="2400" b="1" dirty="0">
              <a:latin typeface="微软雅黑" panose="020B0503020204020204" pitchFamily="34" charset="-122"/>
              <a:ea typeface="微软雅黑" panose="020B0503020204020204" pitchFamily="34" charset="-122"/>
            </a:endParaRPr>
          </a:p>
          <a:p>
            <a:pPr algn="just"/>
            <a:r>
              <a:rPr lang="zh-CN" altLang="en-US" sz="2400" b="1" dirty="0">
                <a:latin typeface="微软雅黑" panose="020B0503020204020204" pitchFamily="34" charset="-122"/>
                <a:ea typeface="微软雅黑" panose="020B0503020204020204" pitchFamily="34" charset="-122"/>
              </a:rPr>
              <a:t>艾亿新融旗下的艾亿数融科技公司（</a:t>
            </a:r>
            <a:r>
              <a:rPr lang="en-US" altLang="zh-CN" sz="2400" b="1" dirty="0">
                <a:latin typeface="微软雅黑" panose="020B0503020204020204" pitchFamily="34" charset="-122"/>
                <a:ea typeface="微软雅黑" panose="020B0503020204020204" pitchFamily="34" charset="-122"/>
              </a:rPr>
              <a:t>2016.05.19</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Onchain</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2016.06.22</a:t>
            </a:r>
            <a:r>
              <a:rPr lang="zh-CN" altLang="en-US" sz="2400" b="1" dirty="0">
                <a:latin typeface="微软雅黑" panose="020B0503020204020204" pitchFamily="34" charset="-122"/>
                <a:ea typeface="微软雅黑" panose="020B0503020204020204" pitchFamily="34" charset="-122"/>
              </a:rPr>
              <a:t>）、比邻共赢（</a:t>
            </a:r>
            <a:r>
              <a:rPr lang="en-US" altLang="zh-CN" sz="2400" b="1" dirty="0" err="1">
                <a:latin typeface="微软雅黑" panose="020B0503020204020204" pitchFamily="34" charset="-122"/>
                <a:ea typeface="微软雅黑" panose="020B0503020204020204" pitchFamily="34" charset="-122"/>
              </a:rPr>
              <a:t>Belink</a:t>
            </a:r>
            <a:r>
              <a:rPr lang="zh-CN" altLang="en-US" sz="2400" b="1" dirty="0">
                <a:latin typeface="微软雅黑" panose="020B0503020204020204" pitchFamily="34" charset="-122"/>
                <a:ea typeface="微软雅黑" panose="020B0503020204020204" pitchFamily="34" charset="-122"/>
              </a:rPr>
              <a:t>）信息技术有限公司（</a:t>
            </a:r>
            <a:r>
              <a:rPr lang="en-US" altLang="zh-CN" sz="2400" b="1" dirty="0">
                <a:latin typeface="微软雅黑" panose="020B0503020204020204" pitchFamily="34" charset="-122"/>
                <a:ea typeface="微软雅黑" panose="020B0503020204020204" pitchFamily="34" charset="-122"/>
              </a:rPr>
              <a:t>2016.06.22</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BitSE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2016.06.22</a:t>
            </a:r>
            <a:r>
              <a:rPr lang="zh-CN" altLang="en-US" sz="2400" b="1" dirty="0">
                <a:latin typeface="微软雅黑" panose="020B0503020204020204" pitchFamily="34" charset="-122"/>
                <a:ea typeface="微软雅黑" panose="020B0503020204020204" pitchFamily="34" charset="-122"/>
              </a:rPr>
              <a:t>）、布比（</a:t>
            </a:r>
            <a:r>
              <a:rPr lang="en-US" altLang="zh-CN" sz="2400" b="1" dirty="0">
                <a:latin typeface="微软雅黑" panose="020B0503020204020204" pitchFamily="34" charset="-122"/>
                <a:ea typeface="微软雅黑" panose="020B0503020204020204" pitchFamily="34" charset="-122"/>
              </a:rPr>
              <a:t>2016.07.27</a:t>
            </a:r>
            <a:r>
              <a:rPr lang="zh-CN" altLang="en-US" sz="2400" b="1" dirty="0">
                <a:latin typeface="微软雅黑" panose="020B0503020204020204" pitchFamily="34" charset="-122"/>
                <a:ea typeface="微软雅黑" panose="020B0503020204020204" pitchFamily="34" charset="-122"/>
              </a:rPr>
              <a:t>）、三一重工（</a:t>
            </a:r>
            <a:r>
              <a:rPr lang="en-US" altLang="zh-CN" sz="2400" b="1" dirty="0">
                <a:latin typeface="微软雅黑" panose="020B0503020204020204" pitchFamily="34" charset="-122"/>
                <a:ea typeface="微软雅黑" panose="020B0503020204020204" pitchFamily="34" charset="-122"/>
              </a:rPr>
              <a:t>2016.08.30</a:t>
            </a:r>
            <a:r>
              <a:rPr lang="zh-CN" altLang="en-US" sz="2400" b="1" dirty="0">
                <a:latin typeface="微软雅黑" panose="020B0503020204020204" pitchFamily="34" charset="-122"/>
                <a:ea typeface="微软雅黑" panose="020B0503020204020204" pitchFamily="34" charset="-122"/>
              </a:rPr>
              <a:t>）、万达金融（</a:t>
            </a:r>
            <a:r>
              <a:rPr lang="en-US" altLang="zh-CN" sz="2400" b="1" dirty="0">
                <a:latin typeface="微软雅黑" panose="020B0503020204020204" pitchFamily="34" charset="-122"/>
                <a:ea typeface="微软雅黑" panose="020B0503020204020204" pitchFamily="34" charset="-122"/>
              </a:rPr>
              <a:t>2016.09.08</a:t>
            </a:r>
            <a:r>
              <a:rPr lang="zh-CN" altLang="en-US" sz="2400" b="1" dirty="0">
                <a:latin typeface="微软雅黑" panose="020B0503020204020204" pitchFamily="34" charset="-122"/>
                <a:ea typeface="微软雅黑" panose="020B0503020204020204" pitchFamily="34" charset="-122"/>
              </a:rPr>
              <a:t>）、华为（</a:t>
            </a:r>
            <a:r>
              <a:rPr lang="en-US" altLang="zh-CN" sz="2400" b="1" dirty="0">
                <a:latin typeface="微软雅黑" panose="020B0503020204020204" pitchFamily="34" charset="-122"/>
                <a:ea typeface="微软雅黑" panose="020B0503020204020204" pitchFamily="34" charset="-122"/>
              </a:rPr>
              <a:t>2016.10.24</a:t>
            </a:r>
            <a:r>
              <a:rPr lang="zh-CN" altLang="en-US" sz="2400" b="1"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14021189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pic>
        <p:nvPicPr>
          <p:cNvPr id="4" name="图片 3"/>
          <p:cNvPicPr>
            <a:picLocks noChangeAspect="1"/>
          </p:cNvPicPr>
          <p:nvPr/>
        </p:nvPicPr>
        <p:blipFill>
          <a:blip r:embed="rId3"/>
          <a:stretch>
            <a:fillRect/>
          </a:stretch>
        </p:blipFill>
        <p:spPr>
          <a:xfrm>
            <a:off x="4825999" y="1381065"/>
            <a:ext cx="3860800" cy="812800"/>
          </a:xfrm>
          <a:prstGeom prst="rect">
            <a:avLst/>
          </a:prstGeom>
        </p:spPr>
      </p:pic>
      <p:sp>
        <p:nvSpPr>
          <p:cNvPr id="5" name="文本框 4"/>
          <p:cNvSpPr txBox="1"/>
          <p:nvPr/>
        </p:nvSpPr>
        <p:spPr>
          <a:xfrm>
            <a:off x="1403648" y="1412776"/>
            <a:ext cx="2031325" cy="646331"/>
          </a:xfrm>
          <a:prstGeom prst="rect">
            <a:avLst/>
          </a:prstGeom>
          <a:noFill/>
        </p:spPr>
        <p:txBody>
          <a:bodyPr wrap="none" rtlCol="0">
            <a:spAutoFit/>
          </a:bodyPr>
          <a:lstStyle/>
          <a:p>
            <a:r>
              <a:rPr kumimoji="1" lang="zh-CN" altLang="en-US" sz="3600" dirty="0" smtClean="0">
                <a:latin typeface="Microsoft YaHei" charset="-122"/>
                <a:ea typeface="Microsoft YaHei" charset="-122"/>
                <a:cs typeface="Microsoft YaHei" charset="-122"/>
              </a:rPr>
              <a:t>超级账本</a:t>
            </a:r>
            <a:endParaRPr kumimoji="1" lang="zh-CN" altLang="en-US" sz="3600" dirty="0">
              <a:latin typeface="Microsoft YaHei" charset="-122"/>
              <a:ea typeface="Microsoft YaHei" charset="-122"/>
              <a:cs typeface="Microsoft YaHei" charset="-122"/>
            </a:endParaRPr>
          </a:p>
        </p:txBody>
      </p:sp>
      <p:sp>
        <p:nvSpPr>
          <p:cNvPr id="6" name="文本框 5"/>
          <p:cNvSpPr txBox="1"/>
          <p:nvPr/>
        </p:nvSpPr>
        <p:spPr>
          <a:xfrm>
            <a:off x="899592" y="2841937"/>
            <a:ext cx="7632848" cy="2677656"/>
          </a:xfrm>
          <a:prstGeom prst="rect">
            <a:avLst/>
          </a:prstGeom>
          <a:noFill/>
        </p:spPr>
        <p:txBody>
          <a:bodyPr wrap="square" rtlCol="0">
            <a:spAutoFit/>
          </a:bodyPr>
          <a:lstStyle/>
          <a:p>
            <a:pPr algn="just"/>
            <a:r>
              <a:rPr lang="zh-CN" altLang="en-US" sz="2400" b="1" dirty="0" smtClean="0">
                <a:latin typeface="微软雅黑" panose="020B0503020204020204" pitchFamily="34" charset="-122"/>
                <a:ea typeface="微软雅黑" panose="020B0503020204020204" pitchFamily="34" charset="-122"/>
              </a:rPr>
              <a:t>超级账本的智能合约代指为</a:t>
            </a:r>
            <a:r>
              <a:rPr lang="en-US" altLang="zh-CN" sz="2400" b="1" dirty="0" err="1" smtClean="0">
                <a:latin typeface="微软雅黑" panose="020B0503020204020204" pitchFamily="34" charset="-122"/>
                <a:ea typeface="微软雅黑" panose="020B0503020204020204" pitchFamily="34" charset="-122"/>
              </a:rPr>
              <a:t>Chaincode</a:t>
            </a:r>
            <a:endParaRPr lang="en-US" altLang="zh-CN" sz="2400" b="1" dirty="0">
              <a:latin typeface="微软雅黑" panose="020B0503020204020204" pitchFamily="34" charset="-122"/>
              <a:ea typeface="微软雅黑" panose="020B0503020204020204" pitchFamily="34" charset="-122"/>
            </a:endParaRPr>
          </a:p>
          <a:p>
            <a:pPr algn="just"/>
            <a:endParaRPr lang="en-US" altLang="zh-CN" sz="2400" b="1" dirty="0" smtClean="0">
              <a:latin typeface="微软雅黑" panose="020B0503020204020204" pitchFamily="34" charset="-122"/>
              <a:ea typeface="微软雅黑" panose="020B0503020204020204" pitchFamily="34" charset="-122"/>
            </a:endParaRPr>
          </a:p>
          <a:p>
            <a:pPr algn="just"/>
            <a:r>
              <a:rPr lang="en-US" altLang="zh-CN" sz="2400" b="1" dirty="0" err="1" smtClean="0">
                <a:latin typeface="微软雅黑" panose="020B0503020204020204" pitchFamily="34" charset="-122"/>
                <a:ea typeface="微软雅黑" panose="020B0503020204020204" pitchFamily="34" charset="-122"/>
              </a:rPr>
              <a:t>Chaincode</a:t>
            </a:r>
            <a:r>
              <a:rPr lang="zh-CN" altLang="en-US" sz="2400" b="1" dirty="0" smtClean="0">
                <a:latin typeface="微软雅黑" panose="020B0503020204020204" pitchFamily="34" charset="-122"/>
                <a:ea typeface="微软雅黑" panose="020B0503020204020204" pitchFamily="34" charset="-122"/>
              </a:rPr>
              <a:t>是</a:t>
            </a:r>
            <a:r>
              <a:rPr lang="zh-CN" altLang="en-US" sz="2400" b="1" dirty="0">
                <a:latin typeface="微软雅黑" panose="020B0503020204020204" pitchFamily="34" charset="-122"/>
                <a:ea typeface="微软雅黑" panose="020B0503020204020204" pitchFamily="34" charset="-122"/>
              </a:rPr>
              <a:t>一段由</a:t>
            </a:r>
            <a:r>
              <a:rPr lang="en-US" altLang="zh-CN" sz="2400" b="1" dirty="0">
                <a:latin typeface="微软雅黑" panose="020B0503020204020204" pitchFamily="34" charset="-122"/>
                <a:ea typeface="微软雅黑" panose="020B0503020204020204" pitchFamily="34" charset="-122"/>
              </a:rPr>
              <a:t>Go</a:t>
            </a:r>
            <a:r>
              <a:rPr lang="zh-CN" altLang="en-US" sz="2400" b="1" dirty="0">
                <a:latin typeface="微软雅黑" panose="020B0503020204020204" pitchFamily="34" charset="-122"/>
                <a:ea typeface="微软雅黑" panose="020B0503020204020204" pitchFamily="34" charset="-122"/>
              </a:rPr>
              <a:t>语言编写（支持其他编程语言，如</a:t>
            </a: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），并能实现预定义接口的程序。</a:t>
            </a:r>
            <a:r>
              <a:rPr lang="en-US" altLang="zh-CN" sz="2400" b="1" dirty="0" err="1">
                <a:latin typeface="微软雅黑" panose="020B0503020204020204" pitchFamily="34" charset="-122"/>
                <a:ea typeface="微软雅黑" panose="020B0503020204020204" pitchFamily="34" charset="-122"/>
              </a:rPr>
              <a:t>Chaincode</a:t>
            </a:r>
            <a:r>
              <a:rPr lang="zh-CN" altLang="en-US" sz="2400" b="1" dirty="0">
                <a:latin typeface="微软雅黑" panose="020B0503020204020204" pitchFamily="34" charset="-122"/>
                <a:ea typeface="微软雅黑" panose="020B0503020204020204" pitchFamily="34" charset="-122"/>
              </a:rPr>
              <a:t>运行在一个受保护的</a:t>
            </a:r>
            <a:r>
              <a:rPr lang="en-US" altLang="zh-CN" sz="2400" b="1" dirty="0">
                <a:latin typeface="微软雅黑" panose="020B0503020204020204" pitchFamily="34" charset="-122"/>
                <a:ea typeface="微软雅黑" panose="020B0503020204020204" pitchFamily="34" charset="-122"/>
              </a:rPr>
              <a:t>Docker</a:t>
            </a:r>
            <a:r>
              <a:rPr lang="zh-CN" altLang="en-US" sz="2400" b="1" dirty="0">
                <a:latin typeface="微软雅黑" panose="020B0503020204020204" pitchFamily="34" charset="-122"/>
                <a:ea typeface="微软雅黑" panose="020B0503020204020204" pitchFamily="34" charset="-122"/>
              </a:rPr>
              <a:t>容器当中，与背书节点的运行互相隔离。</a:t>
            </a:r>
            <a:r>
              <a:rPr lang="en-US" altLang="zh-CN" sz="2400" b="1" dirty="0" err="1">
                <a:latin typeface="微软雅黑" panose="020B0503020204020204" pitchFamily="34" charset="-122"/>
                <a:ea typeface="微软雅黑" panose="020B0503020204020204" pitchFamily="34" charset="-122"/>
              </a:rPr>
              <a:t>Chaincode</a:t>
            </a:r>
            <a:r>
              <a:rPr lang="zh-CN" altLang="en-US" sz="2400" b="1" dirty="0">
                <a:latin typeface="微软雅黑" panose="020B0503020204020204" pitchFamily="34" charset="-122"/>
                <a:ea typeface="微软雅黑" panose="020B0503020204020204" pitchFamily="34" charset="-122"/>
              </a:rPr>
              <a:t>可通过应用提交的交易对账本状态初始化并进行</a:t>
            </a:r>
            <a:r>
              <a:rPr lang="zh-CN" altLang="en-US" sz="2400" b="1" dirty="0" smtClean="0">
                <a:latin typeface="微软雅黑" panose="020B0503020204020204" pitchFamily="34" charset="-122"/>
                <a:ea typeface="微软雅黑" panose="020B0503020204020204" pitchFamily="34" charset="-122"/>
              </a:rPr>
              <a:t>管理</a:t>
            </a:r>
            <a:endParaRPr lang="en-US" altLang="zh-CN" sz="2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0849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pic>
        <p:nvPicPr>
          <p:cNvPr id="4" name="图片 3"/>
          <p:cNvPicPr>
            <a:picLocks noChangeAspect="1"/>
          </p:cNvPicPr>
          <p:nvPr/>
        </p:nvPicPr>
        <p:blipFill>
          <a:blip r:embed="rId3"/>
          <a:stretch>
            <a:fillRect/>
          </a:stretch>
        </p:blipFill>
        <p:spPr>
          <a:xfrm>
            <a:off x="4825999" y="1381065"/>
            <a:ext cx="3860800" cy="812800"/>
          </a:xfrm>
          <a:prstGeom prst="rect">
            <a:avLst/>
          </a:prstGeom>
        </p:spPr>
      </p:pic>
      <p:sp>
        <p:nvSpPr>
          <p:cNvPr id="5" name="文本框 4"/>
          <p:cNvSpPr txBox="1"/>
          <p:nvPr/>
        </p:nvSpPr>
        <p:spPr>
          <a:xfrm>
            <a:off x="1403648" y="1412776"/>
            <a:ext cx="2031325" cy="646331"/>
          </a:xfrm>
          <a:prstGeom prst="rect">
            <a:avLst/>
          </a:prstGeom>
          <a:noFill/>
        </p:spPr>
        <p:txBody>
          <a:bodyPr wrap="none" rtlCol="0">
            <a:spAutoFit/>
          </a:bodyPr>
          <a:lstStyle/>
          <a:p>
            <a:r>
              <a:rPr kumimoji="1" lang="zh-CN" altLang="en-US" sz="3600" dirty="0" smtClean="0">
                <a:latin typeface="Microsoft YaHei" charset="-122"/>
                <a:ea typeface="Microsoft YaHei" charset="-122"/>
                <a:cs typeface="Microsoft YaHei" charset="-122"/>
              </a:rPr>
              <a:t>超级账本</a:t>
            </a:r>
            <a:endParaRPr kumimoji="1" lang="zh-CN" altLang="en-US" sz="3600" dirty="0">
              <a:latin typeface="Microsoft YaHei" charset="-122"/>
              <a:ea typeface="Microsoft YaHei" charset="-122"/>
              <a:cs typeface="Microsoft YaHei" charset="-122"/>
            </a:endParaRPr>
          </a:p>
        </p:txBody>
      </p:sp>
      <p:sp>
        <p:nvSpPr>
          <p:cNvPr id="3" name="矩形 2"/>
          <p:cNvSpPr/>
          <p:nvPr/>
        </p:nvSpPr>
        <p:spPr>
          <a:xfrm>
            <a:off x="1403648" y="2420888"/>
            <a:ext cx="6246440" cy="2708434"/>
          </a:xfrm>
          <a:prstGeom prst="rect">
            <a:avLst/>
          </a:prstGeom>
        </p:spPr>
        <p:txBody>
          <a:bodyPr wrap="square">
            <a:spAutoFit/>
          </a:bodyPr>
          <a:lstStyle/>
          <a:p>
            <a:pPr latinLnBrk="1">
              <a:spcBef>
                <a:spcPts val="1200"/>
              </a:spcBef>
              <a:buFont typeface="+mj-lt"/>
              <a:buAutoNum type="arabicPeriod"/>
            </a:pPr>
            <a:r>
              <a:rPr lang="zh-CN" altLang="en-US" sz="2000" dirty="0">
                <a:latin typeface="Microsoft YaHei" charset="-122"/>
                <a:ea typeface="Microsoft YaHei" charset="-122"/>
                <a:cs typeface="Microsoft YaHei" charset="-122"/>
              </a:rPr>
              <a:t>搭建</a:t>
            </a:r>
            <a:r>
              <a:rPr lang="en-US" altLang="zh-CN" sz="2000" dirty="0" err="1">
                <a:latin typeface="Microsoft YaHei" charset="-122"/>
                <a:ea typeface="Microsoft YaHei" charset="-122"/>
                <a:cs typeface="Microsoft YaHei" charset="-122"/>
              </a:rPr>
              <a:t>hyperledger</a:t>
            </a:r>
            <a:r>
              <a:rPr lang="zh-CN" altLang="en-US" sz="2000" dirty="0" smtClean="0">
                <a:latin typeface="Microsoft YaHei" charset="-122"/>
                <a:ea typeface="Microsoft YaHei" charset="-122"/>
                <a:cs typeface="Microsoft YaHei" charset="-122"/>
              </a:rPr>
              <a:t>环境</a:t>
            </a:r>
            <a:r>
              <a:rPr lang="en-US" altLang="zh-CN" sz="2000" dirty="0" smtClean="0">
                <a:latin typeface="Microsoft YaHei" charset="-122"/>
                <a:ea typeface="Microsoft YaHei" charset="-122"/>
                <a:cs typeface="Microsoft YaHei" charset="-122"/>
              </a:rPr>
              <a:t>(</a:t>
            </a:r>
            <a:r>
              <a:rPr lang="en-US" altLang="zh-CN" sz="2000" dirty="0" err="1" smtClean="0">
                <a:latin typeface="Microsoft YaHei" charset="-122"/>
                <a:ea typeface="Microsoft YaHei" charset="-122"/>
                <a:cs typeface="Microsoft YaHei" charset="-122"/>
              </a:rPr>
              <a:t>docker</a:t>
            </a:r>
            <a:r>
              <a:rPr lang="en-US" altLang="zh-CN"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p>
            <a:pPr latinLnBrk="1">
              <a:spcBef>
                <a:spcPts val="1200"/>
              </a:spcBef>
              <a:buFont typeface="+mj-lt"/>
              <a:buAutoNum type="arabicPeriod"/>
            </a:pPr>
            <a:r>
              <a:rPr lang="zh-CN" altLang="en-US" sz="2000" dirty="0">
                <a:latin typeface="Microsoft YaHei" charset="-122"/>
                <a:ea typeface="Microsoft YaHei" charset="-122"/>
                <a:cs typeface="Microsoft YaHei" charset="-122"/>
              </a:rPr>
              <a:t>更改配置文件，</a:t>
            </a:r>
            <a:r>
              <a:rPr lang="zh-CN" altLang="en-US" sz="2000" dirty="0" smtClean="0">
                <a:latin typeface="Microsoft YaHei" charset="-122"/>
                <a:ea typeface="Microsoft YaHei" charset="-122"/>
                <a:cs typeface="Microsoft YaHei" charset="-122"/>
              </a:rPr>
              <a:t>启动多个节点</a:t>
            </a:r>
            <a:r>
              <a:rPr lang="zh-CN" altLang="en-US" sz="2000" dirty="0">
                <a:latin typeface="Microsoft YaHei" charset="-122"/>
                <a:ea typeface="Microsoft YaHei" charset="-122"/>
                <a:cs typeface="Microsoft YaHei" charset="-122"/>
              </a:rPr>
              <a:t>（</a:t>
            </a:r>
            <a:r>
              <a:rPr lang="en-US" altLang="zh-CN" sz="2000" dirty="0" err="1">
                <a:latin typeface="Microsoft YaHei" charset="-122"/>
                <a:ea typeface="Microsoft YaHei" charset="-122"/>
                <a:cs typeface="Microsoft YaHei" charset="-122"/>
              </a:rPr>
              <a:t>pbft</a:t>
            </a:r>
            <a:r>
              <a:rPr lang="zh-CN" altLang="en-US" sz="2000" dirty="0">
                <a:latin typeface="Microsoft YaHei" charset="-122"/>
                <a:ea typeface="Microsoft YaHei" charset="-122"/>
                <a:cs typeface="Microsoft YaHei" charset="-122"/>
              </a:rPr>
              <a:t>共识</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p>
            <a:pPr latinLnBrk="1">
              <a:spcBef>
                <a:spcPts val="1200"/>
              </a:spcBef>
              <a:buFont typeface="+mj-lt"/>
              <a:buAutoNum type="arabicPeriod"/>
            </a:pPr>
            <a:r>
              <a:rPr lang="zh-CN" altLang="en-US" sz="2000" dirty="0">
                <a:latin typeface="Microsoft YaHei" charset="-122"/>
                <a:ea typeface="Microsoft YaHei" charset="-122"/>
                <a:cs typeface="Microsoft YaHei" charset="-122"/>
              </a:rPr>
              <a:t>编写合约，编译成二进制</a:t>
            </a:r>
            <a:r>
              <a:rPr lang="zh-CN" altLang="en-US" sz="2000" dirty="0" smtClean="0">
                <a:latin typeface="Microsoft YaHei" charset="-122"/>
                <a:ea typeface="Microsoft YaHei" charset="-122"/>
                <a:cs typeface="Microsoft YaHei" charset="-122"/>
              </a:rPr>
              <a:t>文件</a:t>
            </a:r>
            <a:endParaRPr lang="zh-CN" altLang="en-US" sz="2000" dirty="0">
              <a:latin typeface="Microsoft YaHei" charset="-122"/>
              <a:ea typeface="Microsoft YaHei" charset="-122"/>
              <a:cs typeface="Microsoft YaHei" charset="-122"/>
            </a:endParaRPr>
          </a:p>
          <a:p>
            <a:pPr latinLnBrk="1">
              <a:spcBef>
                <a:spcPts val="1200"/>
              </a:spcBef>
              <a:buFont typeface="+mj-lt"/>
              <a:buAutoNum type="arabicPeriod"/>
            </a:pPr>
            <a:r>
              <a:rPr lang="zh-CN" altLang="en-US" sz="2000" dirty="0">
                <a:latin typeface="Microsoft YaHei" charset="-122"/>
                <a:ea typeface="Microsoft YaHei" charset="-122"/>
                <a:cs typeface="Microsoft YaHei" charset="-122"/>
              </a:rPr>
              <a:t>把二进制文件放在每个节点</a:t>
            </a:r>
            <a:r>
              <a:rPr lang="zh-CN" altLang="en-US" sz="2000" dirty="0" smtClean="0">
                <a:latin typeface="Microsoft YaHei" charset="-122"/>
                <a:ea typeface="Microsoft YaHei" charset="-122"/>
                <a:cs typeface="Microsoft YaHei" charset="-122"/>
              </a:rPr>
              <a:t>中</a:t>
            </a:r>
            <a:endParaRPr lang="zh-CN" altLang="en-US" sz="2000" dirty="0">
              <a:latin typeface="Microsoft YaHei" charset="-122"/>
              <a:ea typeface="Microsoft YaHei" charset="-122"/>
              <a:cs typeface="Microsoft YaHei" charset="-122"/>
            </a:endParaRPr>
          </a:p>
          <a:p>
            <a:pPr latinLnBrk="1">
              <a:spcBef>
                <a:spcPts val="1200"/>
              </a:spcBef>
              <a:buFont typeface="+mj-lt"/>
              <a:buAutoNum type="arabicPeriod"/>
            </a:pPr>
            <a:r>
              <a:rPr lang="zh-CN" altLang="en-US" sz="2000" dirty="0">
                <a:latin typeface="Microsoft YaHei" charset="-122"/>
                <a:ea typeface="Microsoft YaHei" charset="-122"/>
                <a:cs typeface="Microsoft YaHei" charset="-122"/>
              </a:rPr>
              <a:t>在各个节点部署智能</a:t>
            </a:r>
            <a:r>
              <a:rPr lang="zh-CN" altLang="en-US" sz="2000" dirty="0" smtClean="0">
                <a:latin typeface="Microsoft YaHei" charset="-122"/>
                <a:ea typeface="Microsoft YaHei" charset="-122"/>
                <a:cs typeface="Microsoft YaHei" charset="-122"/>
              </a:rPr>
              <a:t>合约</a:t>
            </a:r>
            <a:endParaRPr lang="zh-CN" altLang="en-US" sz="2000" dirty="0">
              <a:latin typeface="Microsoft YaHei" charset="-122"/>
              <a:ea typeface="Microsoft YaHei" charset="-122"/>
              <a:cs typeface="Microsoft YaHei" charset="-122"/>
            </a:endParaRPr>
          </a:p>
          <a:p>
            <a:pPr latinLnBrk="1">
              <a:spcBef>
                <a:spcPts val="1200"/>
              </a:spcBef>
              <a:buFont typeface="+mj-lt"/>
              <a:buAutoNum type="arabicPeriod"/>
            </a:pPr>
            <a:r>
              <a:rPr lang="zh-CN" altLang="en-US" sz="2000" dirty="0">
                <a:latin typeface="Microsoft YaHei" charset="-122"/>
                <a:ea typeface="Microsoft YaHei" charset="-122"/>
                <a:cs typeface="Microsoft YaHei" charset="-122"/>
              </a:rPr>
              <a:t>初始化智能</a:t>
            </a:r>
            <a:r>
              <a:rPr lang="zh-CN" altLang="en-US" sz="2000" dirty="0" smtClean="0">
                <a:latin typeface="Microsoft YaHei" charset="-122"/>
                <a:ea typeface="Microsoft YaHei" charset="-122"/>
                <a:cs typeface="Microsoft YaHei" charset="-122"/>
              </a:rPr>
              <a:t>合约</a:t>
            </a:r>
            <a:endParaRPr lang="en-US" altLang="zh-CN" sz="2000" dirty="0" smtClean="0">
              <a:latin typeface="Microsoft YaHei" charset="-122"/>
              <a:ea typeface="Microsoft YaHei" charset="-122"/>
              <a:cs typeface="Microsoft YaHei" charset="-122"/>
            </a:endParaRPr>
          </a:p>
        </p:txBody>
      </p:sp>
      <p:sp>
        <p:nvSpPr>
          <p:cNvPr id="7" name="文本框 6"/>
          <p:cNvSpPr txBox="1"/>
          <p:nvPr/>
        </p:nvSpPr>
        <p:spPr>
          <a:xfrm>
            <a:off x="886459" y="5356345"/>
            <a:ext cx="7879080" cy="1323439"/>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注意与以太坊的区别，以太坊是通过发送交易，交易中附带部署代码</a:t>
            </a:r>
            <a:endParaRPr kumimoji="1" lang="en-US" altLang="zh-CN" sz="2000" b="1" dirty="0" smtClean="0">
              <a:latin typeface="Microsoft YaHei" charset="-122"/>
              <a:ea typeface="Microsoft YaHei" charset="-122"/>
              <a:cs typeface="Microsoft YaHei" charset="-122"/>
            </a:endParaRPr>
          </a:p>
          <a:p>
            <a:endParaRPr kumimoji="1" lang="en-US" altLang="zh-CN" sz="2000" b="1" dirty="0" smtClean="0">
              <a:latin typeface="Microsoft YaHei" charset="-122"/>
              <a:ea typeface="Microsoft YaHei" charset="-122"/>
              <a:cs typeface="Microsoft YaHei" charset="-122"/>
            </a:endParaRPr>
          </a:p>
          <a:p>
            <a:r>
              <a:rPr kumimoji="1" lang="zh-CN" altLang="en-US" sz="2000" b="1" dirty="0" smtClean="0">
                <a:solidFill>
                  <a:srgbClr val="FF0000"/>
                </a:solidFill>
                <a:latin typeface="Microsoft YaHei" charset="-122"/>
                <a:ea typeface="Microsoft YaHei" charset="-122"/>
                <a:cs typeface="Microsoft YaHei" charset="-122"/>
              </a:rPr>
              <a:t>公有链与联盟链的区别</a:t>
            </a:r>
            <a:endParaRPr kumimoji="1" lang="en-US" altLang="zh-CN" sz="2000" b="1" dirty="0" smtClean="0">
              <a:solidFill>
                <a:srgbClr val="FF0000"/>
              </a:solidFill>
              <a:latin typeface="Microsoft YaHei" charset="-122"/>
              <a:ea typeface="Microsoft YaHei" charset="-122"/>
              <a:cs typeface="Microsoft YaHei" charset="-122"/>
            </a:endParaRPr>
          </a:p>
          <a:p>
            <a:endParaRPr kumimoji="1" lang="zh-CN" altLang="en-US" sz="2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27657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179512" y="741680"/>
            <a:ext cx="2888808" cy="23024"/>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dirty="0" smtClean="0">
                <a:solidFill>
                  <a:srgbClr val="0F1249"/>
                </a:solidFill>
                <a:latin typeface="微软雅黑" pitchFamily="34" charset="-122"/>
                <a:ea typeface="微软雅黑" pitchFamily="34" charset="-122"/>
              </a:rPr>
              <a:t>引言</a:t>
            </a:r>
            <a:endParaRPr lang="zh-CN" altLang="en-US" sz="4000" b="1" dirty="0">
              <a:solidFill>
                <a:srgbClr val="0F1249"/>
              </a:solidFill>
              <a:latin typeface="微软雅黑" pitchFamily="34" charset="-122"/>
              <a:ea typeface="微软雅黑" pitchFamily="34" charset="-122"/>
            </a:endParaRPr>
          </a:p>
        </p:txBody>
      </p:sp>
      <p:sp>
        <p:nvSpPr>
          <p:cNvPr id="6" name="TextBox 5"/>
          <p:cNvSpPr txBox="1"/>
          <p:nvPr/>
        </p:nvSpPr>
        <p:spPr>
          <a:xfrm>
            <a:off x="1724425" y="836712"/>
            <a:ext cx="1352293" cy="369332"/>
          </a:xfrm>
          <a:prstGeom prst="rect">
            <a:avLst/>
          </a:prstGeom>
          <a:solidFill>
            <a:srgbClr val="0F1249"/>
          </a:solidFill>
        </p:spPr>
        <p:txBody>
          <a:bodyPr wrap="none" rtlCol="0">
            <a:spAutoFit/>
          </a:bodyPr>
          <a:lstStyle/>
          <a:p>
            <a:r>
              <a:rPr lang="en-US" altLang="zh-CN" dirty="0">
                <a:solidFill>
                  <a:schemeClr val="bg1"/>
                </a:solidFill>
              </a:rPr>
              <a:t>Introduction</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p:cNvSpPr txBox="1"/>
          <p:nvPr/>
        </p:nvSpPr>
        <p:spPr>
          <a:xfrm>
            <a:off x="2699792" y="1557747"/>
            <a:ext cx="3416320" cy="523220"/>
          </a:xfrm>
          <a:prstGeom prst="rect">
            <a:avLst/>
          </a:prstGeom>
          <a:noFill/>
        </p:spPr>
        <p:txBody>
          <a:bodyPr wrap="none" rtlCol="0">
            <a:spAutoFit/>
          </a:bodyPr>
          <a:lstStyle/>
          <a:p>
            <a:r>
              <a:rPr lang="zh-CN" altLang="en-US" sz="2800" b="1" dirty="0" smtClean="0">
                <a:solidFill>
                  <a:srgbClr val="002060"/>
                </a:solidFill>
                <a:latin typeface="Microsoft YaHei" charset="-122"/>
                <a:ea typeface="Microsoft YaHei" charset="-122"/>
                <a:cs typeface="Microsoft YaHei" charset="-122"/>
              </a:rPr>
              <a:t>中心模板化智能</a:t>
            </a:r>
            <a:r>
              <a:rPr lang="zh-CN" altLang="en-US" sz="2800" b="1" dirty="0">
                <a:solidFill>
                  <a:srgbClr val="002060"/>
                </a:solidFill>
                <a:latin typeface="Microsoft YaHei" charset="-122"/>
                <a:ea typeface="Microsoft YaHei" charset="-122"/>
                <a:cs typeface="Microsoft YaHei" charset="-122"/>
              </a:rPr>
              <a:t>合约</a:t>
            </a:r>
          </a:p>
        </p:txBody>
      </p:sp>
      <p:sp>
        <p:nvSpPr>
          <p:cNvPr id="10" name="文本框 9"/>
          <p:cNvSpPr txBox="1"/>
          <p:nvPr/>
        </p:nvSpPr>
        <p:spPr>
          <a:xfrm>
            <a:off x="731313" y="2941661"/>
            <a:ext cx="1271263" cy="400110"/>
          </a:xfrm>
          <a:prstGeom prst="rect">
            <a:avLst/>
          </a:prstGeom>
          <a:noFill/>
        </p:spPr>
        <p:txBody>
          <a:bodyPr wrap="square" rtlCol="0">
            <a:spAutoFit/>
          </a:bodyPr>
          <a:lstStyle/>
          <a:p>
            <a:r>
              <a:rPr kumimoji="1" lang="zh-CN" altLang="en-US" sz="2000" b="1" dirty="0" smtClean="0">
                <a:solidFill>
                  <a:schemeClr val="bg1"/>
                </a:solidFill>
                <a:latin typeface="Wawati SC" charset="-122"/>
                <a:ea typeface="Wawati SC" charset="-122"/>
                <a:cs typeface="Wawati SC" charset="-122"/>
              </a:rPr>
              <a:t>电子商务</a:t>
            </a:r>
            <a:endParaRPr kumimoji="1" lang="zh-CN" altLang="en-US" sz="2000" b="1" dirty="0">
              <a:solidFill>
                <a:schemeClr val="bg1"/>
              </a:solidFill>
              <a:latin typeface="Wawati SC" charset="-122"/>
              <a:ea typeface="Wawati SC" charset="-122"/>
              <a:cs typeface="Wawati SC" charset="-122"/>
            </a:endParaRPr>
          </a:p>
        </p:txBody>
      </p:sp>
      <p:pic>
        <p:nvPicPr>
          <p:cNvPr id="1026"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292" y="2760744"/>
            <a:ext cx="3034308" cy="10282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ç¾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832" y="4468816"/>
            <a:ext cx="2958768" cy="10801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0.bdstatic.com/-0U0bnSm1A5BphGlnYG/tam-ogel/1749af5baa0f4fc392f093b35ba75f1e_121_12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4024" y="4216819"/>
            <a:ext cx="1584176" cy="15841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s0.bdstatic.com/9r-1bjml2gcT8tyhnq/imagelib/150/share_pic/d0335ffd4bb6e6e5360e9135cca4106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2302961"/>
            <a:ext cx="2880320" cy="178532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4</a:t>
            </a:fld>
            <a:endParaRPr lang="zh-CN" altLang="en-US">
              <a:solidFill>
                <a:prstClr val="black">
                  <a:tint val="75000"/>
                </a:prstClr>
              </a:solidFill>
            </a:endParaRPr>
          </a:p>
        </p:txBody>
      </p:sp>
    </p:spTree>
    <p:extLst>
      <p:ext uri="{BB962C8B-B14F-4D97-AF65-F5344CB8AC3E}">
        <p14:creationId xmlns:p14="http://schemas.microsoft.com/office/powerpoint/2010/main" val="9215619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a:t>
            </a:r>
            <a:r>
              <a:rPr lang="zh-CN" altLang="en-US" dirty="0"/>
              <a:t>合约</a:t>
            </a:r>
          </a:p>
        </p:txBody>
      </p:sp>
      <p:pic>
        <p:nvPicPr>
          <p:cNvPr id="4" name="图片 3"/>
          <p:cNvPicPr>
            <a:picLocks noChangeAspect="1"/>
          </p:cNvPicPr>
          <p:nvPr/>
        </p:nvPicPr>
        <p:blipFill>
          <a:blip r:embed="rId3"/>
          <a:stretch>
            <a:fillRect/>
          </a:stretch>
        </p:blipFill>
        <p:spPr>
          <a:xfrm>
            <a:off x="5076056" y="1483116"/>
            <a:ext cx="3860800" cy="812800"/>
          </a:xfrm>
          <a:prstGeom prst="rect">
            <a:avLst/>
          </a:prstGeom>
        </p:spPr>
      </p:pic>
      <p:sp>
        <p:nvSpPr>
          <p:cNvPr id="3" name="文本框 2"/>
          <p:cNvSpPr txBox="1"/>
          <p:nvPr/>
        </p:nvSpPr>
        <p:spPr>
          <a:xfrm>
            <a:off x="4354677" y="1658684"/>
            <a:ext cx="453329" cy="461665"/>
          </a:xfrm>
          <a:prstGeom prst="rect">
            <a:avLst/>
          </a:prstGeom>
          <a:noFill/>
        </p:spPr>
        <p:txBody>
          <a:bodyPr wrap="none" rtlCol="0">
            <a:spAutoFit/>
          </a:bodyPr>
          <a:lstStyle/>
          <a:p>
            <a:r>
              <a:rPr kumimoji="1" lang="en-US" altLang="zh-CN" sz="2400" b="1" dirty="0" smtClean="0"/>
              <a:t>vs</a:t>
            </a:r>
            <a:endParaRPr kumimoji="1" lang="zh-CN" altLang="en-US" b="1" dirty="0"/>
          </a:p>
        </p:txBody>
      </p:sp>
      <p:pic>
        <p:nvPicPr>
          <p:cNvPr id="7" name="图片 6"/>
          <p:cNvPicPr>
            <a:picLocks noChangeAspect="1"/>
          </p:cNvPicPr>
          <p:nvPr/>
        </p:nvPicPr>
        <p:blipFill>
          <a:blip r:embed="rId4"/>
          <a:stretch>
            <a:fillRect/>
          </a:stretch>
        </p:blipFill>
        <p:spPr>
          <a:xfrm>
            <a:off x="1740764" y="1243880"/>
            <a:ext cx="2027744" cy="1291275"/>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2584099705"/>
              </p:ext>
            </p:extLst>
          </p:nvPr>
        </p:nvGraphicFramePr>
        <p:xfrm>
          <a:off x="899591" y="2852936"/>
          <a:ext cx="7363500" cy="3461871"/>
        </p:xfrm>
        <a:graphic>
          <a:graphicData uri="http://schemas.openxmlformats.org/drawingml/2006/table">
            <a:tbl>
              <a:tblPr firstRow="1" bandRow="1">
                <a:tableStyleId>{073A0DAA-6AF3-43AB-8588-CEC1D06C72B9}</a:tableStyleId>
              </a:tblPr>
              <a:tblGrid>
                <a:gridCol w="2454500">
                  <a:extLst>
                    <a:ext uri="{9D8B030D-6E8A-4147-A177-3AD203B41FA5}">
                      <a16:colId xmlns:a16="http://schemas.microsoft.com/office/drawing/2014/main" val="20000"/>
                    </a:ext>
                  </a:extLst>
                </a:gridCol>
                <a:gridCol w="2454500">
                  <a:extLst>
                    <a:ext uri="{9D8B030D-6E8A-4147-A177-3AD203B41FA5}">
                      <a16:colId xmlns:a16="http://schemas.microsoft.com/office/drawing/2014/main" val="20001"/>
                    </a:ext>
                  </a:extLst>
                </a:gridCol>
                <a:gridCol w="2454500">
                  <a:extLst>
                    <a:ext uri="{9D8B030D-6E8A-4147-A177-3AD203B41FA5}">
                      <a16:colId xmlns:a16="http://schemas.microsoft.com/office/drawing/2014/main" val="20002"/>
                    </a:ext>
                  </a:extLst>
                </a:gridCol>
              </a:tblGrid>
              <a:tr h="494553">
                <a:tc>
                  <a:txBody>
                    <a:bodyPr/>
                    <a:lstStyle/>
                    <a:p>
                      <a:pPr algn="ct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zh-CN" altLang="en-US" sz="1900" b="1" dirty="0" smtClean="0">
                          <a:latin typeface="Microsoft YaHei" charset="-122"/>
                          <a:ea typeface="Microsoft YaHei" charset="-122"/>
                          <a:cs typeface="Microsoft YaHei" charset="-122"/>
                        </a:rPr>
                        <a:t>以太坊</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zh-CN" altLang="en-US" sz="1900" b="1" dirty="0" smtClean="0">
                          <a:latin typeface="Microsoft YaHei" charset="-122"/>
                          <a:ea typeface="Microsoft YaHei" charset="-122"/>
                          <a:cs typeface="Microsoft YaHei" charset="-122"/>
                        </a:rPr>
                        <a:t>超级账本</a:t>
                      </a:r>
                      <a:endParaRPr lang="zh-CN" altLang="en-US" sz="1900" b="1" dirty="0">
                        <a:latin typeface="Microsoft YaHei" charset="-122"/>
                        <a:ea typeface="Microsoft YaHei" charset="-122"/>
                        <a:cs typeface="Microsoft YaHei" charset="-122"/>
                      </a:endParaRPr>
                    </a:p>
                  </a:txBody>
                  <a:tcPr marL="98348" marR="98348" marT="49174" marB="49174"/>
                </a:tc>
                <a:extLst>
                  <a:ext uri="{0D108BD9-81ED-4DB2-BD59-A6C34878D82A}">
                    <a16:rowId xmlns:a16="http://schemas.microsoft.com/office/drawing/2014/main" val="10000"/>
                  </a:ext>
                </a:extLst>
              </a:tr>
              <a:tr h="494553">
                <a:tc>
                  <a:txBody>
                    <a:bodyPr/>
                    <a:lstStyle/>
                    <a:p>
                      <a:pPr algn="ctr"/>
                      <a:r>
                        <a:rPr lang="zh-CN" altLang="en-US" sz="1900" b="1" dirty="0" smtClean="0">
                          <a:latin typeface="Microsoft YaHei" charset="-122"/>
                          <a:ea typeface="Microsoft YaHei" charset="-122"/>
                          <a:cs typeface="Microsoft YaHei" charset="-122"/>
                        </a:rPr>
                        <a:t>执行环境</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en-US" altLang="zh-CN" sz="1900" b="1" dirty="0" smtClean="0">
                          <a:latin typeface="Microsoft YaHei" charset="-122"/>
                          <a:ea typeface="Microsoft YaHei" charset="-122"/>
                          <a:cs typeface="Microsoft YaHei" charset="-122"/>
                        </a:rPr>
                        <a:t>EVM</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en-US" altLang="zh-CN" sz="1900" b="1" dirty="0" smtClean="0">
                          <a:latin typeface="Microsoft YaHei" charset="-122"/>
                          <a:ea typeface="Microsoft YaHei" charset="-122"/>
                          <a:cs typeface="Microsoft YaHei" charset="-122"/>
                        </a:rPr>
                        <a:t>Docker</a:t>
                      </a:r>
                      <a:endParaRPr lang="zh-CN" altLang="en-US" sz="1900" b="1" dirty="0">
                        <a:latin typeface="Microsoft YaHei" charset="-122"/>
                        <a:ea typeface="Microsoft YaHei" charset="-122"/>
                        <a:cs typeface="Microsoft YaHei" charset="-122"/>
                      </a:endParaRPr>
                    </a:p>
                  </a:txBody>
                  <a:tcPr marL="98348" marR="98348" marT="49174" marB="49174"/>
                </a:tc>
                <a:extLst>
                  <a:ext uri="{0D108BD9-81ED-4DB2-BD59-A6C34878D82A}">
                    <a16:rowId xmlns:a16="http://schemas.microsoft.com/office/drawing/2014/main" val="10001"/>
                  </a:ext>
                </a:extLst>
              </a:tr>
              <a:tr h="494553">
                <a:tc>
                  <a:txBody>
                    <a:bodyPr/>
                    <a:lstStyle/>
                    <a:p>
                      <a:pPr algn="ctr"/>
                      <a:r>
                        <a:rPr lang="zh-CN" altLang="en-US" sz="1900" b="1" dirty="0" smtClean="0">
                          <a:latin typeface="Microsoft YaHei" charset="-122"/>
                          <a:ea typeface="Microsoft YaHei" charset="-122"/>
                          <a:cs typeface="Microsoft YaHei" charset="-122"/>
                        </a:rPr>
                        <a:t>平台开发语言</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en-US" altLang="zh-CN" sz="1900" b="1" dirty="0" smtClean="0">
                          <a:latin typeface="Microsoft YaHei" charset="-122"/>
                          <a:ea typeface="Microsoft YaHei" charset="-122"/>
                          <a:cs typeface="Microsoft YaHei" charset="-122"/>
                        </a:rPr>
                        <a:t>Go</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en-US" altLang="zh-CN" sz="1900" b="1" dirty="0" smtClean="0">
                          <a:latin typeface="Microsoft YaHei" charset="-122"/>
                          <a:ea typeface="Microsoft YaHei" charset="-122"/>
                          <a:cs typeface="Microsoft YaHei" charset="-122"/>
                        </a:rPr>
                        <a:t>Go</a:t>
                      </a:r>
                    </a:p>
                  </a:txBody>
                  <a:tcPr marL="98348" marR="98348" marT="49174" marB="49174"/>
                </a:tc>
                <a:extLst>
                  <a:ext uri="{0D108BD9-81ED-4DB2-BD59-A6C34878D82A}">
                    <a16:rowId xmlns:a16="http://schemas.microsoft.com/office/drawing/2014/main" val="10002"/>
                  </a:ext>
                </a:extLst>
              </a:tr>
              <a:tr h="494553">
                <a:tc>
                  <a:txBody>
                    <a:bodyPr/>
                    <a:lstStyle/>
                    <a:p>
                      <a:pPr algn="ctr"/>
                      <a:r>
                        <a:rPr lang="zh-CN" altLang="en-US" sz="1900" b="1" dirty="0" smtClean="0">
                          <a:latin typeface="Microsoft YaHei" charset="-122"/>
                          <a:ea typeface="Microsoft YaHei" charset="-122"/>
                          <a:cs typeface="Microsoft YaHei" charset="-122"/>
                        </a:rPr>
                        <a:t>智能合约开发</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en-US" altLang="zh-CN" sz="1900" b="1" dirty="0" smtClean="0">
                          <a:latin typeface="Microsoft YaHei" charset="-122"/>
                          <a:ea typeface="Microsoft YaHei" charset="-122"/>
                          <a:cs typeface="Microsoft YaHei" charset="-122"/>
                        </a:rPr>
                        <a:t>Solidity</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en-US" altLang="zh-CN" sz="1900" b="1" dirty="0" err="1" smtClean="0">
                          <a:latin typeface="Microsoft YaHei" charset="-122"/>
                          <a:ea typeface="Microsoft YaHei" charset="-122"/>
                          <a:cs typeface="Microsoft YaHei" charset="-122"/>
                        </a:rPr>
                        <a:t>Go,Java,Nodejs</a:t>
                      </a:r>
                      <a:endParaRPr lang="zh-CN" altLang="en-US" sz="1900" b="1" dirty="0">
                        <a:latin typeface="Microsoft YaHei" charset="-122"/>
                        <a:ea typeface="Microsoft YaHei" charset="-122"/>
                        <a:cs typeface="Microsoft YaHei" charset="-122"/>
                      </a:endParaRPr>
                    </a:p>
                  </a:txBody>
                  <a:tcPr marL="98348" marR="98348" marT="49174" marB="49174"/>
                </a:tc>
                <a:extLst>
                  <a:ext uri="{0D108BD9-81ED-4DB2-BD59-A6C34878D82A}">
                    <a16:rowId xmlns:a16="http://schemas.microsoft.com/office/drawing/2014/main" val="10003"/>
                  </a:ext>
                </a:extLst>
              </a:tr>
              <a:tr h="494553">
                <a:tc>
                  <a:txBody>
                    <a:bodyPr/>
                    <a:lstStyle/>
                    <a:p>
                      <a:pPr algn="ctr"/>
                      <a:r>
                        <a:rPr lang="zh-CN" altLang="en-US" sz="1900" b="1" dirty="0" smtClean="0">
                          <a:latin typeface="Microsoft YaHei" charset="-122"/>
                          <a:ea typeface="Microsoft YaHei" charset="-122"/>
                          <a:cs typeface="Microsoft YaHei" charset="-122"/>
                        </a:rPr>
                        <a:t>部署难度</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zh-CN" altLang="en-US" sz="1900" b="1" dirty="0" smtClean="0">
                          <a:latin typeface="Microsoft YaHei" charset="-122"/>
                          <a:ea typeface="Microsoft YaHei" charset="-122"/>
                          <a:cs typeface="Microsoft YaHei" charset="-122"/>
                        </a:rPr>
                        <a:t>容易，通过交易部署</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zh-CN" altLang="en-US" sz="1900" b="1" dirty="0" smtClean="0">
                          <a:latin typeface="Microsoft YaHei" charset="-122"/>
                          <a:ea typeface="Microsoft YaHei" charset="-122"/>
                          <a:cs typeface="Microsoft YaHei" charset="-122"/>
                        </a:rPr>
                        <a:t>相对复杂</a:t>
                      </a:r>
                      <a:endParaRPr lang="zh-CN" altLang="en-US" sz="1900" b="1" dirty="0">
                        <a:latin typeface="Microsoft YaHei" charset="-122"/>
                        <a:ea typeface="Microsoft YaHei" charset="-122"/>
                        <a:cs typeface="Microsoft YaHei" charset="-122"/>
                      </a:endParaRPr>
                    </a:p>
                  </a:txBody>
                  <a:tcPr marL="98348" marR="98348" marT="49174" marB="49174"/>
                </a:tc>
                <a:extLst>
                  <a:ext uri="{0D108BD9-81ED-4DB2-BD59-A6C34878D82A}">
                    <a16:rowId xmlns:a16="http://schemas.microsoft.com/office/drawing/2014/main" val="10004"/>
                  </a:ext>
                </a:extLst>
              </a:tr>
              <a:tr h="494553">
                <a:tc>
                  <a:txBody>
                    <a:bodyPr/>
                    <a:lstStyle/>
                    <a:p>
                      <a:pPr algn="ctr"/>
                      <a:r>
                        <a:rPr lang="zh-CN" altLang="en-US" sz="1900" b="1" dirty="0" smtClean="0">
                          <a:latin typeface="Microsoft YaHei" charset="-122"/>
                          <a:ea typeface="Microsoft YaHei" charset="-122"/>
                          <a:cs typeface="Microsoft YaHei" charset="-122"/>
                        </a:rPr>
                        <a:t>合约更新</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zh-CN" altLang="en-US" sz="1900" b="1" dirty="0" smtClean="0">
                          <a:latin typeface="Microsoft YaHei" charset="-122"/>
                          <a:ea typeface="Microsoft YaHei" charset="-122"/>
                          <a:cs typeface="Microsoft YaHei" charset="-122"/>
                        </a:rPr>
                        <a:t>不能更新*</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zh-CN" altLang="en-US" sz="1900" b="1" dirty="0" smtClean="0">
                          <a:latin typeface="Microsoft YaHei" charset="-122"/>
                          <a:ea typeface="Microsoft YaHei" charset="-122"/>
                          <a:cs typeface="Microsoft YaHei" charset="-122"/>
                        </a:rPr>
                        <a:t>支持</a:t>
                      </a:r>
                      <a:r>
                        <a:rPr lang="en-US" altLang="zh-CN" sz="1900" b="1" dirty="0" err="1" smtClean="0">
                          <a:latin typeface="Microsoft YaHei" charset="-122"/>
                          <a:ea typeface="Microsoft YaHei" charset="-122"/>
                          <a:cs typeface="Microsoft YaHei" charset="-122"/>
                        </a:rPr>
                        <a:t>chaincode</a:t>
                      </a:r>
                      <a:r>
                        <a:rPr lang="zh-CN" altLang="en-US" sz="1900" b="1" dirty="0" smtClean="0">
                          <a:latin typeface="Microsoft YaHei" charset="-122"/>
                          <a:ea typeface="Microsoft YaHei" charset="-122"/>
                          <a:cs typeface="Microsoft YaHei" charset="-122"/>
                        </a:rPr>
                        <a:t>更新</a:t>
                      </a:r>
                      <a:endParaRPr lang="zh-CN" altLang="en-US" sz="1900" b="1" dirty="0">
                        <a:latin typeface="Microsoft YaHei" charset="-122"/>
                        <a:ea typeface="Microsoft YaHei" charset="-122"/>
                        <a:cs typeface="Microsoft YaHei" charset="-122"/>
                      </a:endParaRPr>
                    </a:p>
                  </a:txBody>
                  <a:tcPr marL="98348" marR="98348" marT="49174" marB="49174"/>
                </a:tc>
                <a:extLst>
                  <a:ext uri="{0D108BD9-81ED-4DB2-BD59-A6C34878D82A}">
                    <a16:rowId xmlns:a16="http://schemas.microsoft.com/office/drawing/2014/main" val="10005"/>
                  </a:ext>
                </a:extLst>
              </a:tr>
              <a:tr h="494553">
                <a:tc>
                  <a:txBody>
                    <a:bodyPr/>
                    <a:lstStyle/>
                    <a:p>
                      <a:pPr algn="ctr"/>
                      <a:r>
                        <a:rPr lang="zh-CN" altLang="en-US" sz="1900" b="1" dirty="0" smtClean="0">
                          <a:latin typeface="Microsoft YaHei" charset="-122"/>
                          <a:ea typeface="Microsoft YaHei" charset="-122"/>
                          <a:cs typeface="Microsoft YaHei" charset="-122"/>
                        </a:rPr>
                        <a:t>代币</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zh-CN" altLang="en-US" sz="1900" b="1" dirty="0" smtClean="0">
                          <a:latin typeface="Microsoft YaHei" charset="-122"/>
                          <a:ea typeface="Microsoft YaHei" charset="-122"/>
                          <a:cs typeface="Microsoft YaHei" charset="-122"/>
                        </a:rPr>
                        <a:t>矿工奖励与</a:t>
                      </a:r>
                      <a:r>
                        <a:rPr lang="en-US" altLang="zh-CN" sz="1900" b="1" dirty="0" smtClean="0">
                          <a:latin typeface="Microsoft YaHei" charset="-122"/>
                          <a:ea typeface="Microsoft YaHei" charset="-122"/>
                          <a:cs typeface="Microsoft YaHei" charset="-122"/>
                        </a:rPr>
                        <a:t>Gas</a:t>
                      </a:r>
                      <a:r>
                        <a:rPr lang="zh-CN" altLang="en-US" sz="1900" b="1" dirty="0" smtClean="0">
                          <a:latin typeface="Microsoft YaHei" charset="-122"/>
                          <a:ea typeface="Microsoft YaHei" charset="-122"/>
                          <a:cs typeface="Microsoft YaHei" charset="-122"/>
                        </a:rPr>
                        <a:t>机制</a:t>
                      </a:r>
                      <a:endParaRPr lang="zh-CN" altLang="en-US" sz="1900" b="1" dirty="0">
                        <a:latin typeface="Microsoft YaHei" charset="-122"/>
                        <a:ea typeface="Microsoft YaHei" charset="-122"/>
                        <a:cs typeface="Microsoft YaHei" charset="-122"/>
                      </a:endParaRPr>
                    </a:p>
                  </a:txBody>
                  <a:tcPr marL="98348" marR="98348" marT="49174" marB="49174"/>
                </a:tc>
                <a:tc>
                  <a:txBody>
                    <a:bodyPr/>
                    <a:lstStyle/>
                    <a:p>
                      <a:pPr algn="ctr"/>
                      <a:r>
                        <a:rPr lang="zh-CN" altLang="en-US" sz="1900" b="1" dirty="0" smtClean="0">
                          <a:latin typeface="Microsoft YaHei" charset="-122"/>
                          <a:ea typeface="Microsoft YaHei" charset="-122"/>
                          <a:cs typeface="Microsoft YaHei" charset="-122"/>
                        </a:rPr>
                        <a:t>无</a:t>
                      </a:r>
                      <a:endParaRPr lang="zh-CN" altLang="en-US" sz="1900" b="1" dirty="0">
                        <a:latin typeface="Microsoft YaHei" charset="-122"/>
                        <a:ea typeface="Microsoft YaHei" charset="-122"/>
                        <a:cs typeface="Microsoft YaHei" charset="-122"/>
                      </a:endParaRPr>
                    </a:p>
                  </a:txBody>
                  <a:tcPr marL="98348" marR="98348" marT="49174" marB="4917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559031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存储过程与智能合约</a:t>
            </a:r>
            <a:endParaRPr lang="zh-CN" altLang="en-US" dirty="0"/>
          </a:p>
        </p:txBody>
      </p:sp>
      <p:sp>
        <p:nvSpPr>
          <p:cNvPr id="3" name="矩形 2"/>
          <p:cNvSpPr/>
          <p:nvPr/>
        </p:nvSpPr>
        <p:spPr>
          <a:xfrm>
            <a:off x="611560" y="1011159"/>
            <a:ext cx="7945422" cy="2923877"/>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cs typeface="Microsoft YaHei" charset="-122"/>
              </a:rPr>
              <a:t>存储过程（</a:t>
            </a:r>
            <a:r>
              <a:rPr lang="en-US" altLang="zh-CN" sz="2400" b="1" dirty="0">
                <a:solidFill>
                  <a:srgbClr val="000000"/>
                </a:solidFill>
                <a:latin typeface="微软雅黑" panose="020B0503020204020204" pitchFamily="34" charset="-122"/>
                <a:ea typeface="微软雅黑" panose="020B0503020204020204" pitchFamily="34" charset="-122"/>
                <a:cs typeface="Microsoft YaHei" charset="-122"/>
              </a:rPr>
              <a:t>Stored Procedure</a:t>
            </a:r>
            <a:r>
              <a:rPr lang="zh-CN" altLang="en-US" sz="2400" b="1" dirty="0">
                <a:solidFill>
                  <a:srgbClr val="000000"/>
                </a:solidFill>
                <a:latin typeface="微软雅黑" panose="020B0503020204020204" pitchFamily="34" charset="-122"/>
                <a:ea typeface="微软雅黑" panose="020B0503020204020204" pitchFamily="34" charset="-122"/>
                <a:cs typeface="Microsoft YaHei" charset="-122"/>
              </a:rPr>
              <a:t>）</a:t>
            </a:r>
            <a:r>
              <a:rPr lang="zh-CN" altLang="en-US" sz="2000" b="1" dirty="0">
                <a:solidFill>
                  <a:srgbClr val="000000"/>
                </a:solidFill>
                <a:latin typeface="微软雅黑" panose="020B0503020204020204" pitchFamily="34" charset="-122"/>
                <a:ea typeface="微软雅黑" panose="020B0503020204020204" pitchFamily="34" charset="-122"/>
              </a:rPr>
              <a:t>：已预编译为一个可执行过程的一个或多个</a:t>
            </a:r>
            <a:r>
              <a:rPr lang="en-US" altLang="zh-CN" sz="2000" b="1" dirty="0">
                <a:solidFill>
                  <a:srgbClr val="000000"/>
                </a:solidFill>
                <a:latin typeface="微软雅黑" panose="020B0503020204020204" pitchFamily="34" charset="-122"/>
                <a:ea typeface="微软雅黑" panose="020B0503020204020204" pitchFamily="34" charset="-122"/>
              </a:rPr>
              <a:t>SQL</a:t>
            </a:r>
            <a:r>
              <a:rPr lang="zh-CN" altLang="en-US" sz="2000" b="1" dirty="0" smtClean="0">
                <a:solidFill>
                  <a:srgbClr val="000000"/>
                </a:solidFill>
                <a:latin typeface="微软雅黑" panose="020B0503020204020204" pitchFamily="34" charset="-122"/>
                <a:ea typeface="微软雅黑" panose="020B0503020204020204" pitchFamily="34" charset="-122"/>
              </a:rPr>
              <a:t>语句</a:t>
            </a:r>
            <a:endParaRPr lang="en-US" altLang="zh-CN" sz="2000" b="1" dirty="0" smtClean="0">
              <a:solidFill>
                <a:srgbClr val="000000"/>
              </a:solidFill>
              <a:latin typeface="微软雅黑" panose="020B0503020204020204" pitchFamily="34" charset="-122"/>
              <a:ea typeface="微软雅黑" panose="020B0503020204020204" pitchFamily="34" charset="-122"/>
            </a:endParaRPr>
          </a:p>
          <a:p>
            <a:endParaRPr lang="en-US" altLang="zh-CN" sz="2000" b="1" dirty="0">
              <a:solidFill>
                <a:srgbClr val="000000"/>
              </a:solidFill>
              <a:latin typeface="微软雅黑" panose="020B0503020204020204" pitchFamily="34" charset="-122"/>
              <a:ea typeface="微软雅黑" panose="020B0503020204020204" pitchFamily="34" charset="-122"/>
            </a:endParaRPr>
          </a:p>
          <a:p>
            <a:r>
              <a:rPr lang="zh-CN" altLang="en-US" sz="2000" b="1" dirty="0" smtClean="0">
                <a:solidFill>
                  <a:srgbClr val="000000"/>
                </a:solidFill>
                <a:latin typeface="微软雅黑" panose="020B0503020204020204" pitchFamily="34" charset="-122"/>
                <a:ea typeface="微软雅黑" panose="020B0503020204020204" pitchFamily="34" charset="-122"/>
                <a:cs typeface="Microsoft YaHei" charset="-122"/>
              </a:rPr>
              <a:t>优势：</a:t>
            </a:r>
            <a:endParaRPr lang="en-US" altLang="zh-CN" sz="2000" b="1" dirty="0" smtClean="0">
              <a:solidFill>
                <a:srgbClr val="000000"/>
              </a:solidFill>
              <a:latin typeface="微软雅黑" panose="020B0503020204020204" pitchFamily="34" charset="-122"/>
              <a:ea typeface="微软雅黑" panose="020B0503020204020204" pitchFamily="34" charset="-122"/>
              <a:cs typeface="Microsoft YaHei" charset="-122"/>
            </a:endParaRPr>
          </a:p>
          <a:p>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、提高性能，存储</a:t>
            </a:r>
            <a:r>
              <a:rPr lang="zh-CN" altLang="en-US" sz="2000" b="1" dirty="0">
                <a:latin typeface="微软雅黑" panose="020B0503020204020204" pitchFamily="34" charset="-122"/>
                <a:ea typeface="微软雅黑" panose="020B0503020204020204" pitchFamily="34" charset="-122"/>
              </a:rPr>
              <a:t>过程是预编译</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将语句</a:t>
            </a:r>
            <a:r>
              <a:rPr lang="zh-CN" altLang="en-US" sz="2000" b="1" dirty="0" smtClean="0">
                <a:latin typeface="微软雅黑" panose="020B0503020204020204" pitchFamily="34" charset="-122"/>
                <a:ea typeface="微软雅黑" panose="020B0503020204020204" pitchFamily="34" charset="-122"/>
              </a:rPr>
              <a:t>缓存重复使用，</a:t>
            </a:r>
            <a:r>
              <a:rPr lang="zh-CN" altLang="en-US" sz="2000" b="1" dirty="0">
                <a:latin typeface="微软雅黑" panose="020B0503020204020204" pitchFamily="34" charset="-122"/>
                <a:ea typeface="微软雅黑" panose="020B0503020204020204" pitchFamily="34" charset="-122"/>
              </a:rPr>
              <a:t>下次执行的时候直接使用缓存中的</a:t>
            </a:r>
            <a:r>
              <a:rPr lang="zh-CN" altLang="en-US" sz="2000" b="1" dirty="0" smtClean="0">
                <a:latin typeface="微软雅黑" panose="020B0503020204020204" pitchFamily="34" charset="-122"/>
                <a:ea typeface="微软雅黑" panose="020B0503020204020204" pitchFamily="34" charset="-122"/>
              </a:rPr>
              <a:t>语句</a:t>
            </a:r>
            <a:r>
              <a:rPr lang="zh-CN" altLang="en-US" sz="2000" b="1" dirty="0">
                <a:latin typeface="微软雅黑" panose="020B0503020204020204" pitchFamily="34" charset="-122"/>
                <a:ea typeface="微软雅黑" panose="020B0503020204020204" pitchFamily="34" charset="-122"/>
              </a:rPr>
              <a:t/>
            </a:r>
            <a:br>
              <a:rPr lang="zh-CN" altLang="en-US" sz="2000" b="1" dirty="0">
                <a:latin typeface="微软雅黑" panose="020B0503020204020204" pitchFamily="34" charset="-122"/>
                <a:ea typeface="微软雅黑" panose="020B0503020204020204" pitchFamily="34" charset="-122"/>
              </a:rPr>
            </a:b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、降低网络</a:t>
            </a:r>
            <a:r>
              <a:rPr lang="zh-CN" altLang="en-US" sz="2000" b="1" dirty="0" smtClean="0">
                <a:latin typeface="微软雅黑" panose="020B0503020204020204" pitchFamily="34" charset="-122"/>
                <a:ea typeface="微软雅黑" panose="020B0503020204020204" pitchFamily="34" charset="-122"/>
              </a:rPr>
              <a:t>开销，存储</a:t>
            </a:r>
            <a:r>
              <a:rPr lang="zh-CN" altLang="en-US" sz="2000" b="1" dirty="0">
                <a:latin typeface="微软雅黑" panose="020B0503020204020204" pitchFamily="34" charset="-122"/>
                <a:ea typeface="微软雅黑" panose="020B0503020204020204" pitchFamily="34" charset="-122"/>
              </a:rPr>
              <a:t>过程调用时只需用提供存储过程名和必要的参数信息，从而可降低网络的</a:t>
            </a:r>
            <a:r>
              <a:rPr lang="zh-CN" altLang="en-US" sz="2000" b="1" dirty="0" smtClean="0">
                <a:latin typeface="微软雅黑" panose="020B0503020204020204" pitchFamily="34" charset="-122"/>
                <a:ea typeface="微软雅黑" panose="020B0503020204020204" pitchFamily="34" charset="-122"/>
              </a:rPr>
              <a:t>流量</a:t>
            </a:r>
            <a:r>
              <a:rPr lang="zh-CN" altLang="en-US" sz="2000" b="1" dirty="0">
                <a:latin typeface="微软雅黑" panose="020B0503020204020204" pitchFamily="34" charset="-122"/>
                <a:ea typeface="微软雅黑" panose="020B0503020204020204" pitchFamily="34" charset="-122"/>
              </a:rPr>
              <a:t/>
            </a:r>
            <a:br>
              <a:rPr lang="zh-CN" altLang="en-US" sz="2000" b="1" dirty="0">
                <a:latin typeface="微软雅黑" panose="020B0503020204020204" pitchFamily="34" charset="-122"/>
                <a:ea typeface="微软雅黑" panose="020B0503020204020204" pitchFamily="34" charset="-122"/>
              </a:rPr>
            </a:br>
            <a:r>
              <a:rPr lang="en-US" altLang="zh-CN" sz="2000" b="1" dirty="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更强的</a:t>
            </a:r>
            <a:r>
              <a:rPr lang="zh-CN" altLang="en-US" sz="2000" b="1" dirty="0" smtClean="0">
                <a:latin typeface="微软雅黑" panose="020B0503020204020204" pitchFamily="34" charset="-122"/>
                <a:ea typeface="微软雅黑" panose="020B0503020204020204" pitchFamily="34" charset="-122"/>
              </a:rPr>
              <a:t>安全性，具有严格的权限</a:t>
            </a:r>
            <a:endParaRPr lang="zh-CN" altLang="en-US" sz="20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3366998" y="4221088"/>
            <a:ext cx="5334000" cy="2413000"/>
          </a:xfrm>
          <a:prstGeom prst="rect">
            <a:avLst/>
          </a:prstGeom>
        </p:spPr>
      </p:pic>
      <p:sp>
        <p:nvSpPr>
          <p:cNvPr id="8" name="文本框 7"/>
          <p:cNvSpPr txBox="1"/>
          <p:nvPr/>
        </p:nvSpPr>
        <p:spPr>
          <a:xfrm>
            <a:off x="614075" y="4437112"/>
            <a:ext cx="2505814" cy="400110"/>
          </a:xfrm>
          <a:prstGeom prst="rect">
            <a:avLst/>
          </a:prstGeom>
          <a:noFill/>
        </p:spPr>
        <p:txBody>
          <a:bodyPr wrap="none" rtlCol="0">
            <a:spAutoFit/>
          </a:bodyPr>
          <a:lstStyle/>
          <a:p>
            <a:r>
              <a:rPr kumimoji="1" lang="en-US" altLang="zh-CN" sz="2000" b="1" dirty="0">
                <a:latin typeface="Microsoft YaHei" charset="-122"/>
                <a:ea typeface="Microsoft YaHei" charset="-122"/>
                <a:cs typeface="Microsoft YaHei" charset="-122"/>
              </a:rPr>
              <a:t>oracle</a:t>
            </a:r>
            <a:r>
              <a:rPr kumimoji="1" lang="zh-CN" altLang="en-US" sz="2000" b="1" dirty="0">
                <a:latin typeface="Microsoft YaHei" charset="-122"/>
                <a:ea typeface="Microsoft YaHei" charset="-122"/>
                <a:cs typeface="Microsoft YaHei" charset="-122"/>
              </a:rPr>
              <a:t>存储过程</a:t>
            </a:r>
            <a:r>
              <a:rPr kumimoji="1" lang="zh-CN" altLang="en-US" sz="2000" b="1" dirty="0" smtClean="0">
                <a:latin typeface="Microsoft YaHei" charset="-122"/>
                <a:ea typeface="Microsoft YaHei" charset="-122"/>
                <a:cs typeface="Microsoft YaHei" charset="-122"/>
              </a:rPr>
              <a:t>模板</a:t>
            </a:r>
            <a:endParaRPr kumimoji="1" lang="zh-CN" altLang="en-US" sz="2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263485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1140364" y="44624"/>
            <a:ext cx="7546435" cy="720080"/>
          </a:xfrm>
        </p:spPr>
        <p:txBody>
          <a:bodyPr/>
          <a:lstStyle/>
          <a:p>
            <a:r>
              <a:rPr lang="zh-CN" altLang="en-US" dirty="0" smtClean="0"/>
              <a:t>存储过程与智能合约</a:t>
            </a:r>
            <a:endParaRPr lang="zh-CN" altLang="en-US" dirty="0"/>
          </a:p>
        </p:txBody>
      </p:sp>
      <p:sp>
        <p:nvSpPr>
          <p:cNvPr id="11" name="矩形 10"/>
          <p:cNvSpPr/>
          <p:nvPr/>
        </p:nvSpPr>
        <p:spPr>
          <a:xfrm>
            <a:off x="683568" y="1484784"/>
            <a:ext cx="3816424" cy="4955203"/>
          </a:xfrm>
          <a:prstGeom prst="rect">
            <a:avLst/>
          </a:prstGeom>
        </p:spPr>
        <p:txBody>
          <a:bodyPr wrap="square">
            <a:spAutoFit/>
          </a:bodyPr>
          <a:lstStyle/>
          <a:p>
            <a:pPr algn="ctr"/>
            <a:r>
              <a:rPr lang="zh-CN" altLang="en-US" sz="2800" b="1" dirty="0">
                <a:solidFill>
                  <a:srgbClr val="7030A0"/>
                </a:solidFill>
                <a:latin typeface="Microsoft YaHei" charset="-122"/>
                <a:ea typeface="Microsoft YaHei" charset="-122"/>
                <a:cs typeface="Microsoft YaHei" charset="-122"/>
              </a:rPr>
              <a:t>存储</a:t>
            </a:r>
            <a:r>
              <a:rPr lang="zh-CN" altLang="en-US" sz="2800" b="1" dirty="0" smtClean="0">
                <a:solidFill>
                  <a:srgbClr val="7030A0"/>
                </a:solidFill>
                <a:latin typeface="Microsoft YaHei" charset="-122"/>
                <a:ea typeface="Microsoft YaHei" charset="-122"/>
                <a:cs typeface="Microsoft YaHei" charset="-122"/>
              </a:rPr>
              <a:t>过程 </a:t>
            </a:r>
            <a:endParaRPr lang="en-US" altLang="zh-CN" sz="2800" b="1" dirty="0">
              <a:solidFill>
                <a:srgbClr val="7030A0"/>
              </a:solidFill>
              <a:latin typeface="Verdana" charset="0"/>
            </a:endParaRPr>
          </a:p>
          <a:p>
            <a:endParaRPr lang="en-US" altLang="zh-CN" b="1" dirty="0" smtClean="0"/>
          </a:p>
          <a:p>
            <a:pPr marL="342900" indent="-342900">
              <a:buAutoNum type="arabicPeriod"/>
            </a:pPr>
            <a:r>
              <a:rPr lang="zh-CN" altLang="en-US" b="1" dirty="0" smtClean="0">
                <a:solidFill>
                  <a:srgbClr val="FF0000"/>
                </a:solidFill>
                <a:latin typeface="微软雅黑" panose="020B0503020204020204" pitchFamily="34" charset="-122"/>
                <a:ea typeface="微软雅黑" panose="020B0503020204020204" pitchFamily="34" charset="-122"/>
              </a:rPr>
              <a:t>预编译</a:t>
            </a:r>
            <a:r>
              <a:rPr lang="zh-CN" altLang="en-US" b="1" dirty="0" smtClean="0">
                <a:latin typeface="微软雅黑" panose="020B0503020204020204" pitchFamily="34" charset="-122"/>
                <a:ea typeface="微软雅黑" panose="020B0503020204020204" pitchFamily="34" charset="-122"/>
              </a:rPr>
              <a:t>。将语句编译缓存，下次</a:t>
            </a:r>
            <a:r>
              <a:rPr lang="zh-CN" altLang="en-US" b="1" dirty="0">
                <a:latin typeface="微软雅黑" panose="020B0503020204020204" pitchFamily="34" charset="-122"/>
                <a:ea typeface="微软雅黑" panose="020B0503020204020204" pitchFamily="34" charset="-122"/>
              </a:rPr>
              <a:t>执行的时候直接使用缓存中</a:t>
            </a:r>
            <a:r>
              <a:rPr lang="zh-CN" altLang="en-US" b="1" dirty="0" smtClean="0">
                <a:latin typeface="微软雅黑" panose="020B0503020204020204" pitchFamily="34" charset="-122"/>
                <a:ea typeface="微软雅黑" panose="020B0503020204020204" pitchFamily="34" charset="-122"/>
              </a:rPr>
              <a:t>的过程语句</a:t>
            </a:r>
            <a:endParaRPr lang="en-US" altLang="zh-CN" b="1" dirty="0" smtClean="0">
              <a:latin typeface="微软雅黑" panose="020B0503020204020204" pitchFamily="34" charset="-122"/>
              <a:ea typeface="微软雅黑" panose="020B0503020204020204" pitchFamily="34" charset="-122"/>
            </a:endParaRPr>
          </a:p>
          <a:p>
            <a:pPr marL="342900" indent="-342900">
              <a:buAutoNum type="arabicPeriod"/>
            </a:pPr>
            <a:endParaRPr lang="en-US" altLang="zh-CN" b="1" dirty="0">
              <a:latin typeface="微软雅黑" panose="020B0503020204020204" pitchFamily="34" charset="-122"/>
              <a:ea typeface="微软雅黑" panose="020B0503020204020204" pitchFamily="34" charset="-122"/>
            </a:endParaRPr>
          </a:p>
          <a:p>
            <a:pPr marL="342900" indent="-342900">
              <a:buAutoNum type="arabicPeriod"/>
            </a:pPr>
            <a:r>
              <a:rPr lang="zh-CN" altLang="en-US" b="1" dirty="0" smtClean="0">
                <a:solidFill>
                  <a:srgbClr val="FF0000"/>
                </a:solidFill>
                <a:latin typeface="微软雅黑" panose="020B0503020204020204" pitchFamily="34" charset="-122"/>
                <a:ea typeface="微软雅黑" panose="020B0503020204020204" pitchFamily="34" charset="-122"/>
              </a:rPr>
              <a:t>存储过程的调用</a:t>
            </a:r>
            <a:r>
              <a:rPr lang="zh-CN" altLang="en-US" b="1" dirty="0" smtClean="0">
                <a:latin typeface="微软雅黑" panose="020B0503020204020204" pitchFamily="34" charset="-122"/>
                <a:ea typeface="微软雅黑" panose="020B0503020204020204" pitchFamily="34" charset="-122"/>
              </a:rPr>
              <a:t>。只需要传递存储过程名称与参数，不需要过多的数据流量</a:t>
            </a:r>
            <a:endParaRPr lang="en-US" altLang="zh-CN" b="1" dirty="0" smtClean="0">
              <a:latin typeface="微软雅黑" panose="020B0503020204020204" pitchFamily="34" charset="-122"/>
              <a:ea typeface="微软雅黑" panose="020B0503020204020204" pitchFamily="34" charset="-122"/>
            </a:endParaRPr>
          </a:p>
          <a:p>
            <a:pPr marL="342900" indent="-342900">
              <a:buAutoNum type="arabicPeriod"/>
            </a:pPr>
            <a:endParaRPr lang="en-US" altLang="zh-CN" b="1" dirty="0">
              <a:latin typeface="微软雅黑" panose="020B0503020204020204" pitchFamily="34" charset="-122"/>
              <a:ea typeface="微软雅黑" panose="020B0503020204020204" pitchFamily="34" charset="-122"/>
            </a:endParaRPr>
          </a:p>
          <a:p>
            <a:pPr marL="342900" indent="-342900">
              <a:buAutoNum type="arabicPeriod"/>
            </a:pPr>
            <a:r>
              <a:rPr lang="zh-CN" altLang="en-US" b="1" dirty="0" smtClean="0">
                <a:solidFill>
                  <a:srgbClr val="FF0000"/>
                </a:solidFill>
                <a:latin typeface="微软雅黑" panose="020B0503020204020204" pitchFamily="34" charset="-122"/>
                <a:ea typeface="微软雅黑" panose="020B0503020204020204" pitchFamily="34" charset="-122"/>
              </a:rPr>
              <a:t>使用权限</a:t>
            </a:r>
            <a:r>
              <a:rPr lang="zh-CN" altLang="en-US" b="1" dirty="0" smtClean="0">
                <a:latin typeface="微软雅黑" panose="020B0503020204020204" pitchFamily="34" charset="-122"/>
                <a:ea typeface="微软雅黑" panose="020B0503020204020204" pitchFamily="34" charset="-122"/>
              </a:rPr>
              <a:t>。管理员</a:t>
            </a:r>
            <a:r>
              <a:rPr lang="zh-CN" altLang="en-US" b="1" dirty="0">
                <a:latin typeface="微软雅黑" panose="020B0503020204020204" pitchFamily="34" charset="-122"/>
                <a:ea typeface="微软雅黑" panose="020B0503020204020204" pitchFamily="34" charset="-122"/>
              </a:rPr>
              <a:t>可以对执行</a:t>
            </a:r>
            <a:r>
              <a:rPr lang="zh-CN" altLang="en-US" b="1" dirty="0" smtClean="0">
                <a:latin typeface="微软雅黑" panose="020B0503020204020204" pitchFamily="34" charset="-122"/>
                <a:ea typeface="微软雅黑" panose="020B0503020204020204" pitchFamily="34" charset="-122"/>
              </a:rPr>
              <a:t>的存储</a:t>
            </a:r>
            <a:r>
              <a:rPr lang="zh-CN" altLang="en-US" b="1" dirty="0">
                <a:latin typeface="微软雅黑" panose="020B0503020204020204" pitchFamily="34" charset="-122"/>
                <a:ea typeface="微软雅黑" panose="020B0503020204020204" pitchFamily="34" charset="-122"/>
              </a:rPr>
              <a:t>过程进行权限限制，</a:t>
            </a:r>
            <a:r>
              <a:rPr lang="zh-CN" altLang="en-US" b="1" dirty="0" smtClean="0">
                <a:latin typeface="微软雅黑" panose="020B0503020204020204" pitchFamily="34" charset="-122"/>
                <a:ea typeface="微软雅黑" panose="020B0503020204020204" pitchFamily="34" charset="-122"/>
              </a:rPr>
              <a:t>从而实现对数据</a:t>
            </a:r>
            <a:r>
              <a:rPr lang="zh-CN" altLang="en-US" b="1" dirty="0">
                <a:latin typeface="微软雅黑" panose="020B0503020204020204" pitchFamily="34" charset="-122"/>
                <a:ea typeface="微软雅黑" panose="020B0503020204020204" pitchFamily="34" charset="-122"/>
              </a:rPr>
              <a:t>访问的限制，避免非授权用户对数据的访问，保证数据的</a:t>
            </a:r>
            <a:r>
              <a:rPr lang="zh-CN" altLang="en-US" b="1" dirty="0" smtClean="0">
                <a:latin typeface="微软雅黑" panose="020B0503020204020204" pitchFamily="34" charset="-122"/>
                <a:ea typeface="微软雅黑" panose="020B0503020204020204" pitchFamily="34" charset="-122"/>
              </a:rPr>
              <a:t>安全</a:t>
            </a:r>
            <a:endParaRPr lang="en-US" altLang="zh-CN" b="1" dirty="0" smtClean="0">
              <a:latin typeface="微软雅黑" panose="020B0503020204020204" pitchFamily="34" charset="-122"/>
              <a:ea typeface="微软雅黑" panose="020B0503020204020204" pitchFamily="34" charset="-122"/>
            </a:endParaRPr>
          </a:p>
          <a:p>
            <a:pPr marL="342900" indent="-342900">
              <a:buAutoNum type="arabicPeriod"/>
            </a:pPr>
            <a:endParaRPr lang="en-US" altLang="zh-CN" b="1" dirty="0"/>
          </a:p>
          <a:p>
            <a:pPr marL="342900" indent="-342900">
              <a:buAutoNum type="arabicPeriod"/>
            </a:pPr>
            <a:endParaRPr lang="en-US" altLang="zh-CN" b="1" dirty="0"/>
          </a:p>
        </p:txBody>
      </p:sp>
      <p:sp>
        <p:nvSpPr>
          <p:cNvPr id="14" name="矩形 13"/>
          <p:cNvSpPr/>
          <p:nvPr/>
        </p:nvSpPr>
        <p:spPr>
          <a:xfrm>
            <a:off x="4716016" y="1484784"/>
            <a:ext cx="3816424" cy="4124206"/>
          </a:xfrm>
          <a:prstGeom prst="rect">
            <a:avLst/>
          </a:prstGeom>
        </p:spPr>
        <p:txBody>
          <a:bodyPr wrap="square">
            <a:spAutoFit/>
          </a:bodyPr>
          <a:lstStyle/>
          <a:p>
            <a:pPr algn="ctr"/>
            <a:r>
              <a:rPr lang="zh-CN" altLang="en-US" sz="2800" b="1" dirty="0" smtClean="0">
                <a:solidFill>
                  <a:schemeClr val="tx2">
                    <a:lumMod val="60000"/>
                    <a:lumOff val="40000"/>
                  </a:schemeClr>
                </a:solidFill>
                <a:latin typeface="Microsoft YaHei" charset="-122"/>
                <a:ea typeface="Microsoft YaHei" charset="-122"/>
                <a:cs typeface="Microsoft YaHei" charset="-122"/>
              </a:rPr>
              <a:t>智能合约</a:t>
            </a:r>
            <a:endParaRPr lang="en-US" altLang="zh-CN" sz="2800" b="1" dirty="0" smtClean="0">
              <a:solidFill>
                <a:schemeClr val="tx2">
                  <a:lumMod val="60000"/>
                  <a:lumOff val="40000"/>
                </a:schemeClr>
              </a:solidFill>
              <a:latin typeface="Microsoft YaHei" charset="-122"/>
              <a:ea typeface="Microsoft YaHei" charset="-122"/>
              <a:cs typeface="Microsoft YaHei" charset="-122"/>
            </a:endParaRPr>
          </a:p>
          <a:p>
            <a:pPr algn="ctr"/>
            <a:endParaRPr lang="en-US" altLang="zh-CN" b="1" dirty="0" smtClean="0"/>
          </a:p>
          <a:p>
            <a:pPr marL="342900" indent="-342900">
              <a:buAutoNum type="arabicPeriod"/>
            </a:pPr>
            <a:r>
              <a:rPr lang="zh-CN" altLang="en-US" b="1" dirty="0" smtClean="0">
                <a:solidFill>
                  <a:srgbClr val="FF0000"/>
                </a:solidFill>
                <a:latin typeface="微软雅黑" panose="020B0503020204020204" pitchFamily="34" charset="-122"/>
                <a:ea typeface="微软雅黑" panose="020B0503020204020204" pitchFamily="34" charset="-122"/>
              </a:rPr>
              <a:t>预编译</a:t>
            </a:r>
            <a:r>
              <a:rPr lang="zh-CN" altLang="en-US" b="1" dirty="0" smtClean="0">
                <a:latin typeface="微软雅黑" panose="020B0503020204020204" pitchFamily="34" charset="-122"/>
                <a:ea typeface="微软雅黑" panose="020B0503020204020204" pitchFamily="34" charset="-122"/>
              </a:rPr>
              <a:t>。将合约代码通过</a:t>
            </a:r>
            <a:r>
              <a:rPr lang="en-US" altLang="zh-CN" b="1" dirty="0" err="1" smtClean="0">
                <a:latin typeface="微软雅黑" panose="020B0503020204020204" pitchFamily="34" charset="-122"/>
                <a:ea typeface="微软雅黑" panose="020B0503020204020204" pitchFamily="34" charset="-122"/>
              </a:rPr>
              <a:t>solc</a:t>
            </a:r>
            <a:r>
              <a:rPr lang="zh-CN" altLang="en-US" b="1" dirty="0" smtClean="0">
                <a:latin typeface="微软雅黑" panose="020B0503020204020204" pitchFamily="34" charset="-122"/>
                <a:ea typeface="微软雅黑" panose="020B0503020204020204" pitchFamily="34" charset="-122"/>
              </a:rPr>
              <a:t>预编译为二进制，部署在区块链上，执行时直接从区块链上调取对应的函数语句</a:t>
            </a:r>
            <a:endParaRPr lang="en-US" altLang="zh-CN" b="1" dirty="0" smtClean="0">
              <a:latin typeface="微软雅黑" panose="020B0503020204020204" pitchFamily="34" charset="-122"/>
              <a:ea typeface="微软雅黑" panose="020B0503020204020204" pitchFamily="34" charset="-122"/>
            </a:endParaRPr>
          </a:p>
          <a:p>
            <a:pPr marL="342900" indent="-342900">
              <a:buAutoNum type="arabicPeriod"/>
            </a:pPr>
            <a:endParaRPr lang="en-US" altLang="zh-CN" b="1" dirty="0" smtClean="0">
              <a:latin typeface="微软雅黑" panose="020B0503020204020204" pitchFamily="34" charset="-122"/>
              <a:ea typeface="微软雅黑" panose="020B0503020204020204" pitchFamily="34" charset="-122"/>
            </a:endParaRPr>
          </a:p>
          <a:p>
            <a:pPr marL="342900" indent="-342900">
              <a:buAutoNum type="arabicPeriod"/>
            </a:pPr>
            <a:r>
              <a:rPr lang="zh-CN" altLang="en-US" b="1" dirty="0" smtClean="0">
                <a:solidFill>
                  <a:srgbClr val="FF0000"/>
                </a:solidFill>
                <a:latin typeface="微软雅黑" panose="020B0503020204020204" pitchFamily="34" charset="-122"/>
                <a:ea typeface="微软雅黑" panose="020B0503020204020204" pitchFamily="34" charset="-122"/>
              </a:rPr>
              <a:t>合约代码的调用</a:t>
            </a:r>
            <a:r>
              <a:rPr lang="zh-CN" altLang="en-US" b="1" dirty="0" smtClean="0">
                <a:latin typeface="微软雅黑" panose="020B0503020204020204" pitchFamily="34" charset="-122"/>
                <a:ea typeface="微软雅黑" panose="020B0503020204020204" pitchFamily="34" charset="-122"/>
              </a:rPr>
              <a:t>。只需要传递待调用函数名称和参数列表</a:t>
            </a:r>
            <a:endParaRPr lang="en-US" altLang="zh-CN" b="1" dirty="0" smtClean="0">
              <a:latin typeface="微软雅黑" panose="020B0503020204020204" pitchFamily="34" charset="-122"/>
              <a:ea typeface="微软雅黑" panose="020B0503020204020204" pitchFamily="34" charset="-122"/>
            </a:endParaRPr>
          </a:p>
          <a:p>
            <a:pPr marL="342900" indent="-342900">
              <a:buAutoNum type="arabicPeriod"/>
            </a:pPr>
            <a:endParaRPr lang="en-US" altLang="zh-CN" b="1" dirty="0">
              <a:latin typeface="微软雅黑" panose="020B0503020204020204" pitchFamily="34" charset="-122"/>
              <a:ea typeface="微软雅黑" panose="020B0503020204020204" pitchFamily="34" charset="-122"/>
            </a:endParaRPr>
          </a:p>
          <a:p>
            <a:pPr marL="342900" indent="-342900">
              <a:buAutoNum type="arabicPeriod"/>
            </a:pPr>
            <a:r>
              <a:rPr lang="zh-CN" altLang="en-US" b="1" dirty="0" smtClean="0">
                <a:solidFill>
                  <a:srgbClr val="FF0000"/>
                </a:solidFill>
                <a:latin typeface="微软雅黑" panose="020B0503020204020204" pitchFamily="34" charset="-122"/>
                <a:ea typeface="微软雅黑" panose="020B0503020204020204" pitchFamily="34" charset="-122"/>
              </a:rPr>
              <a:t>使用权限</a:t>
            </a:r>
            <a:r>
              <a:rPr lang="zh-CN" altLang="en-US" b="1" dirty="0" smtClean="0">
                <a:latin typeface="微软雅黑" panose="020B0503020204020204" pitchFamily="34" charset="-122"/>
                <a:ea typeface="微软雅黑" panose="020B0503020204020204" pitchFamily="34" charset="-122"/>
              </a:rPr>
              <a:t>。智能合约可以通过对用户的地址限制，保证只有数据的拥有者才能对其的数字资产和存储数据进行操作</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06355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1367200257"/>
              </p:ext>
            </p:extLst>
          </p:nvPr>
        </p:nvGraphicFramePr>
        <p:xfrm>
          <a:off x="1259632" y="1628800"/>
          <a:ext cx="6992364" cy="4392492"/>
        </p:xfrm>
        <a:graphic>
          <a:graphicData uri="http://schemas.openxmlformats.org/drawingml/2006/table">
            <a:tbl>
              <a:tblPr firstRow="1" bandRow="1">
                <a:tableStyleId>{5C22544A-7EE6-4342-B048-85BDC9FD1C3A}</a:tableStyleId>
              </a:tblPr>
              <a:tblGrid>
                <a:gridCol w="6992364">
                  <a:extLst>
                    <a:ext uri="{9D8B030D-6E8A-4147-A177-3AD203B41FA5}">
                      <a16:colId xmlns:a16="http://schemas.microsoft.com/office/drawing/2014/main" val="20000"/>
                    </a:ext>
                  </a:extLst>
                </a:gridCol>
              </a:tblGrid>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a:t>
                      </a:r>
                      <a:endParaRPr lang="en-US" altLang="zh-CN" sz="2800" b="1" dirty="0" smtClean="0">
                        <a:solidFill>
                          <a:schemeClr val="bg1">
                            <a:lumMod val="85000"/>
                          </a:schemeClr>
                        </a:solidFill>
                        <a:latin typeface="微软雅黑" pitchFamily="34" charset="-122"/>
                        <a:ea typeface="微软雅黑" pitchFamily="34" charset="-122"/>
                      </a:endParaRP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5931842"/>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02060"/>
                          </a:solidFill>
                          <a:latin typeface="微软雅黑" pitchFamily="34" charset="-122"/>
                          <a:ea typeface="微软雅黑" pitchFamily="34" charset="-122"/>
                        </a:rPr>
                        <a:t>以太坊虚拟机</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智能合约的举例和分析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智能合约的安全性分析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概括总结</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cxnSp>
        <p:nvCxnSpPr>
          <p:cNvPr id="3" name="直接连接符 2"/>
          <p:cNvCxnSpPr/>
          <p:nvPr/>
        </p:nvCxnSpPr>
        <p:spPr>
          <a:xfrm>
            <a:off x="179512" y="764704"/>
            <a:ext cx="2667474" cy="0"/>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a:solidFill>
                  <a:srgbClr val="0F1249"/>
                </a:solidFill>
                <a:latin typeface="微软雅黑" pitchFamily="34" charset="-122"/>
                <a:ea typeface="微软雅黑" pitchFamily="34" charset="-122"/>
              </a:rPr>
              <a:t>目录</a:t>
            </a:r>
          </a:p>
        </p:txBody>
      </p:sp>
      <p:sp>
        <p:nvSpPr>
          <p:cNvPr id="6" name="TextBox 5"/>
          <p:cNvSpPr txBox="1"/>
          <p:nvPr/>
        </p:nvSpPr>
        <p:spPr>
          <a:xfrm>
            <a:off x="1724425" y="836712"/>
            <a:ext cx="1025922" cy="369332"/>
          </a:xfrm>
          <a:prstGeom prst="rect">
            <a:avLst/>
          </a:prstGeom>
          <a:solidFill>
            <a:srgbClr val="0F1249"/>
          </a:solidFill>
        </p:spPr>
        <p:txBody>
          <a:bodyPr wrap="none" rtlCol="0">
            <a:spAutoFit/>
          </a:bodyPr>
          <a:lstStyle/>
          <a:p>
            <a:r>
              <a:rPr lang="en-US" altLang="zh-CN" dirty="0" smtClean="0">
                <a:solidFill>
                  <a:schemeClr val="bg1"/>
                </a:solidFill>
              </a:rPr>
              <a:t>Contents</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左箭头 8"/>
          <p:cNvSpPr/>
          <p:nvPr/>
        </p:nvSpPr>
        <p:spPr>
          <a:xfrm>
            <a:off x="7020272" y="3429000"/>
            <a:ext cx="504056"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43</a:t>
            </a:fld>
            <a:endParaRPr lang="zh-CN" altLang="en-US">
              <a:solidFill>
                <a:prstClr val="black">
                  <a:tint val="75000"/>
                </a:prstClr>
              </a:solidFill>
            </a:endParaRPr>
          </a:p>
        </p:txBody>
      </p:sp>
    </p:spTree>
    <p:extLst>
      <p:ext uri="{BB962C8B-B14F-4D97-AF65-F5344CB8AC3E}">
        <p14:creationId xmlns:p14="http://schemas.microsoft.com/office/powerpoint/2010/main" val="1820616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C00000"/>
              </a:buClr>
              <a:buSzPct val="60000"/>
              <a:defRPr/>
            </a:pPr>
            <a:r>
              <a:rPr lang="zh-CN" altLang="en-US" dirty="0"/>
              <a:t>以太坊虚拟机</a:t>
            </a:r>
          </a:p>
        </p:txBody>
      </p:sp>
      <p:sp>
        <p:nvSpPr>
          <p:cNvPr id="3" name="object 12"/>
          <p:cNvSpPr txBox="1"/>
          <p:nvPr/>
        </p:nvSpPr>
        <p:spPr>
          <a:xfrm>
            <a:off x="683568" y="1196752"/>
            <a:ext cx="7369175" cy="2500685"/>
          </a:xfrm>
          <a:prstGeom prst="rect">
            <a:avLst/>
          </a:prstGeom>
        </p:spPr>
        <p:txBody>
          <a:bodyPr vert="horz" wrap="square" lIns="0" tIns="0" rIns="0" bIns="0" rtlCol="0">
            <a:spAutoFit/>
          </a:bodyPr>
          <a:lstStyle/>
          <a:p>
            <a:pPr marL="379095" indent="-366395">
              <a:lnSpc>
                <a:spcPct val="150000"/>
              </a:lnSpc>
              <a:buFont typeface="Arial"/>
              <a:buChar char="●"/>
              <a:tabLst>
                <a:tab pos="379095" algn="l"/>
                <a:tab pos="379730" algn="l"/>
              </a:tabLst>
            </a:pPr>
            <a:r>
              <a:rPr lang="en-US" sz="2000" b="1" dirty="0">
                <a:latin typeface="微软雅黑" panose="020B0503020204020204" pitchFamily="34" charset="-122"/>
                <a:ea typeface="微软雅黑" panose="020B0503020204020204" pitchFamily="34" charset="-122"/>
              </a:rPr>
              <a:t>EVM（</a:t>
            </a:r>
            <a:r>
              <a:rPr lang="zh-CN" altLang="en-US" sz="2000" b="1" dirty="0">
                <a:latin typeface="微软雅黑" panose="020B0503020204020204" pitchFamily="34" charset="-122"/>
                <a:ea typeface="微软雅黑" panose="020B0503020204020204" pitchFamily="34" charset="-122"/>
              </a:rPr>
              <a:t>以太坊虚拟机</a:t>
            </a:r>
            <a:r>
              <a:rPr lang="en-US"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运行合约代码</a:t>
            </a:r>
            <a:endParaRPr sz="2000" b="1" dirty="0">
              <a:latin typeface="微软雅黑" panose="020B0503020204020204" pitchFamily="34" charset="-122"/>
              <a:ea typeface="微软雅黑" panose="020B0503020204020204" pitchFamily="34" charset="-122"/>
            </a:endParaRPr>
          </a:p>
          <a:p>
            <a:pPr marL="379095" indent="-366395">
              <a:lnSpc>
                <a:spcPct val="150000"/>
              </a:lnSpc>
              <a:spcBef>
                <a:spcPts val="540"/>
              </a:spcBef>
              <a:buFont typeface="Arial"/>
              <a:buChar char="●"/>
              <a:tabLst>
                <a:tab pos="379095" algn="l"/>
                <a:tab pos="379730" algn="l"/>
              </a:tabLst>
            </a:pPr>
            <a:r>
              <a:rPr lang="zh-CN" altLang="en-US" sz="2000" b="1" dirty="0">
                <a:latin typeface="微软雅黑" panose="020B0503020204020204" pitchFamily="34" charset="-122"/>
                <a:ea typeface="微软雅黑" panose="020B0503020204020204" pitchFamily="34" charset="-122"/>
              </a:rPr>
              <a:t>在每个节点上实际执行的合约代码是</a:t>
            </a:r>
            <a:r>
              <a:rPr lang="en-US" altLang="zh-CN" sz="2000" b="1" dirty="0">
                <a:latin typeface="微软雅黑" panose="020B0503020204020204" pitchFamily="34" charset="-122"/>
                <a:ea typeface="微软雅黑" panose="020B0503020204020204" pitchFamily="34" charset="-122"/>
              </a:rPr>
              <a:t>EVM</a:t>
            </a:r>
            <a:r>
              <a:rPr lang="zh-CN" altLang="en-US" sz="2000" b="1" dirty="0">
                <a:latin typeface="微软雅黑" panose="020B0503020204020204" pitchFamily="34" charset="-122"/>
                <a:ea typeface="微软雅黑" panose="020B0503020204020204" pitchFamily="34" charset="-122"/>
              </a:rPr>
              <a:t>代码</a:t>
            </a:r>
            <a:endParaRPr sz="2000" b="1" dirty="0">
              <a:latin typeface="微软雅黑" panose="020B0503020204020204" pitchFamily="34" charset="-122"/>
              <a:ea typeface="微软雅黑" panose="020B0503020204020204" pitchFamily="34" charset="-122"/>
            </a:endParaRPr>
          </a:p>
          <a:p>
            <a:pPr marL="836294" lvl="1" indent="-366395">
              <a:lnSpc>
                <a:spcPct val="150000"/>
              </a:lnSpc>
              <a:spcBef>
                <a:spcPts val="540"/>
              </a:spcBef>
              <a:buFont typeface="Arial"/>
              <a:buChar char="○"/>
              <a:tabLst>
                <a:tab pos="836294" algn="l"/>
                <a:tab pos="836930" algn="l"/>
              </a:tabLst>
            </a:pPr>
            <a:r>
              <a:rPr sz="2000" b="1" dirty="0">
                <a:latin typeface="微软雅黑" panose="020B0503020204020204" pitchFamily="34" charset="-122"/>
                <a:ea typeface="微软雅黑" panose="020B0503020204020204" pitchFamily="34" charset="-122"/>
              </a:rPr>
              <a:t>EVM</a:t>
            </a:r>
            <a:r>
              <a:rPr lang="zh-CN" altLang="en-US" sz="2000" b="1" dirty="0">
                <a:latin typeface="微软雅黑" panose="020B0503020204020204" pitchFamily="34" charset="-122"/>
                <a:ea typeface="微软雅黑" panose="020B0503020204020204" pitchFamily="34" charset="-122"/>
              </a:rPr>
              <a:t>代码是一种低级的，基于堆栈的字节码语言</a:t>
            </a:r>
            <a:endParaRPr sz="2000" b="1" dirty="0">
              <a:latin typeface="微软雅黑" panose="020B0503020204020204" pitchFamily="34" charset="-122"/>
              <a:ea typeface="微软雅黑" panose="020B0503020204020204" pitchFamily="34" charset="-122"/>
            </a:endParaRPr>
          </a:p>
          <a:p>
            <a:pPr marL="836294" lvl="1" indent="-366395">
              <a:lnSpc>
                <a:spcPct val="150000"/>
              </a:lnSpc>
              <a:spcBef>
                <a:spcPts val="540"/>
              </a:spcBef>
              <a:buFont typeface="Arial"/>
              <a:buChar char="○"/>
              <a:tabLst>
                <a:tab pos="836294" algn="l"/>
                <a:tab pos="836930" algn="l"/>
              </a:tabLst>
            </a:pPr>
            <a:r>
              <a:rPr lang="zh-CN" altLang="en-US" sz="2000" b="1" dirty="0">
                <a:latin typeface="微软雅黑" panose="020B0503020204020204" pitchFamily="34" charset="-122"/>
                <a:ea typeface="微软雅黑" panose="020B0503020204020204" pitchFamily="34" charset="-122"/>
              </a:rPr>
              <a:t>类似</a:t>
            </a:r>
            <a:r>
              <a:rPr lang="en-US" sz="2000" b="1" dirty="0">
                <a:latin typeface="微软雅黑" panose="020B0503020204020204" pitchFamily="34" charset="-122"/>
                <a:ea typeface="微软雅黑" panose="020B0503020204020204" pitchFamily="34" charset="-122"/>
              </a:rPr>
              <a:t>JVM</a:t>
            </a:r>
            <a:r>
              <a:rPr lang="zh-CN" altLang="en-US" sz="2000" b="1" dirty="0">
                <a:latin typeface="微软雅黑" panose="020B0503020204020204" pitchFamily="34" charset="-122"/>
                <a:ea typeface="微软雅黑" panose="020B0503020204020204" pitchFamily="34" charset="-122"/>
              </a:rPr>
              <a:t>字节码</a:t>
            </a:r>
            <a:endParaRPr sz="2000" b="1" dirty="0">
              <a:latin typeface="微软雅黑" panose="020B0503020204020204" pitchFamily="34" charset="-122"/>
              <a:ea typeface="微软雅黑" panose="020B0503020204020204" pitchFamily="34" charset="-122"/>
            </a:endParaRPr>
          </a:p>
          <a:p>
            <a:pPr marL="379095" marR="391795" indent="-366395">
              <a:lnSpc>
                <a:spcPct val="150000"/>
              </a:lnSpc>
              <a:buFont typeface="Arial"/>
              <a:buChar char="●"/>
              <a:tabLst>
                <a:tab pos="379095" algn="l"/>
                <a:tab pos="379730" algn="l"/>
              </a:tabLst>
            </a:pPr>
            <a:r>
              <a:rPr lang="zh-CN" altLang="en-US" sz="2000" b="1" dirty="0">
                <a:latin typeface="微软雅黑" panose="020B0503020204020204" pitchFamily="34" charset="-122"/>
                <a:ea typeface="微软雅黑" panose="020B0503020204020204" pitchFamily="34" charset="-122"/>
              </a:rPr>
              <a:t>以太</a:t>
            </a:r>
            <a:r>
              <a:rPr lang="zh-CN" altLang="en-US" sz="2000" b="1" dirty="0" smtClean="0">
                <a:latin typeface="微软雅黑" panose="020B0503020204020204" pitchFamily="34" charset="-122"/>
                <a:ea typeface="微软雅黑" panose="020B0503020204020204" pitchFamily="34" charset="-122"/>
              </a:rPr>
              <a:t>坊节点</a:t>
            </a:r>
            <a:r>
              <a:rPr lang="zh-CN" altLang="en-US" sz="2000" b="1" dirty="0">
                <a:latin typeface="微软雅黑" panose="020B0503020204020204" pitchFamily="34" charset="-122"/>
                <a:ea typeface="微软雅黑" panose="020B0503020204020204" pitchFamily="34" charset="-122"/>
              </a:rPr>
              <a:t>对区块的验证过程中会运行</a:t>
            </a:r>
            <a:r>
              <a:rPr lang="en-US" altLang="zh-CN" sz="2000" b="1" dirty="0">
                <a:latin typeface="微软雅黑" panose="020B0503020204020204" pitchFamily="34" charset="-122"/>
                <a:ea typeface="微软雅黑" panose="020B0503020204020204" pitchFamily="34" charset="-122"/>
              </a:rPr>
              <a:t>EVM</a:t>
            </a:r>
            <a:endParaRPr sz="2000" b="1" dirty="0">
              <a:latin typeface="微软雅黑" panose="020B0503020204020204" pitchFamily="34" charset="-122"/>
              <a:ea typeface="微软雅黑" panose="020B0503020204020204" pitchFamily="34" charset="-122"/>
            </a:endParaRPr>
          </a:p>
        </p:txBody>
      </p:sp>
      <p:pic>
        <p:nvPicPr>
          <p:cNvPr id="14338" name="Picture 2" descr="https://timgsa.baidu.com/timg?image&amp;quality=80&amp;size=b9999_10000&amp;sec=1504286179694&amp;di=288ae86fe41280e4527c2f98f3559700&amp;imgtype=0&amp;src=http%3A%2F%2Fwww.bitcoin86.com%2Fuploads%2Fallimg%2F170322%2F1-1F3221335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861048"/>
            <a:ext cx="3816424" cy="259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4900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以太坊虚拟机</a:t>
            </a:r>
          </a:p>
        </p:txBody>
      </p:sp>
      <p:grpSp>
        <p:nvGrpSpPr>
          <p:cNvPr id="5" name="组合 4"/>
          <p:cNvGrpSpPr/>
          <p:nvPr/>
        </p:nvGrpSpPr>
        <p:grpSpPr>
          <a:xfrm>
            <a:off x="251520" y="404664"/>
            <a:ext cx="8784976" cy="4054956"/>
            <a:chOff x="251520" y="476672"/>
            <a:chExt cx="8579295" cy="4054956"/>
          </a:xfrm>
        </p:grpSpPr>
        <p:sp>
          <p:nvSpPr>
            <p:cNvPr id="3" name="object 15"/>
            <p:cNvSpPr txBox="1"/>
            <p:nvPr/>
          </p:nvSpPr>
          <p:spPr>
            <a:xfrm>
              <a:off x="251520" y="476672"/>
              <a:ext cx="8579295" cy="4054956"/>
            </a:xfrm>
            <a:prstGeom prst="rect">
              <a:avLst/>
            </a:prstGeom>
          </p:spPr>
          <p:txBody>
            <a:bodyPr vert="horz" wrap="square" lIns="0" tIns="0" rIns="0" bIns="0" rtlCol="0">
              <a:spAutoFit/>
            </a:bodyPr>
            <a:lstStyle/>
            <a:p>
              <a:pPr>
                <a:lnSpc>
                  <a:spcPct val="100000"/>
                </a:lnSpc>
              </a:pPr>
              <a:endParaRPr sz="1700" b="1" dirty="0">
                <a:latin typeface="微软雅黑" panose="020B0503020204020204" pitchFamily="34" charset="-122"/>
                <a:ea typeface="微软雅黑" panose="020B0503020204020204" pitchFamily="34" charset="-122"/>
                <a:cs typeface="Times New Roman"/>
              </a:endParaRPr>
            </a:p>
            <a:p>
              <a:pPr>
                <a:lnSpc>
                  <a:spcPct val="100000"/>
                </a:lnSpc>
                <a:spcBef>
                  <a:spcPts val="40"/>
                </a:spcBef>
              </a:pPr>
              <a:endParaRPr sz="1700" b="1" dirty="0">
                <a:latin typeface="微软雅黑" panose="020B0503020204020204" pitchFamily="34" charset="-122"/>
                <a:ea typeface="微软雅黑" panose="020B0503020204020204" pitchFamily="34" charset="-122"/>
                <a:cs typeface="Times New Roman"/>
              </a:endParaRPr>
            </a:p>
            <a:p>
              <a:pPr marL="12700">
                <a:lnSpc>
                  <a:spcPct val="100000"/>
                </a:lnSpc>
                <a:spcBef>
                  <a:spcPts val="5"/>
                </a:spcBef>
              </a:pPr>
              <a:r>
                <a:rPr lang="en-US" altLang="zh-CN" sz="2000" b="1" spc="75" dirty="0">
                  <a:solidFill>
                    <a:srgbClr val="3B3B3B"/>
                  </a:solidFill>
                  <a:latin typeface="微软雅黑" panose="020B0503020204020204" pitchFamily="34" charset="-122"/>
                  <a:ea typeface="微软雅黑" panose="020B0503020204020204" pitchFamily="34" charset="-122"/>
                  <a:cs typeface="Calibri"/>
                </a:rPr>
                <a:t>EVM</a:t>
              </a:r>
              <a:r>
                <a:rPr lang="zh-CN" altLang="en-US" sz="2000" b="1" spc="75" dirty="0" smtClean="0">
                  <a:solidFill>
                    <a:srgbClr val="3B3B3B"/>
                  </a:solidFill>
                  <a:latin typeface="微软雅黑" panose="020B0503020204020204" pitchFamily="34" charset="-122"/>
                  <a:ea typeface="微软雅黑" panose="020B0503020204020204" pitchFamily="34" charset="-122"/>
                  <a:cs typeface="Calibri"/>
                </a:rPr>
                <a:t>作为状态转移机制</a:t>
              </a:r>
              <a:r>
                <a:rPr sz="2000" b="1" spc="50" dirty="0" smtClean="0">
                  <a:solidFill>
                    <a:srgbClr val="3B3B3B"/>
                  </a:solidFill>
                  <a:latin typeface="微软雅黑" panose="020B0503020204020204" pitchFamily="34" charset="-122"/>
                  <a:ea typeface="微软雅黑" panose="020B0503020204020204" pitchFamily="34" charset="-122"/>
                  <a:cs typeface="Calibri"/>
                </a:rPr>
                <a:t>:</a:t>
              </a:r>
              <a:endParaRPr sz="2000" b="1" dirty="0">
                <a:latin typeface="微软雅黑" panose="020B0503020204020204" pitchFamily="34" charset="-122"/>
                <a:ea typeface="微软雅黑" panose="020B0503020204020204" pitchFamily="34" charset="-122"/>
                <a:cs typeface="Calibri"/>
              </a:endParaRPr>
            </a:p>
            <a:p>
              <a:pPr>
                <a:lnSpc>
                  <a:spcPct val="100000"/>
                </a:lnSpc>
                <a:spcBef>
                  <a:spcPts val="45"/>
                </a:spcBef>
              </a:pPr>
              <a:endParaRPr sz="2000" b="1" dirty="0">
                <a:latin typeface="微软雅黑" panose="020B0503020204020204" pitchFamily="34" charset="-122"/>
                <a:ea typeface="微软雅黑" panose="020B0503020204020204" pitchFamily="34" charset="-122"/>
                <a:cs typeface="Times New Roman"/>
              </a:endParaRPr>
            </a:p>
            <a:p>
              <a:pPr marL="30480" algn="ctr">
                <a:lnSpc>
                  <a:spcPct val="100000"/>
                </a:lnSpc>
              </a:pPr>
              <a:r>
                <a:rPr sz="2000" b="1" spc="40" dirty="0">
                  <a:solidFill>
                    <a:srgbClr val="3B3B3B"/>
                  </a:solidFill>
                  <a:latin typeface="微软雅黑" panose="020B0503020204020204" pitchFamily="34" charset="-122"/>
                  <a:ea typeface="微软雅黑" panose="020B0503020204020204" pitchFamily="34" charset="-122"/>
                  <a:cs typeface="Calibri"/>
                </a:rPr>
                <a:t>(block_state, </a:t>
              </a:r>
              <a:r>
                <a:rPr sz="2000" b="1" spc="90" dirty="0">
                  <a:solidFill>
                    <a:srgbClr val="3B3B3B"/>
                  </a:solidFill>
                  <a:latin typeface="微软雅黑" panose="020B0503020204020204" pitchFamily="34" charset="-122"/>
                  <a:ea typeface="微软雅黑" panose="020B0503020204020204" pitchFamily="34" charset="-122"/>
                  <a:cs typeface="Calibri"/>
                </a:rPr>
                <a:t>gas, </a:t>
              </a:r>
              <a:r>
                <a:rPr sz="2000" b="1" spc="30" dirty="0">
                  <a:solidFill>
                    <a:srgbClr val="3B3B3B"/>
                  </a:solidFill>
                  <a:latin typeface="微软雅黑" panose="020B0503020204020204" pitchFamily="34" charset="-122"/>
                  <a:ea typeface="微软雅黑" panose="020B0503020204020204" pitchFamily="34" charset="-122"/>
                  <a:cs typeface="Calibri"/>
                </a:rPr>
                <a:t>memory, transaction, </a:t>
              </a:r>
              <a:r>
                <a:rPr sz="2000" b="1" spc="90" dirty="0">
                  <a:solidFill>
                    <a:srgbClr val="3B3B3B"/>
                  </a:solidFill>
                  <a:latin typeface="微软雅黑" panose="020B0503020204020204" pitchFamily="34" charset="-122"/>
                  <a:ea typeface="微软雅黑" panose="020B0503020204020204" pitchFamily="34" charset="-122"/>
                  <a:cs typeface="Calibri"/>
                </a:rPr>
                <a:t>message, </a:t>
              </a:r>
              <a:r>
                <a:rPr sz="2000" b="1" spc="75" dirty="0">
                  <a:solidFill>
                    <a:srgbClr val="3B3B3B"/>
                  </a:solidFill>
                  <a:latin typeface="微软雅黑" panose="020B0503020204020204" pitchFamily="34" charset="-122"/>
                  <a:ea typeface="微软雅黑" panose="020B0503020204020204" pitchFamily="34" charset="-122"/>
                  <a:cs typeface="Calibri"/>
                </a:rPr>
                <a:t>code, </a:t>
              </a:r>
              <a:r>
                <a:rPr sz="2000" b="1" spc="55" dirty="0">
                  <a:solidFill>
                    <a:srgbClr val="3B3B3B"/>
                  </a:solidFill>
                  <a:latin typeface="微软雅黑" panose="020B0503020204020204" pitchFamily="34" charset="-122"/>
                  <a:ea typeface="微软雅黑" panose="020B0503020204020204" pitchFamily="34" charset="-122"/>
                  <a:cs typeface="Calibri"/>
                </a:rPr>
                <a:t>stack,</a:t>
              </a:r>
              <a:r>
                <a:rPr sz="2000" b="1" spc="105" dirty="0">
                  <a:solidFill>
                    <a:srgbClr val="3B3B3B"/>
                  </a:solidFill>
                  <a:latin typeface="微软雅黑" panose="020B0503020204020204" pitchFamily="34" charset="-122"/>
                  <a:ea typeface="微软雅黑" panose="020B0503020204020204" pitchFamily="34" charset="-122"/>
                  <a:cs typeface="Calibri"/>
                </a:rPr>
                <a:t> </a:t>
              </a:r>
              <a:r>
                <a:rPr sz="2000" b="1" spc="35" dirty="0">
                  <a:solidFill>
                    <a:srgbClr val="3B3B3B"/>
                  </a:solidFill>
                  <a:latin typeface="微软雅黑" panose="020B0503020204020204" pitchFamily="34" charset="-122"/>
                  <a:ea typeface="微软雅黑" panose="020B0503020204020204" pitchFamily="34" charset="-122"/>
                  <a:cs typeface="Calibri"/>
                </a:rPr>
                <a:t>pc)</a:t>
              </a:r>
              <a:endParaRPr sz="2000" b="1" dirty="0">
                <a:latin typeface="微软雅黑" panose="020B0503020204020204" pitchFamily="34" charset="-122"/>
                <a:ea typeface="微软雅黑" panose="020B0503020204020204" pitchFamily="34" charset="-122"/>
                <a:cs typeface="Calibri"/>
              </a:endParaRPr>
            </a:p>
            <a:p>
              <a:pPr>
                <a:lnSpc>
                  <a:spcPct val="100000"/>
                </a:lnSpc>
                <a:spcBef>
                  <a:spcPts val="35"/>
                </a:spcBef>
              </a:pPr>
              <a:endParaRPr sz="2000" b="1" dirty="0">
                <a:latin typeface="微软雅黑" panose="020B0503020204020204" pitchFamily="34" charset="-122"/>
                <a:ea typeface="微软雅黑" panose="020B0503020204020204" pitchFamily="34" charset="-122"/>
                <a:cs typeface="Times New Roman"/>
              </a:endParaRPr>
            </a:p>
            <a:p>
              <a:pPr>
                <a:lnSpc>
                  <a:spcPct val="100000"/>
                </a:lnSpc>
              </a:pPr>
              <a:endParaRPr sz="1600" b="1" dirty="0">
                <a:latin typeface="微软雅黑" panose="020B0503020204020204" pitchFamily="34" charset="-122"/>
                <a:ea typeface="微软雅黑" panose="020B0503020204020204" pitchFamily="34" charset="-122"/>
                <a:cs typeface="Times New Roman"/>
              </a:endParaRPr>
            </a:p>
            <a:p>
              <a:pPr marL="30480" algn="ctr">
                <a:lnSpc>
                  <a:spcPct val="100000"/>
                </a:lnSpc>
                <a:spcBef>
                  <a:spcPts val="819"/>
                </a:spcBef>
              </a:pPr>
              <a:endParaRPr lang="en-US" sz="2000" b="1" spc="35" dirty="0" smtClean="0">
                <a:solidFill>
                  <a:srgbClr val="3B3B3B"/>
                </a:solidFill>
                <a:latin typeface="微软雅黑" panose="020B0503020204020204" pitchFamily="34" charset="-122"/>
                <a:ea typeface="微软雅黑" panose="020B0503020204020204" pitchFamily="34" charset="-122"/>
                <a:cs typeface="Calibri"/>
              </a:endParaRPr>
            </a:p>
            <a:p>
              <a:pPr marL="30480" algn="ctr">
                <a:lnSpc>
                  <a:spcPct val="100000"/>
                </a:lnSpc>
                <a:spcBef>
                  <a:spcPts val="819"/>
                </a:spcBef>
              </a:pPr>
              <a:r>
                <a:rPr sz="2000" b="1" spc="35" dirty="0" smtClean="0">
                  <a:solidFill>
                    <a:srgbClr val="3B3B3B"/>
                  </a:solidFill>
                  <a:latin typeface="微软雅黑" panose="020B0503020204020204" pitchFamily="34" charset="-122"/>
                  <a:ea typeface="微软雅黑" panose="020B0503020204020204" pitchFamily="34" charset="-122"/>
                  <a:cs typeface="Calibri"/>
                </a:rPr>
                <a:t>(</a:t>
              </a:r>
              <a:r>
                <a:rPr sz="2000" b="1" spc="35" dirty="0">
                  <a:solidFill>
                    <a:srgbClr val="3B3B3B"/>
                  </a:solidFill>
                  <a:latin typeface="微软雅黑" panose="020B0503020204020204" pitchFamily="34" charset="-122"/>
                  <a:ea typeface="微软雅黑" panose="020B0503020204020204" pitchFamily="34" charset="-122"/>
                  <a:cs typeface="Calibri"/>
                </a:rPr>
                <a:t>block_state’,</a:t>
              </a:r>
              <a:r>
                <a:rPr sz="2000" b="1" spc="20" dirty="0">
                  <a:solidFill>
                    <a:srgbClr val="3B3B3B"/>
                  </a:solidFill>
                  <a:latin typeface="微软雅黑" panose="020B0503020204020204" pitchFamily="34" charset="-122"/>
                  <a:ea typeface="微软雅黑" panose="020B0503020204020204" pitchFamily="34" charset="-122"/>
                  <a:cs typeface="Calibri"/>
                </a:rPr>
                <a:t> </a:t>
              </a:r>
              <a:r>
                <a:rPr sz="2000" b="1" spc="50" dirty="0">
                  <a:solidFill>
                    <a:srgbClr val="3B3B3B"/>
                  </a:solidFill>
                  <a:latin typeface="微软雅黑" panose="020B0503020204020204" pitchFamily="34" charset="-122"/>
                  <a:ea typeface="微软雅黑" panose="020B0503020204020204" pitchFamily="34" charset="-122"/>
                  <a:cs typeface="Calibri"/>
                </a:rPr>
                <a:t>gas’)</a:t>
              </a:r>
              <a:endParaRPr sz="2000" b="1" dirty="0">
                <a:latin typeface="微软雅黑" panose="020B0503020204020204" pitchFamily="34" charset="-122"/>
                <a:ea typeface="微软雅黑" panose="020B0503020204020204" pitchFamily="34" charset="-122"/>
                <a:cs typeface="Calibri"/>
              </a:endParaRPr>
            </a:p>
            <a:p>
              <a:pPr>
                <a:lnSpc>
                  <a:spcPct val="100000"/>
                </a:lnSpc>
                <a:spcBef>
                  <a:spcPts val="45"/>
                </a:spcBef>
              </a:pPr>
              <a:endParaRPr sz="2000" b="1" dirty="0">
                <a:latin typeface="微软雅黑" panose="020B0503020204020204" pitchFamily="34" charset="-122"/>
                <a:ea typeface="微软雅黑" panose="020B0503020204020204" pitchFamily="34" charset="-122"/>
                <a:cs typeface="Times New Roman"/>
              </a:endParaRPr>
            </a:p>
            <a:p>
              <a:pPr marL="469900" indent="-367030">
                <a:lnSpc>
                  <a:spcPct val="150000"/>
                </a:lnSpc>
                <a:buFont typeface="Arial"/>
                <a:buChar char="●"/>
                <a:tabLst>
                  <a:tab pos="469265" algn="l"/>
                  <a:tab pos="469900" algn="l"/>
                </a:tabLst>
              </a:pPr>
              <a:r>
                <a:rPr lang="zh-CN" altLang="en-US" sz="2400" b="1" spc="55" dirty="0" smtClean="0">
                  <a:solidFill>
                    <a:srgbClr val="3B3B3B"/>
                  </a:solidFill>
                  <a:latin typeface="微软雅黑" panose="020B0503020204020204" pitchFamily="34" charset="-122"/>
                  <a:ea typeface="微软雅黑" panose="020B0503020204020204" pitchFamily="34" charset="-122"/>
                  <a:cs typeface="Calibri"/>
                </a:rPr>
                <a:t>其中</a:t>
              </a:r>
              <a:r>
                <a:rPr lang="en-US" sz="2400" b="1" spc="55" dirty="0" err="1" smtClean="0">
                  <a:solidFill>
                    <a:srgbClr val="3B3B3B"/>
                  </a:solidFill>
                  <a:latin typeface="微软雅黑" panose="020B0503020204020204" pitchFamily="34" charset="-122"/>
                  <a:ea typeface="微软雅黑" panose="020B0503020204020204" pitchFamily="34" charset="-122"/>
                  <a:cs typeface="Calibri"/>
                </a:rPr>
                <a:t>block_state</a:t>
              </a:r>
              <a:r>
                <a:rPr lang="zh-CN" altLang="en-US" sz="2400" b="1" spc="55" dirty="0" smtClean="0">
                  <a:solidFill>
                    <a:srgbClr val="3B3B3B"/>
                  </a:solidFill>
                  <a:latin typeface="微软雅黑" panose="020B0503020204020204" pitchFamily="34" charset="-122"/>
                  <a:ea typeface="微软雅黑" panose="020B0503020204020204" pitchFamily="34" charset="-122"/>
                  <a:cs typeface="Calibri"/>
                </a:rPr>
                <a:t>是包含所有帐户的全局状态</a:t>
              </a:r>
              <a:endParaRPr sz="2400" b="1" dirty="0" smtClean="0">
                <a:latin typeface="微软雅黑" panose="020B0503020204020204" pitchFamily="34" charset="-122"/>
                <a:ea typeface="微软雅黑" panose="020B0503020204020204" pitchFamily="34" charset="-122"/>
                <a:cs typeface="Calibri"/>
              </a:endParaRPr>
            </a:p>
            <a:p>
              <a:pPr marL="927100" lvl="1" indent="-367030">
                <a:lnSpc>
                  <a:spcPct val="100000"/>
                </a:lnSpc>
                <a:spcBef>
                  <a:spcPts val="540"/>
                </a:spcBef>
                <a:buFont typeface="Arial"/>
                <a:buChar char="○"/>
                <a:tabLst>
                  <a:tab pos="926465" algn="l"/>
                  <a:tab pos="927100" algn="l"/>
                </a:tabLst>
              </a:pPr>
              <a:r>
                <a:rPr lang="zh-CN" altLang="en-US" sz="2000" b="1" spc="65" dirty="0" smtClean="0">
                  <a:solidFill>
                    <a:srgbClr val="3B3B3B"/>
                  </a:solidFill>
                  <a:latin typeface="微软雅黑" panose="020B0503020204020204" pitchFamily="34" charset="-122"/>
                  <a:ea typeface="微软雅黑" panose="020B0503020204020204" pitchFamily="34" charset="-122"/>
                  <a:cs typeface="Calibri"/>
                </a:rPr>
                <a:t>包括余额和在链上长期存储的内容</a:t>
              </a:r>
              <a:endParaRPr sz="2000" b="1" dirty="0">
                <a:latin typeface="微软雅黑" panose="020B0503020204020204" pitchFamily="34" charset="-122"/>
                <a:ea typeface="微软雅黑" panose="020B0503020204020204" pitchFamily="34" charset="-122"/>
                <a:cs typeface="Calibri"/>
              </a:endParaRPr>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tretch>
              <a:fillRect/>
            </a:stretch>
          </p:blipFill>
          <p:spPr>
            <a:xfrm>
              <a:off x="4190693" y="2060848"/>
              <a:ext cx="1136883" cy="792088"/>
            </a:xfrm>
            <a:prstGeom prst="rect">
              <a:avLst/>
            </a:prstGeom>
          </p:spPr>
        </p:pic>
      </p:grpSp>
      <p:pic>
        <p:nvPicPr>
          <p:cNvPr id="15362" name="Picture 2" descr="https://timgsa.baidu.com/timg?image&amp;quality=80&amp;size=b9999_10000&amp;sec=1504286222042&amp;di=fe58af9b175d9912d85c8a18f86c9f6a&amp;imgtype=0&amp;src=http%3A%2F%2F8645241.s21i-8.faiusr.com%2F2%2FABUIABACGAAgs9KRvQUo3K64vQcw7gU4wg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7576" y="4551243"/>
            <a:ext cx="3816424" cy="228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22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以太坊虚拟机设计目标</a:t>
            </a:r>
          </a:p>
        </p:txBody>
      </p:sp>
      <p:sp>
        <p:nvSpPr>
          <p:cNvPr id="3" name="object 13"/>
          <p:cNvSpPr txBox="1"/>
          <p:nvPr/>
        </p:nvSpPr>
        <p:spPr>
          <a:xfrm>
            <a:off x="539552" y="1231250"/>
            <a:ext cx="7501890" cy="4975721"/>
          </a:xfrm>
          <a:prstGeom prst="rect">
            <a:avLst/>
          </a:prstGeom>
        </p:spPr>
        <p:txBody>
          <a:bodyPr vert="horz" wrap="square" lIns="0" tIns="0" rIns="0" bIns="0" rtlCol="0">
            <a:spAutoFit/>
          </a:bodyPr>
          <a:lstStyle/>
          <a:p>
            <a:pPr marL="348615" indent="-335915">
              <a:lnSpc>
                <a:spcPct val="100000"/>
              </a:lnSpc>
              <a:buFont typeface="Arial"/>
              <a:buChar char="●"/>
              <a:tabLst>
                <a:tab pos="347980" algn="l"/>
                <a:tab pos="349250" algn="l"/>
              </a:tabLst>
            </a:pPr>
            <a:r>
              <a:rPr lang="zh-CN" altLang="en-US" sz="2000" b="1" spc="-40" dirty="0" smtClean="0">
                <a:solidFill>
                  <a:srgbClr val="3B3B3B"/>
                </a:solidFill>
                <a:latin typeface="微软雅黑" panose="020B0503020204020204" pitchFamily="34" charset="-122"/>
                <a:ea typeface="微软雅黑" panose="020B0503020204020204" pitchFamily="34" charset="-122"/>
                <a:cs typeface="Trebuchet MS"/>
              </a:rPr>
              <a:t>简洁性</a:t>
            </a:r>
            <a:r>
              <a:rPr sz="2000" b="1" spc="-40" dirty="0" smtClean="0">
                <a:solidFill>
                  <a:srgbClr val="3B3B3B"/>
                </a:solidFill>
                <a:latin typeface="微软雅黑" panose="020B0503020204020204" pitchFamily="34" charset="-122"/>
                <a:ea typeface="微软雅黑" panose="020B0503020204020204" pitchFamily="34" charset="-122"/>
                <a:cs typeface="Trebuchet MS"/>
              </a:rPr>
              <a:t>:</a:t>
            </a:r>
            <a:endParaRPr sz="2000" dirty="0">
              <a:latin typeface="微软雅黑" panose="020B0503020204020204" pitchFamily="34" charset="-122"/>
              <a:ea typeface="微软雅黑" panose="020B0503020204020204" pitchFamily="34" charset="-122"/>
              <a:cs typeface="Trebuchet MS"/>
            </a:endParaRPr>
          </a:p>
          <a:p>
            <a:pPr marL="805815" lvl="1" indent="-335915">
              <a:lnSpc>
                <a:spcPct val="100000"/>
              </a:lnSpc>
              <a:spcBef>
                <a:spcPts val="420"/>
              </a:spcBef>
              <a:buFont typeface="Arial"/>
              <a:buChar char="○"/>
              <a:tabLst>
                <a:tab pos="805180" algn="l"/>
                <a:tab pos="806450" algn="l"/>
              </a:tabLst>
            </a:pPr>
            <a:r>
              <a:rPr lang="zh-CN" altLang="en-US" sz="2000" spc="65" dirty="0" smtClean="0">
                <a:solidFill>
                  <a:srgbClr val="3B3B3B"/>
                </a:solidFill>
                <a:latin typeface="微软雅黑" panose="020B0503020204020204" pitchFamily="34" charset="-122"/>
                <a:ea typeface="微软雅黑" panose="020B0503020204020204" pitchFamily="34" charset="-122"/>
                <a:cs typeface="Calibri"/>
              </a:rPr>
              <a:t>操作码越底层越好</a:t>
            </a:r>
            <a:endParaRPr sz="2000" dirty="0">
              <a:latin typeface="微软雅黑" panose="020B0503020204020204" pitchFamily="34" charset="-122"/>
              <a:ea typeface="微软雅黑" panose="020B0503020204020204" pitchFamily="34" charset="-122"/>
              <a:cs typeface="Calibri"/>
            </a:endParaRPr>
          </a:p>
          <a:p>
            <a:pPr marL="805815" lvl="1" indent="-335915">
              <a:lnSpc>
                <a:spcPct val="100000"/>
              </a:lnSpc>
              <a:spcBef>
                <a:spcPts val="420"/>
              </a:spcBef>
              <a:buFont typeface="Arial"/>
              <a:buChar char="○"/>
              <a:tabLst>
                <a:tab pos="805180" algn="l"/>
                <a:tab pos="806450" algn="l"/>
              </a:tabLst>
            </a:pPr>
            <a:r>
              <a:rPr lang="zh-CN" altLang="en-US" sz="2000" spc="80" dirty="0">
                <a:solidFill>
                  <a:srgbClr val="3B3B3B"/>
                </a:solidFill>
                <a:latin typeface="微软雅黑" panose="020B0503020204020204" pitchFamily="34" charset="-122"/>
                <a:ea typeface="微软雅黑" panose="020B0503020204020204" pitchFamily="34" charset="-122"/>
                <a:cs typeface="Calibri"/>
              </a:rPr>
              <a:t>操作码的</a:t>
            </a:r>
            <a:r>
              <a:rPr lang="zh-CN" altLang="en-US" sz="2000" spc="80" dirty="0" smtClean="0">
                <a:solidFill>
                  <a:srgbClr val="3B3B3B"/>
                </a:solidFill>
                <a:latin typeface="微软雅黑" panose="020B0503020204020204" pitchFamily="34" charset="-122"/>
                <a:ea typeface="微软雅黑" panose="020B0503020204020204" pitchFamily="34" charset="-122"/>
                <a:cs typeface="Calibri"/>
              </a:rPr>
              <a:t>数量尽量减少</a:t>
            </a:r>
            <a:endParaRPr sz="2000" dirty="0">
              <a:latin typeface="微软雅黑" panose="020B0503020204020204" pitchFamily="34" charset="-122"/>
              <a:ea typeface="微软雅黑" panose="020B0503020204020204" pitchFamily="34" charset="-122"/>
              <a:cs typeface="Calibri"/>
            </a:endParaRPr>
          </a:p>
          <a:p>
            <a:pPr marL="348615" indent="-335915">
              <a:lnSpc>
                <a:spcPct val="100000"/>
              </a:lnSpc>
              <a:spcBef>
                <a:spcPts val="420"/>
              </a:spcBef>
              <a:buFont typeface="Arial"/>
              <a:buChar char="●"/>
              <a:tabLst>
                <a:tab pos="347980" algn="l"/>
                <a:tab pos="349250" algn="l"/>
              </a:tabLst>
            </a:pPr>
            <a:r>
              <a:rPr lang="zh-CN" altLang="en-US" sz="2000" b="1" spc="15" dirty="0" smtClean="0">
                <a:solidFill>
                  <a:srgbClr val="3B3B3B"/>
                </a:solidFill>
                <a:latin typeface="微软雅黑" panose="020B0503020204020204" pitchFamily="34" charset="-122"/>
                <a:ea typeface="微软雅黑" panose="020B0503020204020204" pitchFamily="34" charset="-122"/>
                <a:cs typeface="Trebuchet MS"/>
              </a:rPr>
              <a:t>空间高效性</a:t>
            </a:r>
            <a:r>
              <a:rPr sz="2000" b="1" spc="-50" dirty="0" smtClean="0">
                <a:solidFill>
                  <a:srgbClr val="3B3B3B"/>
                </a:solidFill>
                <a:latin typeface="微软雅黑" panose="020B0503020204020204" pitchFamily="34" charset="-122"/>
                <a:ea typeface="微软雅黑" panose="020B0503020204020204" pitchFamily="34" charset="-122"/>
                <a:cs typeface="Trebuchet MS"/>
              </a:rPr>
              <a:t>:</a:t>
            </a:r>
            <a:endParaRPr sz="2000" dirty="0">
              <a:latin typeface="微软雅黑" panose="020B0503020204020204" pitchFamily="34" charset="-122"/>
              <a:ea typeface="微软雅黑" panose="020B0503020204020204" pitchFamily="34" charset="-122"/>
              <a:cs typeface="Trebuchet MS"/>
            </a:endParaRPr>
          </a:p>
          <a:p>
            <a:pPr marL="805815" lvl="1" indent="-335915">
              <a:spcBef>
                <a:spcPts val="420"/>
              </a:spcBef>
              <a:buFont typeface="Arial"/>
              <a:buChar char="○"/>
              <a:tabLst>
                <a:tab pos="805180" algn="l"/>
                <a:tab pos="806450" algn="l"/>
              </a:tabLst>
            </a:pPr>
            <a:r>
              <a:rPr lang="en-US" altLang="zh-CN" sz="2000" spc="55" dirty="0" smtClean="0">
                <a:solidFill>
                  <a:srgbClr val="3B3B3B"/>
                </a:solidFill>
                <a:latin typeface="微软雅黑" panose="020B0503020204020204" pitchFamily="34" charset="-122"/>
                <a:ea typeface="微软雅黑" panose="020B0503020204020204" pitchFamily="34" charset="-122"/>
                <a:cs typeface="Calibri"/>
              </a:rPr>
              <a:t>EVM</a:t>
            </a:r>
            <a:r>
              <a:rPr lang="zh-CN" altLang="en-US" sz="2000" spc="55" dirty="0" smtClean="0">
                <a:solidFill>
                  <a:srgbClr val="3B3B3B"/>
                </a:solidFill>
                <a:latin typeface="微软雅黑" panose="020B0503020204020204" pitchFamily="34" charset="-122"/>
                <a:ea typeface="微软雅黑" panose="020B0503020204020204" pitchFamily="34" charset="-122"/>
                <a:cs typeface="Calibri"/>
              </a:rPr>
              <a:t>汇编语言应</a:t>
            </a:r>
            <a:r>
              <a:rPr lang="zh-CN" altLang="en-US" sz="2000" spc="55" dirty="0">
                <a:solidFill>
                  <a:srgbClr val="3B3B3B"/>
                </a:solidFill>
                <a:latin typeface="微软雅黑" panose="020B0503020204020204" pitchFamily="34" charset="-122"/>
                <a:ea typeface="微软雅黑" panose="020B0503020204020204" pitchFamily="34" charset="-122"/>
                <a:cs typeface="Calibri"/>
              </a:rPr>
              <a:t>尽可能紧凑</a:t>
            </a:r>
            <a:endParaRPr lang="zh-CN" altLang="en-US" sz="2000" dirty="0">
              <a:latin typeface="微软雅黑" panose="020B0503020204020204" pitchFamily="34" charset="-122"/>
              <a:ea typeface="微软雅黑" panose="020B0503020204020204" pitchFamily="34" charset="-122"/>
              <a:cs typeface="Calibri"/>
            </a:endParaRPr>
          </a:p>
          <a:p>
            <a:pPr marL="348615" indent="-335915">
              <a:lnSpc>
                <a:spcPct val="100000"/>
              </a:lnSpc>
              <a:spcBef>
                <a:spcPts val="420"/>
              </a:spcBef>
              <a:buFont typeface="Arial"/>
              <a:buChar char="●"/>
              <a:tabLst>
                <a:tab pos="347980" algn="l"/>
                <a:tab pos="349250" algn="l"/>
              </a:tabLst>
            </a:pPr>
            <a:r>
              <a:rPr lang="zh-CN" altLang="en-US" sz="2000" b="1" spc="-35" dirty="0">
                <a:solidFill>
                  <a:srgbClr val="3B3B3B"/>
                </a:solidFill>
                <a:latin typeface="微软雅黑" panose="020B0503020204020204" pitchFamily="34" charset="-122"/>
                <a:ea typeface="微软雅黑" panose="020B0503020204020204" pitchFamily="34" charset="-122"/>
                <a:cs typeface="Trebuchet MS"/>
              </a:rPr>
              <a:t>确定性</a:t>
            </a:r>
            <a:r>
              <a:rPr sz="2000" b="1" spc="-35" dirty="0" smtClean="0">
                <a:solidFill>
                  <a:srgbClr val="3B3B3B"/>
                </a:solidFill>
                <a:latin typeface="微软雅黑" panose="020B0503020204020204" pitchFamily="34" charset="-122"/>
                <a:ea typeface="微软雅黑" panose="020B0503020204020204" pitchFamily="34" charset="-122"/>
                <a:cs typeface="Trebuchet MS"/>
              </a:rPr>
              <a:t>:</a:t>
            </a:r>
            <a:endParaRPr sz="2000" dirty="0">
              <a:latin typeface="微软雅黑" panose="020B0503020204020204" pitchFamily="34" charset="-122"/>
              <a:ea typeface="微软雅黑" panose="020B0503020204020204" pitchFamily="34" charset="-122"/>
              <a:cs typeface="Trebuchet MS"/>
            </a:endParaRPr>
          </a:p>
          <a:p>
            <a:pPr marL="805815" lvl="1" indent="-335915">
              <a:lnSpc>
                <a:spcPct val="100000"/>
              </a:lnSpc>
              <a:spcBef>
                <a:spcPts val="420"/>
              </a:spcBef>
              <a:buFont typeface="Arial"/>
              <a:buChar char="○"/>
              <a:tabLst>
                <a:tab pos="805180" algn="l"/>
                <a:tab pos="806450" algn="l"/>
              </a:tabLst>
            </a:pPr>
            <a:r>
              <a:rPr lang="en-US" altLang="zh-CN" sz="2000" spc="55" dirty="0" smtClean="0">
                <a:solidFill>
                  <a:srgbClr val="3B3B3B"/>
                </a:solidFill>
                <a:latin typeface="微软雅黑" panose="020B0503020204020204" pitchFamily="34" charset="-122"/>
                <a:ea typeface="微软雅黑" panose="020B0503020204020204" pitchFamily="34" charset="-122"/>
                <a:cs typeface="Calibri"/>
              </a:rPr>
              <a:t>EVM</a:t>
            </a:r>
            <a:r>
              <a:rPr lang="zh-CN" altLang="en-US" sz="2000" spc="80" dirty="0" smtClean="0">
                <a:solidFill>
                  <a:srgbClr val="3B3B3B"/>
                </a:solidFill>
                <a:latin typeface="微软雅黑" panose="020B0503020204020204" pitchFamily="34" charset="-122"/>
                <a:ea typeface="微软雅黑" panose="020B0503020204020204" pitchFamily="34" charset="-122"/>
                <a:cs typeface="Calibri"/>
              </a:rPr>
              <a:t>代码</a:t>
            </a:r>
            <a:r>
              <a:rPr lang="zh-CN" altLang="en-US" sz="2000" spc="80" dirty="0">
                <a:solidFill>
                  <a:srgbClr val="3B3B3B"/>
                </a:solidFill>
                <a:latin typeface="微软雅黑" panose="020B0503020204020204" pitchFamily="34" charset="-122"/>
                <a:ea typeface="微软雅黑" panose="020B0503020204020204" pitchFamily="34" charset="-122"/>
                <a:cs typeface="Calibri"/>
              </a:rPr>
              <a:t>的执行应该是确定性</a:t>
            </a:r>
            <a:r>
              <a:rPr lang="zh-CN" altLang="en-US" sz="2000" spc="80" dirty="0" smtClean="0">
                <a:solidFill>
                  <a:srgbClr val="3B3B3B"/>
                </a:solidFill>
                <a:latin typeface="微软雅黑" panose="020B0503020204020204" pitchFamily="34" charset="-122"/>
                <a:ea typeface="微软雅黑" panose="020B0503020204020204" pitchFamily="34" charset="-122"/>
                <a:cs typeface="Calibri"/>
              </a:rPr>
              <a:t>的</a:t>
            </a:r>
            <a:endParaRPr sz="2000" dirty="0">
              <a:latin typeface="微软雅黑" panose="020B0503020204020204" pitchFamily="34" charset="-122"/>
              <a:ea typeface="微软雅黑" panose="020B0503020204020204" pitchFamily="34" charset="-122"/>
              <a:cs typeface="Calibri"/>
            </a:endParaRPr>
          </a:p>
          <a:p>
            <a:pPr marL="805815" lvl="1" indent="-335915">
              <a:lnSpc>
                <a:spcPct val="100000"/>
              </a:lnSpc>
              <a:spcBef>
                <a:spcPts val="420"/>
              </a:spcBef>
              <a:buFont typeface="Arial"/>
              <a:buChar char="○"/>
              <a:tabLst>
                <a:tab pos="805180" algn="l"/>
                <a:tab pos="806450" algn="l"/>
              </a:tabLst>
            </a:pPr>
            <a:r>
              <a:rPr lang="zh-CN" altLang="en-US" sz="2000" spc="80" dirty="0" smtClean="0">
                <a:solidFill>
                  <a:srgbClr val="3B3B3B"/>
                </a:solidFill>
                <a:latin typeface="微软雅黑" panose="020B0503020204020204" pitchFamily="34" charset="-122"/>
                <a:ea typeface="微软雅黑" panose="020B0503020204020204" pitchFamily="34" charset="-122"/>
                <a:cs typeface="Calibri"/>
              </a:rPr>
              <a:t>相同的输入</a:t>
            </a:r>
            <a:r>
              <a:rPr lang="zh-CN" altLang="en-US" sz="2000" spc="80" dirty="0">
                <a:solidFill>
                  <a:srgbClr val="3B3B3B"/>
                </a:solidFill>
                <a:latin typeface="微软雅黑" panose="020B0503020204020204" pitchFamily="34" charset="-122"/>
                <a:ea typeface="微软雅黑" panose="020B0503020204020204" pitchFamily="34" charset="-122"/>
                <a:cs typeface="Calibri"/>
              </a:rPr>
              <a:t>状态应始终产生相同的输出</a:t>
            </a:r>
            <a:r>
              <a:rPr lang="zh-CN" altLang="en-US" sz="2000" spc="80" dirty="0" smtClean="0">
                <a:solidFill>
                  <a:srgbClr val="3B3B3B"/>
                </a:solidFill>
                <a:latin typeface="微软雅黑" panose="020B0503020204020204" pitchFamily="34" charset="-122"/>
                <a:ea typeface="微软雅黑" panose="020B0503020204020204" pitchFamily="34" charset="-122"/>
                <a:cs typeface="Calibri"/>
              </a:rPr>
              <a:t>状态</a:t>
            </a:r>
            <a:endParaRPr sz="2000" dirty="0">
              <a:latin typeface="微软雅黑" panose="020B0503020204020204" pitchFamily="34" charset="-122"/>
              <a:ea typeface="微软雅黑" panose="020B0503020204020204" pitchFamily="34" charset="-122"/>
              <a:cs typeface="Calibri"/>
            </a:endParaRPr>
          </a:p>
          <a:p>
            <a:pPr marL="348615" indent="-335915">
              <a:lnSpc>
                <a:spcPct val="100000"/>
              </a:lnSpc>
              <a:spcBef>
                <a:spcPts val="420"/>
              </a:spcBef>
              <a:buFont typeface="Arial"/>
              <a:buChar char="●"/>
              <a:tabLst>
                <a:tab pos="347980" algn="l"/>
                <a:tab pos="349250" algn="l"/>
              </a:tabLst>
            </a:pPr>
            <a:r>
              <a:rPr lang="zh-CN" altLang="en-US" sz="2000" b="1" spc="-35" dirty="0" smtClean="0">
                <a:solidFill>
                  <a:srgbClr val="3B3B3B"/>
                </a:solidFill>
                <a:latin typeface="微软雅黑" panose="020B0503020204020204" pitchFamily="34" charset="-122"/>
                <a:ea typeface="微软雅黑" panose="020B0503020204020204" pitchFamily="34" charset="-122"/>
                <a:cs typeface="Trebuchet MS"/>
              </a:rPr>
              <a:t>专业性</a:t>
            </a:r>
            <a:r>
              <a:rPr sz="2000" b="1" spc="-35" dirty="0" smtClean="0">
                <a:solidFill>
                  <a:srgbClr val="3B3B3B"/>
                </a:solidFill>
                <a:latin typeface="微软雅黑" panose="020B0503020204020204" pitchFamily="34" charset="-122"/>
                <a:ea typeface="微软雅黑" panose="020B0503020204020204" pitchFamily="34" charset="-122"/>
                <a:cs typeface="Trebuchet MS"/>
              </a:rPr>
              <a:t>:</a:t>
            </a:r>
            <a:endParaRPr sz="2000" dirty="0">
              <a:latin typeface="微软雅黑" panose="020B0503020204020204" pitchFamily="34" charset="-122"/>
              <a:ea typeface="微软雅黑" panose="020B0503020204020204" pitchFamily="34" charset="-122"/>
              <a:cs typeface="Trebuchet MS"/>
            </a:endParaRPr>
          </a:p>
          <a:p>
            <a:pPr marL="805815" lvl="1" indent="-335915">
              <a:lnSpc>
                <a:spcPct val="100000"/>
              </a:lnSpc>
              <a:spcBef>
                <a:spcPts val="420"/>
              </a:spcBef>
              <a:buFont typeface="Arial"/>
              <a:buChar char="○"/>
              <a:tabLst>
                <a:tab pos="805180" algn="l"/>
                <a:tab pos="806450" algn="l"/>
              </a:tabLst>
            </a:pPr>
            <a:r>
              <a:rPr lang="zh-CN" altLang="en-US" sz="2000" spc="50" dirty="0" smtClean="0">
                <a:solidFill>
                  <a:srgbClr val="3B3B3B"/>
                </a:solidFill>
                <a:latin typeface="微软雅黑" panose="020B0503020204020204" pitchFamily="34" charset="-122"/>
                <a:ea typeface="微软雅黑" panose="020B0503020204020204" pitchFamily="34" charset="-122"/>
                <a:cs typeface="Calibri"/>
              </a:rPr>
              <a:t>容易</a:t>
            </a:r>
            <a:r>
              <a:rPr lang="zh-CN" altLang="en-US" sz="2000" spc="50" dirty="0">
                <a:solidFill>
                  <a:srgbClr val="3B3B3B"/>
                </a:solidFill>
                <a:latin typeface="微软雅黑" panose="020B0503020204020204" pitchFamily="34" charset="-122"/>
                <a:ea typeface="微软雅黑" panose="020B0503020204020204" pitchFamily="34" charset="-122"/>
                <a:cs typeface="Calibri"/>
              </a:rPr>
              <a:t>处理</a:t>
            </a:r>
            <a:r>
              <a:rPr lang="en-US" altLang="zh-CN" sz="2000" spc="50" dirty="0">
                <a:solidFill>
                  <a:srgbClr val="3B3B3B"/>
                </a:solidFill>
                <a:latin typeface="微软雅黑" panose="020B0503020204020204" pitchFamily="34" charset="-122"/>
                <a:ea typeface="微软雅黑" panose="020B0503020204020204" pitchFamily="34" charset="-122"/>
                <a:cs typeface="Calibri"/>
              </a:rPr>
              <a:t>20</a:t>
            </a:r>
            <a:r>
              <a:rPr lang="zh-CN" altLang="en-US" sz="2000" spc="50" dirty="0">
                <a:solidFill>
                  <a:srgbClr val="3B3B3B"/>
                </a:solidFill>
                <a:latin typeface="微软雅黑" panose="020B0503020204020204" pitchFamily="34" charset="-122"/>
                <a:ea typeface="微软雅黑" panose="020B0503020204020204" pitchFamily="34" charset="-122"/>
                <a:cs typeface="Calibri"/>
              </a:rPr>
              <a:t>字节的地址</a:t>
            </a:r>
            <a:r>
              <a:rPr lang="zh-CN" altLang="en-US" sz="2000" spc="50" dirty="0" smtClean="0">
                <a:solidFill>
                  <a:srgbClr val="3B3B3B"/>
                </a:solidFill>
                <a:latin typeface="微软雅黑" panose="020B0503020204020204" pitchFamily="34" charset="-122"/>
                <a:ea typeface="微软雅黑" panose="020B0503020204020204" pitchFamily="34" charset="-122"/>
                <a:cs typeface="Calibri"/>
              </a:rPr>
              <a:t>和密码学中常用的</a:t>
            </a:r>
            <a:r>
              <a:rPr lang="en-US" altLang="zh-CN" sz="2000" spc="50" dirty="0" smtClean="0">
                <a:solidFill>
                  <a:srgbClr val="3B3B3B"/>
                </a:solidFill>
                <a:latin typeface="微软雅黑" panose="020B0503020204020204" pitchFamily="34" charset="-122"/>
                <a:ea typeface="微软雅黑" panose="020B0503020204020204" pitchFamily="34" charset="-122"/>
                <a:cs typeface="Calibri"/>
              </a:rPr>
              <a:t>32</a:t>
            </a:r>
            <a:r>
              <a:rPr lang="zh-CN" altLang="en-US" sz="2000" spc="50" dirty="0" smtClean="0">
                <a:solidFill>
                  <a:srgbClr val="3B3B3B"/>
                </a:solidFill>
                <a:latin typeface="微软雅黑" panose="020B0503020204020204" pitchFamily="34" charset="-122"/>
                <a:ea typeface="微软雅黑" panose="020B0503020204020204" pitchFamily="34" charset="-122"/>
                <a:cs typeface="Calibri"/>
              </a:rPr>
              <a:t>字节数据</a:t>
            </a:r>
            <a:endParaRPr sz="2000" dirty="0">
              <a:latin typeface="微软雅黑" panose="020B0503020204020204" pitchFamily="34" charset="-122"/>
              <a:ea typeface="微软雅黑" panose="020B0503020204020204" pitchFamily="34" charset="-122"/>
              <a:cs typeface="Calibri"/>
            </a:endParaRPr>
          </a:p>
          <a:p>
            <a:pPr marL="805815" lvl="1" indent="-335915">
              <a:lnSpc>
                <a:spcPct val="100000"/>
              </a:lnSpc>
              <a:spcBef>
                <a:spcPts val="420"/>
              </a:spcBef>
              <a:buFont typeface="Arial"/>
              <a:buChar char="○"/>
              <a:tabLst>
                <a:tab pos="805180" algn="l"/>
                <a:tab pos="806450" algn="l"/>
              </a:tabLst>
            </a:pP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密码学中常用的模数运算</a:t>
            </a:r>
            <a:endParaRPr sz="2000" dirty="0">
              <a:latin typeface="微软雅黑" panose="020B0503020204020204" pitchFamily="34" charset="-122"/>
              <a:ea typeface="微软雅黑" panose="020B0503020204020204" pitchFamily="34" charset="-122"/>
              <a:cs typeface="Calibri"/>
            </a:endParaRPr>
          </a:p>
          <a:p>
            <a:pPr marL="805815" lvl="1" indent="-335915">
              <a:lnSpc>
                <a:spcPct val="100000"/>
              </a:lnSpc>
              <a:spcBef>
                <a:spcPts val="420"/>
              </a:spcBef>
              <a:buFont typeface="Arial"/>
              <a:buChar char="○"/>
              <a:tabLst>
                <a:tab pos="805180" algn="l"/>
                <a:tab pos="806450" algn="l"/>
              </a:tabLst>
            </a:pPr>
            <a:r>
              <a:rPr lang="zh-CN" altLang="en-US" sz="2000" spc="50" dirty="0">
                <a:solidFill>
                  <a:srgbClr val="3B3B3B"/>
                </a:solidFill>
                <a:latin typeface="微软雅黑" panose="020B0503020204020204" pitchFamily="34" charset="-122"/>
                <a:ea typeface="微软雅黑" panose="020B0503020204020204" pitchFamily="34" charset="-122"/>
                <a:cs typeface="Calibri"/>
              </a:rPr>
              <a:t>读块和交易数据，与状态交互</a:t>
            </a:r>
            <a:r>
              <a:rPr lang="zh-CN" altLang="en-US" sz="2000" spc="50" dirty="0" smtClean="0">
                <a:solidFill>
                  <a:srgbClr val="3B3B3B"/>
                </a:solidFill>
                <a:latin typeface="微软雅黑" panose="020B0503020204020204" pitchFamily="34" charset="-122"/>
                <a:ea typeface="微软雅黑" panose="020B0503020204020204" pitchFamily="34" charset="-122"/>
                <a:cs typeface="Calibri"/>
              </a:rPr>
              <a:t>等</a:t>
            </a:r>
            <a:r>
              <a:rPr lang="zh-CN" altLang="en-US" sz="2000" spc="45" dirty="0">
                <a:solidFill>
                  <a:srgbClr val="3B3B3B"/>
                </a:solidFill>
                <a:latin typeface="微软雅黑" panose="020B0503020204020204" pitchFamily="34" charset="-122"/>
                <a:ea typeface="微软雅黑" panose="020B0503020204020204" pitchFamily="34" charset="-122"/>
                <a:cs typeface="Calibri"/>
              </a:rPr>
              <a:t>等</a:t>
            </a:r>
            <a:endParaRPr sz="2000" dirty="0">
              <a:latin typeface="微软雅黑" panose="020B0503020204020204" pitchFamily="34" charset="-122"/>
              <a:ea typeface="微软雅黑" panose="020B0503020204020204" pitchFamily="34" charset="-122"/>
              <a:cs typeface="Calibri"/>
            </a:endParaRPr>
          </a:p>
          <a:p>
            <a:pPr marL="348615" indent="-335915">
              <a:lnSpc>
                <a:spcPct val="100000"/>
              </a:lnSpc>
              <a:spcBef>
                <a:spcPts val="420"/>
              </a:spcBef>
              <a:buFont typeface="Arial"/>
              <a:buChar char="●"/>
              <a:tabLst>
                <a:tab pos="347980" algn="l"/>
                <a:tab pos="349250" algn="l"/>
              </a:tabLst>
            </a:pPr>
            <a:r>
              <a:rPr lang="zh-CN" altLang="en-US" sz="2000" b="1" spc="-45" dirty="0" smtClean="0">
                <a:solidFill>
                  <a:srgbClr val="3B3B3B"/>
                </a:solidFill>
                <a:latin typeface="微软雅黑" panose="020B0503020204020204" pitchFamily="34" charset="-122"/>
                <a:ea typeface="微软雅黑" panose="020B0503020204020204" pitchFamily="34" charset="-122"/>
                <a:cs typeface="Trebuchet MS"/>
              </a:rPr>
              <a:t>安全性</a:t>
            </a:r>
            <a:r>
              <a:rPr sz="2000" b="1" spc="-45" dirty="0" smtClean="0">
                <a:solidFill>
                  <a:srgbClr val="3B3B3B"/>
                </a:solidFill>
                <a:latin typeface="微软雅黑" panose="020B0503020204020204" pitchFamily="34" charset="-122"/>
                <a:ea typeface="微软雅黑" panose="020B0503020204020204" pitchFamily="34" charset="-122"/>
                <a:cs typeface="Trebuchet MS"/>
              </a:rPr>
              <a:t>:</a:t>
            </a:r>
            <a:endParaRPr sz="2000" dirty="0">
              <a:latin typeface="微软雅黑" panose="020B0503020204020204" pitchFamily="34" charset="-122"/>
              <a:ea typeface="微软雅黑" panose="020B0503020204020204" pitchFamily="34" charset="-122"/>
              <a:cs typeface="Trebuchet MS"/>
            </a:endParaRPr>
          </a:p>
          <a:p>
            <a:pPr marL="805815" lvl="1" indent="-335915">
              <a:lnSpc>
                <a:spcPct val="100000"/>
              </a:lnSpc>
              <a:spcBef>
                <a:spcPts val="420"/>
              </a:spcBef>
              <a:buFont typeface="Arial"/>
              <a:buChar char="○"/>
              <a:tabLst>
                <a:tab pos="805180" algn="l"/>
                <a:tab pos="806450" algn="l"/>
              </a:tabLst>
            </a:pPr>
            <a:r>
              <a:rPr lang="zh-CN" altLang="en-US" sz="2000" spc="50" dirty="0" smtClean="0">
                <a:solidFill>
                  <a:srgbClr val="3B3B3B"/>
                </a:solidFill>
                <a:latin typeface="微软雅黑" panose="020B0503020204020204" pitchFamily="34" charset="-122"/>
                <a:ea typeface="微软雅黑" panose="020B0503020204020204" pitchFamily="34" charset="-122"/>
                <a:cs typeface="Calibri"/>
              </a:rPr>
              <a:t>容易创建基于</a:t>
            </a:r>
            <a:r>
              <a:rPr lang="en-US" altLang="zh-CN" sz="2000" spc="50" dirty="0" smtClean="0">
                <a:solidFill>
                  <a:srgbClr val="3B3B3B"/>
                </a:solidFill>
                <a:latin typeface="微软雅黑" panose="020B0503020204020204" pitchFamily="34" charset="-122"/>
                <a:ea typeface="微软雅黑" panose="020B0503020204020204" pitchFamily="34" charset="-122"/>
                <a:cs typeface="Calibri"/>
              </a:rPr>
              <a:t>gas</a:t>
            </a:r>
            <a:r>
              <a:rPr lang="zh-CN" altLang="en-US" sz="2000" spc="50" dirty="0" smtClean="0">
                <a:solidFill>
                  <a:srgbClr val="3B3B3B"/>
                </a:solidFill>
                <a:latin typeface="微软雅黑" panose="020B0503020204020204" pitchFamily="34" charset="-122"/>
                <a:ea typeface="微软雅黑" panose="020B0503020204020204" pitchFamily="34" charset="-122"/>
                <a:cs typeface="Calibri"/>
              </a:rPr>
              <a:t>的成本</a:t>
            </a:r>
            <a:r>
              <a:rPr lang="zh-CN" altLang="en-US" sz="2000" spc="50" dirty="0">
                <a:solidFill>
                  <a:srgbClr val="3B3B3B"/>
                </a:solidFill>
                <a:latin typeface="微软雅黑" panose="020B0503020204020204" pitchFamily="34" charset="-122"/>
                <a:ea typeface="微软雅黑" panose="020B0503020204020204" pitchFamily="34" charset="-122"/>
                <a:cs typeface="Calibri"/>
              </a:rPr>
              <a:t>模型</a:t>
            </a:r>
            <a:r>
              <a:rPr lang="zh-CN" altLang="en-US" sz="2000" spc="50" dirty="0" smtClean="0">
                <a:solidFill>
                  <a:srgbClr val="3B3B3B"/>
                </a:solidFill>
                <a:latin typeface="微软雅黑" panose="020B0503020204020204" pitchFamily="34" charset="-122"/>
                <a:ea typeface="微软雅黑" panose="020B0503020204020204" pitchFamily="34" charset="-122"/>
                <a:cs typeface="Calibri"/>
              </a:rPr>
              <a:t>，防止</a:t>
            </a:r>
            <a:r>
              <a:rPr lang="en-US" altLang="zh-CN" sz="2000" spc="50" dirty="0" smtClean="0">
                <a:solidFill>
                  <a:srgbClr val="3B3B3B"/>
                </a:solidFill>
                <a:latin typeface="微软雅黑" panose="020B0503020204020204" pitchFamily="34" charset="-122"/>
                <a:ea typeface="微软雅黑" panose="020B0503020204020204" pitchFamily="34" charset="-122"/>
                <a:cs typeface="Calibri"/>
              </a:rPr>
              <a:t>VM</a:t>
            </a:r>
            <a:r>
              <a:rPr lang="zh-CN" altLang="en-US" sz="2000" spc="50" dirty="0" smtClean="0">
                <a:solidFill>
                  <a:srgbClr val="3B3B3B"/>
                </a:solidFill>
                <a:latin typeface="微软雅黑" panose="020B0503020204020204" pitchFamily="34" charset="-122"/>
                <a:ea typeface="微软雅黑" panose="020B0503020204020204" pitchFamily="34" charset="-122"/>
                <a:cs typeface="Calibri"/>
              </a:rPr>
              <a:t>被死循环滥用</a:t>
            </a:r>
            <a:endParaRPr sz="2000" dirty="0">
              <a:latin typeface="微软雅黑" panose="020B0503020204020204" pitchFamily="34" charset="-122"/>
              <a:ea typeface="微软雅黑" panose="020B0503020204020204" pitchFamily="34" charset="-122"/>
              <a:cs typeface="Calibri"/>
            </a:endParaRPr>
          </a:p>
        </p:txBody>
      </p:sp>
      <p:pic>
        <p:nvPicPr>
          <p:cNvPr id="16386" name="Picture 2" descr="https://timgsa.baidu.com/timg?image&amp;quality=80&amp;size=b9999_10000&amp;sec=1504286295351&amp;di=4bcad6ed8981f6b74b22f2f2674d2b62&amp;imgtype=0&amp;src=http%3A%2F%2Fimg.25pp.com%2Fuploadfile%2Fapp%2Ficon%2F20160621%2F14665027492768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0800" y="1231250"/>
            <a:ext cx="2375999" cy="23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5856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EVM</a:t>
            </a:r>
            <a:r>
              <a:rPr lang="zh-CN" altLang="en-US" dirty="0" smtClean="0"/>
              <a:t> </a:t>
            </a:r>
            <a:r>
              <a:rPr lang="en-US" altLang="zh-CN" dirty="0" smtClean="0"/>
              <a:t>vs</a:t>
            </a:r>
            <a:r>
              <a:rPr lang="zh-CN" altLang="en-US" dirty="0" smtClean="0"/>
              <a:t> </a:t>
            </a:r>
            <a:r>
              <a:rPr lang="en-US" altLang="zh-CN" dirty="0" smtClean="0"/>
              <a:t>JVM</a:t>
            </a:r>
            <a:endParaRPr lang="zh-CN" altLang="en-US" dirty="0"/>
          </a:p>
        </p:txBody>
      </p:sp>
      <p:pic>
        <p:nvPicPr>
          <p:cNvPr id="16386" name="Picture 2" descr="https://timgsa.baidu.com/timg?image&amp;quality=80&amp;size=b9999_10000&amp;sec=1504286295351&amp;di=4bcad6ed8981f6b74b22f2f2674d2b62&amp;imgtype=0&amp;src=http%3A%2F%2Fimg.25pp.com%2Fuploadfile%2Fapp%2Ficon%2F20160621%2F14665027492768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196752"/>
            <a:ext cx="1295879" cy="129588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5220072" y="1505029"/>
            <a:ext cx="2126815" cy="967358"/>
          </a:xfrm>
          <a:prstGeom prst="rect">
            <a:avLst/>
          </a:prstGeom>
        </p:spPr>
      </p:pic>
      <p:sp>
        <p:nvSpPr>
          <p:cNvPr id="6" name="文本框 5"/>
          <p:cNvSpPr txBox="1"/>
          <p:nvPr/>
        </p:nvSpPr>
        <p:spPr>
          <a:xfrm>
            <a:off x="323528" y="2780928"/>
            <a:ext cx="3917032" cy="4247317"/>
          </a:xfrm>
          <a:prstGeom prst="rect">
            <a:avLst/>
          </a:prstGeom>
          <a:noFill/>
        </p:spPr>
        <p:txBody>
          <a:bodyPr wrap="square" rtlCol="0">
            <a:spAutoFit/>
          </a:bodyPr>
          <a:lstStyle/>
          <a:p>
            <a:pPr marL="285750" indent="-285750" algn="just">
              <a:buFont typeface="Arial" charset="0"/>
              <a:buChar char="•"/>
            </a:pPr>
            <a:r>
              <a:rPr kumimoji="1" lang="zh-CN" altLang="en-US" b="1" dirty="0" smtClean="0">
                <a:latin typeface="Microsoft YaHei" charset="-122"/>
                <a:ea typeface="Microsoft YaHei" charset="-122"/>
                <a:cs typeface="Microsoft YaHei" charset="-122"/>
              </a:rPr>
              <a:t>轻量级，操作码数量少</a:t>
            </a: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r>
              <a:rPr kumimoji="1" lang="en-US" altLang="zh-CN" b="1" dirty="0" smtClean="0">
                <a:latin typeface="Microsoft YaHei" charset="-122"/>
                <a:ea typeface="Microsoft YaHei" charset="-122"/>
                <a:cs typeface="Microsoft YaHei" charset="-122"/>
              </a:rPr>
              <a:t>Gas</a:t>
            </a:r>
            <a:r>
              <a:rPr kumimoji="1" lang="zh-CN" altLang="en-US" b="1" dirty="0" smtClean="0">
                <a:latin typeface="Microsoft YaHei" charset="-122"/>
                <a:ea typeface="Microsoft YaHei" charset="-122"/>
                <a:cs typeface="Microsoft YaHei" charset="-122"/>
              </a:rPr>
              <a:t>机制限制循环等语句执行次数</a:t>
            </a: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r>
              <a:rPr kumimoji="1" lang="zh-CN" altLang="en-US" b="1" dirty="0" smtClean="0">
                <a:latin typeface="Microsoft YaHei" charset="-122"/>
                <a:ea typeface="Microsoft YaHei" charset="-122"/>
                <a:cs typeface="Microsoft YaHei" charset="-122"/>
              </a:rPr>
              <a:t>应用范围小，特定面向智能合约的应用</a:t>
            </a: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a:latin typeface="Microsoft YaHei" charset="-122"/>
              <a:ea typeface="Microsoft YaHei" charset="-122"/>
              <a:cs typeface="Microsoft YaHei" charset="-122"/>
            </a:endParaRPr>
          </a:p>
          <a:p>
            <a:pPr marL="285750" indent="-285750" algn="just">
              <a:buFont typeface="Arial" charset="0"/>
              <a:buChar char="•"/>
            </a:pPr>
            <a:r>
              <a:rPr kumimoji="1" lang="zh-CN" altLang="en-US" b="1" dirty="0" smtClean="0">
                <a:latin typeface="Microsoft YaHei" charset="-122"/>
                <a:ea typeface="Microsoft YaHei" charset="-122"/>
                <a:cs typeface="Microsoft YaHei" charset="-122"/>
              </a:rPr>
              <a:t>明确的执行权限，只有挖到最新区块的节点才有资格执行交易中的合约操作</a:t>
            </a: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a:latin typeface="Microsoft YaHei" charset="-122"/>
              <a:ea typeface="Microsoft YaHei" charset="-122"/>
              <a:cs typeface="Microsoft YaHei" charset="-122"/>
            </a:endParaRPr>
          </a:p>
          <a:p>
            <a:pPr marL="285750" indent="-285750" algn="just">
              <a:buFont typeface="Arial" charset="0"/>
              <a:buChar char="•"/>
            </a:pPr>
            <a:r>
              <a:rPr kumimoji="1" lang="zh-CN" altLang="en-US" b="1" dirty="0" smtClean="0">
                <a:latin typeface="Microsoft YaHei" charset="-122"/>
                <a:ea typeface="Microsoft YaHei" charset="-122"/>
                <a:cs typeface="Microsoft YaHei" charset="-122"/>
              </a:rPr>
              <a:t>没有复杂功能，保证代码的执行不会影响到区块链本身</a:t>
            </a: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smtClean="0">
              <a:latin typeface="Microsoft YaHei" charset="-122"/>
              <a:ea typeface="Microsoft YaHei" charset="-122"/>
              <a:cs typeface="Microsoft YaHei" charset="-122"/>
            </a:endParaRPr>
          </a:p>
        </p:txBody>
      </p:sp>
      <p:sp>
        <p:nvSpPr>
          <p:cNvPr id="8" name="文本框 7"/>
          <p:cNvSpPr txBox="1"/>
          <p:nvPr/>
        </p:nvSpPr>
        <p:spPr>
          <a:xfrm>
            <a:off x="4499992" y="2754153"/>
            <a:ext cx="3830642" cy="3970318"/>
          </a:xfrm>
          <a:prstGeom prst="rect">
            <a:avLst/>
          </a:prstGeom>
          <a:noFill/>
        </p:spPr>
        <p:txBody>
          <a:bodyPr wrap="square" rtlCol="0">
            <a:spAutoFit/>
          </a:bodyPr>
          <a:lstStyle/>
          <a:p>
            <a:pPr marL="285750" indent="-285750" algn="just">
              <a:buFont typeface="Arial" charset="0"/>
              <a:buChar char="•"/>
            </a:pPr>
            <a:r>
              <a:rPr kumimoji="1" lang="zh-CN" altLang="en-US" b="1" dirty="0" smtClean="0">
                <a:latin typeface="Microsoft YaHei" charset="-122"/>
                <a:ea typeface="Microsoft YaHei" charset="-122"/>
                <a:cs typeface="Microsoft YaHei" charset="-122"/>
              </a:rPr>
              <a:t>复杂的功能，具备文件</a:t>
            </a:r>
            <a:r>
              <a:rPr kumimoji="1" lang="en-US" altLang="zh-CN" b="1" dirty="0" smtClean="0">
                <a:latin typeface="Microsoft YaHei" charset="-122"/>
                <a:ea typeface="Microsoft YaHei" charset="-122"/>
                <a:cs typeface="Microsoft YaHei" charset="-122"/>
              </a:rPr>
              <a:t>I/O</a:t>
            </a:r>
            <a:r>
              <a:rPr kumimoji="1" lang="zh-CN" altLang="en-US" b="1" dirty="0" smtClean="0">
                <a:latin typeface="Microsoft YaHei" charset="-122"/>
                <a:ea typeface="Microsoft YaHei" charset="-122"/>
                <a:cs typeface="Microsoft YaHei" charset="-122"/>
              </a:rPr>
              <a:t>、网络访问等，不适用于区块链应用，安全性无法保证</a:t>
            </a: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r>
              <a:rPr kumimoji="1" lang="zh-CN" altLang="en-US" b="1" dirty="0" smtClean="0">
                <a:latin typeface="Microsoft YaHei" charset="-122"/>
                <a:ea typeface="Microsoft YaHei" charset="-122"/>
                <a:cs typeface="Microsoft YaHei" charset="-122"/>
              </a:rPr>
              <a:t>适用于多种应用场景，并不对程序本身的业务逻辑复杂程度进行限制</a:t>
            </a: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a:latin typeface="Microsoft YaHei" charset="-122"/>
              <a:ea typeface="Microsoft YaHei" charset="-122"/>
              <a:cs typeface="Microsoft YaHei" charset="-122"/>
            </a:endParaRPr>
          </a:p>
          <a:p>
            <a:pPr marL="285750" indent="-285750" algn="just">
              <a:buFont typeface="Arial" charset="0"/>
              <a:buChar char="•"/>
            </a:pPr>
            <a:r>
              <a:rPr kumimoji="1" lang="zh-CN" altLang="en-US" b="1" dirty="0" smtClean="0">
                <a:latin typeface="Microsoft YaHei" charset="-122"/>
                <a:ea typeface="Microsoft YaHei" charset="-122"/>
                <a:cs typeface="Microsoft YaHei" charset="-122"/>
              </a:rPr>
              <a:t>程序设计者希望</a:t>
            </a:r>
            <a:r>
              <a:rPr kumimoji="1" lang="en-US" altLang="zh-CN" b="1" dirty="0" smtClean="0">
                <a:latin typeface="Microsoft YaHei" charset="-122"/>
                <a:ea typeface="Microsoft YaHei" charset="-122"/>
                <a:cs typeface="Microsoft YaHei" charset="-122"/>
              </a:rPr>
              <a:t>JVM</a:t>
            </a:r>
            <a:r>
              <a:rPr kumimoji="1" lang="zh-CN" altLang="en-US" b="1" dirty="0" smtClean="0">
                <a:latin typeface="Microsoft YaHei" charset="-122"/>
                <a:ea typeface="Microsoft YaHei" charset="-122"/>
                <a:cs typeface="Microsoft YaHei" charset="-122"/>
              </a:rPr>
              <a:t>尽可能支持更多功能来满足开发需求</a:t>
            </a: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smtClean="0">
              <a:latin typeface="Microsoft YaHei" charset="-122"/>
              <a:ea typeface="Microsoft YaHei" charset="-122"/>
              <a:cs typeface="Microsoft YaHei" charset="-122"/>
            </a:endParaRPr>
          </a:p>
          <a:p>
            <a:pPr marL="285750" indent="-285750" algn="just">
              <a:buFont typeface="Arial" charset="0"/>
              <a:buChar char="•"/>
            </a:pPr>
            <a:r>
              <a:rPr kumimoji="1" lang="zh-CN" altLang="en-US" b="1" dirty="0" smtClean="0">
                <a:latin typeface="Microsoft YaHei" charset="-122"/>
                <a:ea typeface="Microsoft YaHei" charset="-122"/>
                <a:cs typeface="Microsoft YaHei" charset="-122"/>
              </a:rPr>
              <a:t>由</a:t>
            </a:r>
            <a:r>
              <a:rPr kumimoji="1" lang="en-US" altLang="zh-CN" b="1" dirty="0" smtClean="0">
                <a:latin typeface="Microsoft YaHei" charset="-122"/>
                <a:ea typeface="Microsoft YaHei" charset="-122"/>
                <a:cs typeface="Microsoft YaHei" charset="-122"/>
              </a:rPr>
              <a:t>Sun</a:t>
            </a:r>
            <a:r>
              <a:rPr kumimoji="1" lang="zh-CN" altLang="en-US" b="1" dirty="0" smtClean="0">
                <a:latin typeface="Microsoft YaHei" charset="-122"/>
                <a:ea typeface="Microsoft YaHei" charset="-122"/>
                <a:cs typeface="Microsoft YaHei" charset="-122"/>
              </a:rPr>
              <a:t>公司维护，并不特定针对区块链应用</a:t>
            </a:r>
            <a:endParaRPr kumimoji="1" lang="en-US" altLang="zh-CN" b="1" dirty="0">
              <a:latin typeface="Microsoft YaHei" charset="-122"/>
              <a:ea typeface="Microsoft YaHei" charset="-122"/>
              <a:cs typeface="Microsoft YaHei" charset="-122"/>
            </a:endParaRPr>
          </a:p>
          <a:p>
            <a:pPr marL="285750" indent="-285750" algn="just">
              <a:buFont typeface="Arial" charset="0"/>
              <a:buChar char="•"/>
            </a:pPr>
            <a:endParaRPr kumimoji="1" lang="en-US" altLang="zh-CN"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755445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以太坊虚拟机代码编译</a:t>
            </a:r>
          </a:p>
        </p:txBody>
      </p:sp>
      <p:sp>
        <p:nvSpPr>
          <p:cNvPr id="3" name="object 2"/>
          <p:cNvSpPr txBox="1"/>
          <p:nvPr/>
        </p:nvSpPr>
        <p:spPr>
          <a:xfrm>
            <a:off x="8363143" y="1012517"/>
            <a:ext cx="150495" cy="135255"/>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Calibri"/>
                <a:cs typeface="Calibri"/>
              </a:rPr>
              <a:t>25</a:t>
            </a:r>
            <a:endParaRPr sz="800">
              <a:latin typeface="Calibri"/>
              <a:cs typeface="Calibri"/>
            </a:endParaRPr>
          </a:p>
        </p:txBody>
      </p:sp>
      <p:sp>
        <p:nvSpPr>
          <p:cNvPr id="14" name="object 13"/>
          <p:cNvSpPr txBox="1"/>
          <p:nvPr/>
        </p:nvSpPr>
        <p:spPr>
          <a:xfrm>
            <a:off x="6264910" y="2747494"/>
            <a:ext cx="2436762" cy="1352614"/>
          </a:xfrm>
          <a:prstGeom prst="rect">
            <a:avLst/>
          </a:prstGeom>
          <a:ln w="9524">
            <a:solidFill>
              <a:srgbClr val="424242"/>
            </a:solidFill>
          </a:ln>
        </p:spPr>
        <p:txBody>
          <a:bodyPr vert="horz" wrap="square" lIns="0" tIns="71755" rIns="0" bIns="0" rtlCol="0">
            <a:spAutoFit/>
          </a:bodyPr>
          <a:lstStyle/>
          <a:p>
            <a:pPr marL="80645">
              <a:lnSpc>
                <a:spcPct val="100000"/>
              </a:lnSpc>
              <a:spcBef>
                <a:spcPts val="565"/>
              </a:spcBef>
            </a:pPr>
            <a:r>
              <a:rPr spc="55" dirty="0">
                <a:solidFill>
                  <a:srgbClr val="3B3B3B"/>
                </a:solidFill>
                <a:latin typeface="微软雅黑" panose="020B0503020204020204" pitchFamily="34" charset="-122"/>
                <a:ea typeface="微软雅黑" panose="020B0503020204020204" pitchFamily="34" charset="-122"/>
                <a:cs typeface="Calibri"/>
              </a:rPr>
              <a:t>EVM</a:t>
            </a:r>
            <a:r>
              <a:rPr spc="-50" dirty="0">
                <a:solidFill>
                  <a:srgbClr val="3B3B3B"/>
                </a:solidFill>
                <a:latin typeface="微软雅黑" panose="020B0503020204020204" pitchFamily="34" charset="-122"/>
                <a:ea typeface="微软雅黑" panose="020B0503020204020204" pitchFamily="34" charset="-122"/>
                <a:cs typeface="Calibri"/>
              </a:rPr>
              <a:t> </a:t>
            </a:r>
            <a:r>
              <a:rPr spc="105" dirty="0">
                <a:solidFill>
                  <a:srgbClr val="3B3B3B"/>
                </a:solidFill>
                <a:latin typeface="微软雅黑" panose="020B0503020204020204" pitchFamily="34" charset="-122"/>
                <a:ea typeface="微软雅黑" panose="020B0503020204020204" pitchFamily="34" charset="-122"/>
                <a:cs typeface="Calibri"/>
              </a:rPr>
              <a:t>Code</a:t>
            </a:r>
            <a:endParaRPr dirty="0">
              <a:latin typeface="微软雅黑" panose="020B0503020204020204" pitchFamily="34" charset="-122"/>
              <a:ea typeface="微软雅黑" panose="020B0503020204020204" pitchFamily="34" charset="-122"/>
              <a:cs typeface="Calibri"/>
            </a:endParaRPr>
          </a:p>
          <a:p>
            <a:pPr marL="80645" marR="1135380">
              <a:lnSpc>
                <a:spcPct val="117200"/>
              </a:lnSpc>
              <a:spcBef>
                <a:spcPts val="125"/>
              </a:spcBef>
            </a:pPr>
            <a:r>
              <a:rPr sz="1100" dirty="0" smtClean="0">
                <a:solidFill>
                  <a:srgbClr val="666666"/>
                </a:solidFill>
                <a:latin typeface="微软雅黑" panose="020B0503020204020204" pitchFamily="34" charset="-122"/>
                <a:ea typeface="微软雅黑" panose="020B0503020204020204" pitchFamily="34" charset="-122"/>
                <a:cs typeface="Courier New"/>
              </a:rPr>
              <a:t>PUSH1</a:t>
            </a:r>
            <a:r>
              <a:rPr lang="zh-CN" altLang="en-US" sz="1100" spc="-85" dirty="0">
                <a:solidFill>
                  <a:srgbClr val="666666"/>
                </a:solidFill>
                <a:latin typeface="微软雅黑" panose="020B0503020204020204" pitchFamily="34" charset="-122"/>
                <a:ea typeface="微软雅黑" panose="020B0503020204020204" pitchFamily="34" charset="-122"/>
                <a:cs typeface="Courier New"/>
              </a:rPr>
              <a:t> </a:t>
            </a:r>
            <a:r>
              <a:rPr sz="1100" dirty="0" smtClean="0">
                <a:solidFill>
                  <a:srgbClr val="666666"/>
                </a:solidFill>
                <a:latin typeface="微软雅黑" panose="020B0503020204020204" pitchFamily="34" charset="-122"/>
                <a:ea typeface="微软雅黑" panose="020B0503020204020204" pitchFamily="34" charset="-122"/>
                <a:cs typeface="Courier New"/>
              </a:rPr>
              <a:t>0x60  </a:t>
            </a:r>
            <a:r>
              <a:rPr sz="1100" dirty="0">
                <a:solidFill>
                  <a:srgbClr val="666666"/>
                </a:solidFill>
                <a:latin typeface="微软雅黑" panose="020B0503020204020204" pitchFamily="34" charset="-122"/>
                <a:ea typeface="微软雅黑" panose="020B0503020204020204" pitchFamily="34" charset="-122"/>
                <a:cs typeface="Courier New"/>
              </a:rPr>
              <a:t>PUSH1</a:t>
            </a:r>
            <a:r>
              <a:rPr sz="1100" spc="-105" dirty="0">
                <a:solidFill>
                  <a:srgbClr val="666666"/>
                </a:solidFill>
                <a:latin typeface="微软雅黑" panose="020B0503020204020204" pitchFamily="34" charset="-122"/>
                <a:ea typeface="微软雅黑" panose="020B0503020204020204" pitchFamily="34" charset="-122"/>
                <a:cs typeface="Courier New"/>
              </a:rPr>
              <a:t> </a:t>
            </a:r>
            <a:r>
              <a:rPr sz="1100" dirty="0">
                <a:solidFill>
                  <a:srgbClr val="666666"/>
                </a:solidFill>
                <a:latin typeface="微软雅黑" panose="020B0503020204020204" pitchFamily="34" charset="-122"/>
                <a:ea typeface="微软雅黑" panose="020B0503020204020204" pitchFamily="34" charset="-122"/>
                <a:cs typeface="Courier New"/>
              </a:rPr>
              <a:t>0x40</a:t>
            </a:r>
            <a:endParaRPr sz="1100" dirty="0">
              <a:latin typeface="微软雅黑" panose="020B0503020204020204" pitchFamily="34" charset="-122"/>
              <a:ea typeface="微软雅黑" panose="020B0503020204020204" pitchFamily="34" charset="-122"/>
              <a:cs typeface="Courier New"/>
            </a:endParaRPr>
          </a:p>
          <a:p>
            <a:pPr marL="80645" marR="1440180">
              <a:lnSpc>
                <a:spcPct val="117200"/>
              </a:lnSpc>
            </a:pPr>
            <a:r>
              <a:rPr sz="1100" dirty="0" smtClean="0">
                <a:solidFill>
                  <a:srgbClr val="666666"/>
                </a:solidFill>
                <a:latin typeface="微软雅黑" panose="020B0503020204020204" pitchFamily="34" charset="-122"/>
                <a:ea typeface="微软雅黑" panose="020B0503020204020204" pitchFamily="34" charset="-122"/>
                <a:cs typeface="Courier New"/>
              </a:rPr>
              <a:t>...  </a:t>
            </a:r>
            <a:endParaRPr lang="en-US" sz="1100" dirty="0" smtClean="0">
              <a:solidFill>
                <a:srgbClr val="666666"/>
              </a:solidFill>
              <a:latin typeface="微软雅黑" panose="020B0503020204020204" pitchFamily="34" charset="-122"/>
              <a:ea typeface="微软雅黑" panose="020B0503020204020204" pitchFamily="34" charset="-122"/>
              <a:cs typeface="Courier New"/>
            </a:endParaRPr>
          </a:p>
          <a:p>
            <a:pPr marL="80645" marR="1440180">
              <a:lnSpc>
                <a:spcPct val="117200"/>
              </a:lnSpc>
            </a:pPr>
            <a:r>
              <a:rPr sz="1100" dirty="0" smtClean="0">
                <a:solidFill>
                  <a:srgbClr val="666666"/>
                </a:solidFill>
                <a:latin typeface="微软雅黑" panose="020B0503020204020204" pitchFamily="34" charset="-122"/>
                <a:ea typeface="微软雅黑" panose="020B0503020204020204" pitchFamily="34" charset="-122"/>
                <a:cs typeface="Courier New"/>
              </a:rPr>
              <a:t>POP</a:t>
            </a:r>
            <a:endParaRPr lang="en-US" sz="1100" dirty="0" smtClean="0">
              <a:solidFill>
                <a:srgbClr val="666666"/>
              </a:solidFill>
              <a:latin typeface="微软雅黑" panose="020B0503020204020204" pitchFamily="34" charset="-122"/>
              <a:ea typeface="微软雅黑" panose="020B0503020204020204" pitchFamily="34" charset="-122"/>
              <a:cs typeface="Courier New"/>
            </a:endParaRPr>
          </a:p>
          <a:p>
            <a:pPr marL="80645" marR="1440180">
              <a:lnSpc>
                <a:spcPct val="117200"/>
              </a:lnSpc>
            </a:pPr>
            <a:r>
              <a:rPr sz="1100" dirty="0" smtClean="0">
                <a:solidFill>
                  <a:srgbClr val="666666"/>
                </a:solidFill>
                <a:latin typeface="微软雅黑" panose="020B0503020204020204" pitchFamily="34" charset="-122"/>
                <a:ea typeface="微软雅黑" panose="020B0503020204020204" pitchFamily="34" charset="-122"/>
                <a:cs typeface="Courier New"/>
              </a:rPr>
              <a:t>JUMP</a:t>
            </a:r>
            <a:endParaRPr sz="1100" dirty="0">
              <a:latin typeface="微软雅黑" panose="020B0503020204020204" pitchFamily="34" charset="-122"/>
              <a:ea typeface="微软雅黑" panose="020B0503020204020204" pitchFamily="34" charset="-122"/>
              <a:cs typeface="Courier New"/>
            </a:endParaRPr>
          </a:p>
        </p:txBody>
      </p:sp>
      <p:sp>
        <p:nvSpPr>
          <p:cNvPr id="15" name="object 14"/>
          <p:cNvSpPr/>
          <p:nvPr/>
        </p:nvSpPr>
        <p:spPr>
          <a:xfrm>
            <a:off x="611560" y="2351580"/>
            <a:ext cx="2069173" cy="1006221"/>
          </a:xfrm>
          <a:custGeom>
            <a:avLst/>
            <a:gdLst/>
            <a:ahLst/>
            <a:cxnLst/>
            <a:rect l="l" t="t" r="r" b="b"/>
            <a:pathLst>
              <a:path w="1759585" h="802005">
                <a:moveTo>
                  <a:pt x="0" y="0"/>
                </a:moveTo>
                <a:lnTo>
                  <a:pt x="1759496" y="0"/>
                </a:lnTo>
                <a:lnTo>
                  <a:pt x="1759496" y="801598"/>
                </a:lnTo>
                <a:lnTo>
                  <a:pt x="0" y="801598"/>
                </a:lnTo>
                <a:lnTo>
                  <a:pt x="0" y="0"/>
                </a:lnTo>
                <a:close/>
              </a:path>
            </a:pathLst>
          </a:custGeom>
          <a:ln w="9524">
            <a:solidFill>
              <a:srgbClr val="424242"/>
            </a:solidFill>
          </a:ln>
        </p:spPr>
        <p:txBody>
          <a:bodyPr wrap="square" lIns="0" tIns="0" rIns="0" bIns="0" rtlCol="0"/>
          <a:lstStyle/>
          <a:p>
            <a:endParaRPr sz="2000"/>
          </a:p>
        </p:txBody>
      </p:sp>
      <p:sp>
        <p:nvSpPr>
          <p:cNvPr id="16" name="object 15"/>
          <p:cNvSpPr txBox="1"/>
          <p:nvPr/>
        </p:nvSpPr>
        <p:spPr>
          <a:xfrm>
            <a:off x="683568" y="2420888"/>
            <a:ext cx="2016224" cy="874598"/>
          </a:xfrm>
          <a:prstGeom prst="rect">
            <a:avLst/>
          </a:prstGeom>
        </p:spPr>
        <p:txBody>
          <a:bodyPr vert="horz" wrap="square" lIns="0" tIns="0" rIns="0" bIns="0" rtlCol="0">
            <a:spAutoFit/>
          </a:bodyPr>
          <a:lstStyle/>
          <a:p>
            <a:pPr marL="12700">
              <a:lnSpc>
                <a:spcPct val="100000"/>
              </a:lnSpc>
            </a:pPr>
            <a:r>
              <a:rPr spc="35" dirty="0">
                <a:solidFill>
                  <a:srgbClr val="3B3B3B"/>
                </a:solidFill>
                <a:latin typeface="微软雅黑" panose="020B0503020204020204" pitchFamily="34" charset="-122"/>
                <a:ea typeface="微软雅黑" panose="020B0503020204020204" pitchFamily="34" charset="-122"/>
                <a:cs typeface="Calibri"/>
              </a:rPr>
              <a:t>Solidity</a:t>
            </a:r>
            <a:r>
              <a:rPr spc="-50" dirty="0">
                <a:solidFill>
                  <a:srgbClr val="3B3B3B"/>
                </a:solidFill>
                <a:latin typeface="微软雅黑" panose="020B0503020204020204" pitchFamily="34" charset="-122"/>
                <a:ea typeface="微软雅黑" panose="020B0503020204020204" pitchFamily="34" charset="-122"/>
                <a:cs typeface="Calibri"/>
              </a:rPr>
              <a:t> </a:t>
            </a:r>
            <a:r>
              <a:rPr spc="40" dirty="0">
                <a:solidFill>
                  <a:srgbClr val="3B3B3B"/>
                </a:solidFill>
                <a:latin typeface="微软雅黑" panose="020B0503020204020204" pitchFamily="34" charset="-122"/>
                <a:ea typeface="微软雅黑" panose="020B0503020204020204" pitchFamily="34" charset="-122"/>
                <a:cs typeface="Calibri"/>
              </a:rPr>
              <a:t>Contract</a:t>
            </a:r>
            <a:endParaRPr dirty="0">
              <a:latin typeface="微软雅黑" panose="020B0503020204020204" pitchFamily="34" charset="-122"/>
              <a:ea typeface="微软雅黑" panose="020B0503020204020204" pitchFamily="34" charset="-122"/>
              <a:cs typeface="Calibri"/>
            </a:endParaRPr>
          </a:p>
          <a:p>
            <a:pPr marL="12700">
              <a:lnSpc>
                <a:spcPct val="100000"/>
              </a:lnSpc>
              <a:spcBef>
                <a:spcPts val="290"/>
              </a:spcBef>
            </a:pPr>
            <a:r>
              <a:rPr sz="1100" dirty="0">
                <a:solidFill>
                  <a:srgbClr val="3B3B3B"/>
                </a:solidFill>
                <a:latin typeface="微软雅黑" panose="020B0503020204020204" pitchFamily="34" charset="-122"/>
                <a:ea typeface="微软雅黑" panose="020B0503020204020204" pitchFamily="34" charset="-122"/>
                <a:cs typeface="Courier New"/>
              </a:rPr>
              <a:t>contract </a:t>
            </a:r>
            <a:r>
              <a:rPr sz="1100" dirty="0">
                <a:solidFill>
                  <a:srgbClr val="21429C"/>
                </a:solidFill>
                <a:latin typeface="微软雅黑" panose="020B0503020204020204" pitchFamily="34" charset="-122"/>
                <a:ea typeface="微软雅黑" panose="020B0503020204020204" pitchFamily="34" charset="-122"/>
                <a:cs typeface="Courier New"/>
              </a:rPr>
              <a:t>PhilipToken</a:t>
            </a:r>
            <a:r>
              <a:rPr sz="1100" spc="-120" dirty="0">
                <a:solidFill>
                  <a:srgbClr val="21429C"/>
                </a:solidFill>
                <a:latin typeface="微软雅黑" panose="020B0503020204020204" pitchFamily="34" charset="-122"/>
                <a:ea typeface="微软雅黑" panose="020B0503020204020204" pitchFamily="34" charset="-122"/>
                <a:cs typeface="Courier New"/>
              </a:rPr>
              <a:t> </a:t>
            </a:r>
            <a:r>
              <a:rPr sz="1100" dirty="0">
                <a:solidFill>
                  <a:srgbClr val="3B3B3B"/>
                </a:solidFill>
                <a:latin typeface="微软雅黑" panose="020B0503020204020204" pitchFamily="34" charset="-122"/>
                <a:ea typeface="微软雅黑" panose="020B0503020204020204" pitchFamily="34" charset="-122"/>
                <a:cs typeface="Courier New"/>
              </a:rPr>
              <a:t>{</a:t>
            </a:r>
            <a:endParaRPr sz="1100" dirty="0">
              <a:latin typeface="微软雅黑" panose="020B0503020204020204" pitchFamily="34" charset="-122"/>
              <a:ea typeface="微软雅黑" panose="020B0503020204020204" pitchFamily="34" charset="-122"/>
              <a:cs typeface="Courier New"/>
            </a:endParaRPr>
          </a:p>
          <a:p>
            <a:pPr marL="255904">
              <a:lnSpc>
                <a:spcPct val="100000"/>
              </a:lnSpc>
              <a:spcBef>
                <a:spcPts val="165"/>
              </a:spcBef>
            </a:pPr>
            <a:r>
              <a:rPr sz="1100" dirty="0">
                <a:solidFill>
                  <a:srgbClr val="AE82D4"/>
                </a:solidFill>
                <a:latin typeface="微软雅黑" panose="020B0503020204020204" pitchFamily="34" charset="-122"/>
                <a:ea typeface="微软雅黑" panose="020B0503020204020204" pitchFamily="34" charset="-122"/>
                <a:cs typeface="Courier New"/>
              </a:rPr>
              <a:t>/* ...</a:t>
            </a:r>
            <a:r>
              <a:rPr sz="1100" spc="-105" dirty="0">
                <a:solidFill>
                  <a:srgbClr val="AE82D4"/>
                </a:solidFill>
                <a:latin typeface="微软雅黑" panose="020B0503020204020204" pitchFamily="34" charset="-122"/>
                <a:ea typeface="微软雅黑" panose="020B0503020204020204" pitchFamily="34" charset="-122"/>
                <a:cs typeface="Courier New"/>
              </a:rPr>
              <a:t> </a:t>
            </a:r>
            <a:r>
              <a:rPr sz="1100" dirty="0">
                <a:solidFill>
                  <a:srgbClr val="AE82D4"/>
                </a:solidFill>
                <a:latin typeface="微软雅黑" panose="020B0503020204020204" pitchFamily="34" charset="-122"/>
                <a:ea typeface="微软雅黑" panose="020B0503020204020204" pitchFamily="34" charset="-122"/>
                <a:cs typeface="Courier New"/>
              </a:rPr>
              <a:t>*/</a:t>
            </a:r>
            <a:endParaRPr sz="1100" dirty="0">
              <a:latin typeface="微软雅黑" panose="020B0503020204020204" pitchFamily="34" charset="-122"/>
              <a:ea typeface="微软雅黑" panose="020B0503020204020204" pitchFamily="34" charset="-122"/>
              <a:cs typeface="Courier New"/>
            </a:endParaRPr>
          </a:p>
          <a:p>
            <a:pPr marL="12700">
              <a:lnSpc>
                <a:spcPct val="100000"/>
              </a:lnSpc>
              <a:spcBef>
                <a:spcPts val="165"/>
              </a:spcBef>
            </a:pPr>
            <a:r>
              <a:rPr sz="1100" dirty="0">
                <a:solidFill>
                  <a:srgbClr val="3B3B3B"/>
                </a:solidFill>
                <a:latin typeface="微软雅黑" panose="020B0503020204020204" pitchFamily="34" charset="-122"/>
                <a:ea typeface="微软雅黑" panose="020B0503020204020204" pitchFamily="34" charset="-122"/>
                <a:cs typeface="Courier New"/>
              </a:rPr>
              <a:t>}</a:t>
            </a:r>
            <a:endParaRPr sz="1100" dirty="0">
              <a:latin typeface="微软雅黑" panose="020B0503020204020204" pitchFamily="34" charset="-122"/>
              <a:ea typeface="微软雅黑" panose="020B0503020204020204" pitchFamily="34" charset="-122"/>
              <a:cs typeface="Courier New"/>
            </a:endParaRPr>
          </a:p>
        </p:txBody>
      </p:sp>
      <p:sp>
        <p:nvSpPr>
          <p:cNvPr id="17" name="object 16"/>
          <p:cNvSpPr txBox="1"/>
          <p:nvPr/>
        </p:nvSpPr>
        <p:spPr>
          <a:xfrm>
            <a:off x="3491093" y="2555796"/>
            <a:ext cx="1948814" cy="673261"/>
          </a:xfrm>
          <a:prstGeom prst="rect">
            <a:avLst/>
          </a:prstGeom>
          <a:ln w="9524">
            <a:solidFill>
              <a:srgbClr val="424242"/>
            </a:solidFill>
          </a:ln>
        </p:spPr>
        <p:txBody>
          <a:bodyPr vert="horz" wrap="square" lIns="0" tIns="140970" rIns="0" bIns="0" rtlCol="0">
            <a:spAutoFit/>
          </a:bodyPr>
          <a:lstStyle/>
          <a:p>
            <a:pPr marL="80645">
              <a:lnSpc>
                <a:spcPct val="100000"/>
              </a:lnSpc>
              <a:spcBef>
                <a:spcPts val="1110"/>
              </a:spcBef>
            </a:pPr>
            <a:r>
              <a:rPr sz="1600" spc="65" dirty="0">
                <a:solidFill>
                  <a:srgbClr val="3B3B3B"/>
                </a:solidFill>
                <a:latin typeface="微软雅黑" panose="020B0503020204020204" pitchFamily="34" charset="-122"/>
                <a:ea typeface="微软雅黑" panose="020B0503020204020204" pitchFamily="34" charset="-122"/>
                <a:cs typeface="Calibri"/>
              </a:rPr>
              <a:t>solc</a:t>
            </a:r>
            <a:endParaRPr sz="1600" dirty="0">
              <a:latin typeface="微软雅黑" panose="020B0503020204020204" pitchFamily="34" charset="-122"/>
              <a:ea typeface="微软雅黑" panose="020B0503020204020204" pitchFamily="34" charset="-122"/>
              <a:cs typeface="Calibri"/>
            </a:endParaRPr>
          </a:p>
          <a:p>
            <a:pPr marL="80645">
              <a:lnSpc>
                <a:spcPct val="100000"/>
              </a:lnSpc>
              <a:spcBef>
                <a:spcPts val="270"/>
              </a:spcBef>
            </a:pPr>
            <a:r>
              <a:rPr sz="1600" spc="20" dirty="0">
                <a:solidFill>
                  <a:srgbClr val="3B3B3B"/>
                </a:solidFill>
                <a:latin typeface="微软雅黑" panose="020B0503020204020204" pitchFamily="34" charset="-122"/>
                <a:ea typeface="微软雅黑" panose="020B0503020204020204" pitchFamily="34" charset="-122"/>
                <a:cs typeface="Calibri"/>
              </a:rPr>
              <a:t>(Solidity</a:t>
            </a:r>
            <a:r>
              <a:rPr sz="1600" spc="-35" dirty="0">
                <a:solidFill>
                  <a:srgbClr val="3B3B3B"/>
                </a:solidFill>
                <a:latin typeface="微软雅黑" panose="020B0503020204020204" pitchFamily="34" charset="-122"/>
                <a:ea typeface="微软雅黑" panose="020B0503020204020204" pitchFamily="34" charset="-122"/>
                <a:cs typeface="Calibri"/>
              </a:rPr>
              <a:t> </a:t>
            </a:r>
            <a:r>
              <a:rPr sz="1600" spc="35" dirty="0">
                <a:solidFill>
                  <a:srgbClr val="3B3B3B"/>
                </a:solidFill>
                <a:latin typeface="微软雅黑" panose="020B0503020204020204" pitchFamily="34" charset="-122"/>
                <a:ea typeface="微软雅黑" panose="020B0503020204020204" pitchFamily="34" charset="-122"/>
                <a:cs typeface="Calibri"/>
              </a:rPr>
              <a:t>Compiler)</a:t>
            </a:r>
            <a:endParaRPr sz="1600" dirty="0">
              <a:latin typeface="微软雅黑" panose="020B0503020204020204" pitchFamily="34" charset="-122"/>
              <a:ea typeface="微软雅黑" panose="020B0503020204020204" pitchFamily="34" charset="-122"/>
              <a:cs typeface="Calibri"/>
            </a:endParaRPr>
          </a:p>
        </p:txBody>
      </p:sp>
      <p:sp>
        <p:nvSpPr>
          <p:cNvPr id="18" name="object 17"/>
          <p:cNvSpPr/>
          <p:nvPr/>
        </p:nvSpPr>
        <p:spPr>
          <a:xfrm>
            <a:off x="2680644" y="2956595"/>
            <a:ext cx="753745" cy="0"/>
          </a:xfrm>
          <a:custGeom>
            <a:avLst/>
            <a:gdLst/>
            <a:ahLst/>
            <a:cxnLst/>
            <a:rect l="l" t="t" r="r" b="b"/>
            <a:pathLst>
              <a:path w="753745">
                <a:moveTo>
                  <a:pt x="0" y="0"/>
                </a:moveTo>
                <a:lnTo>
                  <a:pt x="753448" y="0"/>
                </a:lnTo>
              </a:path>
            </a:pathLst>
          </a:custGeom>
          <a:ln w="9524">
            <a:solidFill>
              <a:srgbClr val="666666"/>
            </a:solidFill>
          </a:ln>
        </p:spPr>
        <p:txBody>
          <a:bodyPr wrap="square" lIns="0" tIns="0" rIns="0" bIns="0" rtlCol="0"/>
          <a:lstStyle/>
          <a:p>
            <a:endParaRPr sz="2000"/>
          </a:p>
        </p:txBody>
      </p:sp>
      <p:sp>
        <p:nvSpPr>
          <p:cNvPr id="19" name="object 18"/>
          <p:cNvSpPr/>
          <p:nvPr/>
        </p:nvSpPr>
        <p:spPr>
          <a:xfrm>
            <a:off x="3434093" y="2940863"/>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sz="2000"/>
          </a:p>
        </p:txBody>
      </p:sp>
      <p:sp>
        <p:nvSpPr>
          <p:cNvPr id="20" name="object 19"/>
          <p:cNvSpPr/>
          <p:nvPr/>
        </p:nvSpPr>
        <p:spPr>
          <a:xfrm>
            <a:off x="5439588" y="2956595"/>
            <a:ext cx="763270" cy="502284"/>
          </a:xfrm>
          <a:custGeom>
            <a:avLst/>
            <a:gdLst/>
            <a:ahLst/>
            <a:cxnLst/>
            <a:rect l="l" t="t" r="r" b="b"/>
            <a:pathLst>
              <a:path w="763270" h="502285">
                <a:moveTo>
                  <a:pt x="0" y="0"/>
                </a:moveTo>
                <a:lnTo>
                  <a:pt x="762848" y="501973"/>
                </a:lnTo>
              </a:path>
            </a:pathLst>
          </a:custGeom>
          <a:ln w="9524">
            <a:solidFill>
              <a:srgbClr val="666666"/>
            </a:solidFill>
          </a:ln>
        </p:spPr>
        <p:txBody>
          <a:bodyPr wrap="square" lIns="0" tIns="0" rIns="0" bIns="0" rtlCol="0"/>
          <a:lstStyle/>
          <a:p>
            <a:endParaRPr sz="2000"/>
          </a:p>
        </p:txBody>
      </p:sp>
      <p:sp>
        <p:nvSpPr>
          <p:cNvPr id="21" name="object 20"/>
          <p:cNvSpPr/>
          <p:nvPr/>
        </p:nvSpPr>
        <p:spPr>
          <a:xfrm>
            <a:off x="6193787" y="3445444"/>
            <a:ext cx="45085" cy="37465"/>
          </a:xfrm>
          <a:custGeom>
            <a:avLst/>
            <a:gdLst/>
            <a:ahLst/>
            <a:cxnLst/>
            <a:rect l="l" t="t" r="r" b="b"/>
            <a:pathLst>
              <a:path w="45085" h="37464">
                <a:moveTo>
                  <a:pt x="0" y="26274"/>
                </a:moveTo>
                <a:lnTo>
                  <a:pt x="44774" y="36899"/>
                </a:lnTo>
                <a:lnTo>
                  <a:pt x="17299" y="0"/>
                </a:lnTo>
                <a:lnTo>
                  <a:pt x="0" y="26274"/>
                </a:lnTo>
                <a:close/>
              </a:path>
            </a:pathLst>
          </a:custGeom>
          <a:ln w="9524">
            <a:solidFill>
              <a:srgbClr val="666666"/>
            </a:solidFill>
          </a:ln>
        </p:spPr>
        <p:txBody>
          <a:bodyPr wrap="square" lIns="0" tIns="0" rIns="0" bIns="0" rtlCol="0"/>
          <a:lstStyle/>
          <a:p>
            <a:endParaRPr sz="2000"/>
          </a:p>
        </p:txBody>
      </p:sp>
      <p:sp>
        <p:nvSpPr>
          <p:cNvPr id="22" name="object 21"/>
          <p:cNvSpPr/>
          <p:nvPr/>
        </p:nvSpPr>
        <p:spPr>
          <a:xfrm>
            <a:off x="611560" y="3622594"/>
            <a:ext cx="2069173" cy="1030542"/>
          </a:xfrm>
          <a:custGeom>
            <a:avLst/>
            <a:gdLst/>
            <a:ahLst/>
            <a:cxnLst/>
            <a:rect l="l" t="t" r="r" b="b"/>
            <a:pathLst>
              <a:path w="1759585" h="802004">
                <a:moveTo>
                  <a:pt x="0" y="0"/>
                </a:moveTo>
                <a:lnTo>
                  <a:pt x="1759496" y="0"/>
                </a:lnTo>
                <a:lnTo>
                  <a:pt x="1759496" y="801598"/>
                </a:lnTo>
                <a:lnTo>
                  <a:pt x="0" y="801598"/>
                </a:lnTo>
                <a:lnTo>
                  <a:pt x="0" y="0"/>
                </a:lnTo>
                <a:close/>
              </a:path>
            </a:pathLst>
          </a:custGeom>
          <a:ln w="9524">
            <a:solidFill>
              <a:srgbClr val="424242"/>
            </a:solidFill>
          </a:ln>
        </p:spPr>
        <p:txBody>
          <a:bodyPr wrap="square" lIns="0" tIns="0" rIns="0" bIns="0" rtlCol="0"/>
          <a:lstStyle/>
          <a:p>
            <a:endParaRPr sz="2000"/>
          </a:p>
        </p:txBody>
      </p:sp>
      <p:sp>
        <p:nvSpPr>
          <p:cNvPr id="23" name="object 22"/>
          <p:cNvSpPr txBox="1"/>
          <p:nvPr/>
        </p:nvSpPr>
        <p:spPr>
          <a:xfrm>
            <a:off x="683569" y="3737146"/>
            <a:ext cx="2232248" cy="679673"/>
          </a:xfrm>
          <a:prstGeom prst="rect">
            <a:avLst/>
          </a:prstGeom>
        </p:spPr>
        <p:txBody>
          <a:bodyPr vert="horz" wrap="square" lIns="0" tIns="0" rIns="0" bIns="0" rtlCol="0">
            <a:spAutoFit/>
          </a:bodyPr>
          <a:lstStyle/>
          <a:p>
            <a:pPr marL="12700">
              <a:lnSpc>
                <a:spcPct val="100000"/>
              </a:lnSpc>
            </a:pPr>
            <a:r>
              <a:rPr spc="50" dirty="0">
                <a:solidFill>
                  <a:srgbClr val="3B3B3B"/>
                </a:solidFill>
                <a:latin typeface="微软雅黑" panose="020B0503020204020204" pitchFamily="34" charset="-122"/>
                <a:ea typeface="微软雅黑" panose="020B0503020204020204" pitchFamily="34" charset="-122"/>
                <a:cs typeface="Calibri"/>
              </a:rPr>
              <a:t>Serpent</a:t>
            </a:r>
            <a:r>
              <a:rPr spc="-30" dirty="0">
                <a:solidFill>
                  <a:srgbClr val="3B3B3B"/>
                </a:solidFill>
                <a:latin typeface="微软雅黑" panose="020B0503020204020204" pitchFamily="34" charset="-122"/>
                <a:ea typeface="微软雅黑" panose="020B0503020204020204" pitchFamily="34" charset="-122"/>
                <a:cs typeface="Calibri"/>
              </a:rPr>
              <a:t> </a:t>
            </a:r>
            <a:r>
              <a:rPr spc="40" dirty="0">
                <a:solidFill>
                  <a:srgbClr val="3B3B3B"/>
                </a:solidFill>
                <a:latin typeface="微软雅黑" panose="020B0503020204020204" pitchFamily="34" charset="-122"/>
                <a:ea typeface="微软雅黑" panose="020B0503020204020204" pitchFamily="34" charset="-122"/>
                <a:cs typeface="Calibri"/>
              </a:rPr>
              <a:t>Contract</a:t>
            </a:r>
            <a:endParaRPr dirty="0">
              <a:latin typeface="微软雅黑" panose="020B0503020204020204" pitchFamily="34" charset="-122"/>
              <a:ea typeface="微软雅黑" panose="020B0503020204020204" pitchFamily="34" charset="-122"/>
              <a:cs typeface="Calibri"/>
            </a:endParaRPr>
          </a:p>
          <a:p>
            <a:pPr marL="12700">
              <a:lnSpc>
                <a:spcPct val="100000"/>
              </a:lnSpc>
              <a:spcBef>
                <a:spcPts val="290"/>
              </a:spcBef>
            </a:pPr>
            <a:r>
              <a:rPr sz="1100" dirty="0">
                <a:solidFill>
                  <a:srgbClr val="3B3B3B"/>
                </a:solidFill>
                <a:latin typeface="微软雅黑" panose="020B0503020204020204" pitchFamily="34" charset="-122"/>
                <a:ea typeface="微软雅黑" panose="020B0503020204020204" pitchFamily="34" charset="-122"/>
                <a:cs typeface="Courier New"/>
              </a:rPr>
              <a:t>def </a:t>
            </a:r>
            <a:r>
              <a:rPr sz="1100" spc="-5" dirty="0">
                <a:solidFill>
                  <a:srgbClr val="21429C"/>
                </a:solidFill>
                <a:latin typeface="微软雅黑" panose="020B0503020204020204" pitchFamily="34" charset="-122"/>
                <a:ea typeface="微软雅黑" panose="020B0503020204020204" pitchFamily="34" charset="-122"/>
                <a:cs typeface="Courier New"/>
              </a:rPr>
              <a:t>register</a:t>
            </a:r>
            <a:r>
              <a:rPr sz="1100" spc="-5" dirty="0">
                <a:solidFill>
                  <a:srgbClr val="3B3B3B"/>
                </a:solidFill>
                <a:latin typeface="微软雅黑" panose="020B0503020204020204" pitchFamily="34" charset="-122"/>
                <a:ea typeface="微软雅黑" panose="020B0503020204020204" pitchFamily="34" charset="-122"/>
                <a:cs typeface="Courier New"/>
              </a:rPr>
              <a:t>(</a:t>
            </a:r>
            <a:r>
              <a:rPr sz="1100" spc="-5" dirty="0">
                <a:solidFill>
                  <a:srgbClr val="A534AE"/>
                </a:solidFill>
                <a:latin typeface="微软雅黑" panose="020B0503020204020204" pitchFamily="34" charset="-122"/>
                <a:ea typeface="微软雅黑" panose="020B0503020204020204" pitchFamily="34" charset="-122"/>
                <a:cs typeface="Courier New"/>
              </a:rPr>
              <a:t>key,</a:t>
            </a:r>
            <a:r>
              <a:rPr sz="1100" spc="-25" dirty="0">
                <a:solidFill>
                  <a:srgbClr val="A534AE"/>
                </a:solidFill>
                <a:latin typeface="微软雅黑" panose="020B0503020204020204" pitchFamily="34" charset="-122"/>
                <a:ea typeface="微软雅黑" panose="020B0503020204020204" pitchFamily="34" charset="-122"/>
                <a:cs typeface="Courier New"/>
              </a:rPr>
              <a:t> </a:t>
            </a:r>
            <a:r>
              <a:rPr sz="1100" spc="-5" dirty="0">
                <a:solidFill>
                  <a:srgbClr val="A534AE"/>
                </a:solidFill>
                <a:latin typeface="微软雅黑" panose="020B0503020204020204" pitchFamily="34" charset="-122"/>
                <a:ea typeface="微软雅黑" panose="020B0503020204020204" pitchFamily="34" charset="-122"/>
                <a:cs typeface="Courier New"/>
              </a:rPr>
              <a:t>value</a:t>
            </a:r>
            <a:r>
              <a:rPr sz="1100" spc="-5" dirty="0">
                <a:solidFill>
                  <a:srgbClr val="3B3B3B"/>
                </a:solidFill>
                <a:latin typeface="微软雅黑" panose="020B0503020204020204" pitchFamily="34" charset="-122"/>
                <a:ea typeface="微软雅黑" panose="020B0503020204020204" pitchFamily="34" charset="-122"/>
                <a:cs typeface="Courier New"/>
              </a:rPr>
              <a:t>):</a:t>
            </a:r>
            <a:endParaRPr sz="1100" dirty="0">
              <a:latin typeface="微软雅黑" panose="020B0503020204020204" pitchFamily="34" charset="-122"/>
              <a:ea typeface="微软雅黑" panose="020B0503020204020204" pitchFamily="34" charset="-122"/>
              <a:cs typeface="Courier New"/>
            </a:endParaRPr>
          </a:p>
          <a:p>
            <a:pPr marL="255904">
              <a:lnSpc>
                <a:spcPct val="100000"/>
              </a:lnSpc>
              <a:spcBef>
                <a:spcPts val="165"/>
              </a:spcBef>
            </a:pPr>
            <a:r>
              <a:rPr sz="1100" dirty="0">
                <a:solidFill>
                  <a:srgbClr val="AE82D4"/>
                </a:solidFill>
                <a:latin typeface="微软雅黑" panose="020B0503020204020204" pitchFamily="34" charset="-122"/>
                <a:ea typeface="微软雅黑" panose="020B0503020204020204" pitchFamily="34" charset="-122"/>
                <a:cs typeface="Courier New"/>
              </a:rPr>
              <a:t>/* …</a:t>
            </a:r>
            <a:r>
              <a:rPr sz="1100" spc="-105" dirty="0">
                <a:solidFill>
                  <a:srgbClr val="AE82D4"/>
                </a:solidFill>
                <a:latin typeface="微软雅黑" panose="020B0503020204020204" pitchFamily="34" charset="-122"/>
                <a:ea typeface="微软雅黑" panose="020B0503020204020204" pitchFamily="34" charset="-122"/>
                <a:cs typeface="Courier New"/>
              </a:rPr>
              <a:t> </a:t>
            </a:r>
            <a:r>
              <a:rPr sz="1100" dirty="0">
                <a:solidFill>
                  <a:srgbClr val="AE82D4"/>
                </a:solidFill>
                <a:latin typeface="微软雅黑" panose="020B0503020204020204" pitchFamily="34" charset="-122"/>
                <a:ea typeface="微软雅黑" panose="020B0503020204020204" pitchFamily="34" charset="-122"/>
                <a:cs typeface="Courier New"/>
              </a:rPr>
              <a:t>*/</a:t>
            </a:r>
            <a:endParaRPr sz="1100" dirty="0">
              <a:latin typeface="微软雅黑" panose="020B0503020204020204" pitchFamily="34" charset="-122"/>
              <a:ea typeface="微软雅黑" panose="020B0503020204020204" pitchFamily="34" charset="-122"/>
              <a:cs typeface="Courier New"/>
            </a:endParaRPr>
          </a:p>
        </p:txBody>
      </p:sp>
      <p:sp>
        <p:nvSpPr>
          <p:cNvPr id="24" name="object 23"/>
          <p:cNvSpPr txBox="1"/>
          <p:nvPr/>
        </p:nvSpPr>
        <p:spPr>
          <a:xfrm>
            <a:off x="3491093" y="3622594"/>
            <a:ext cx="1948814" cy="555921"/>
          </a:xfrm>
          <a:prstGeom prst="rect">
            <a:avLst/>
          </a:prstGeom>
          <a:ln w="9524">
            <a:solidFill>
              <a:srgbClr val="424242"/>
            </a:solidFill>
          </a:ln>
        </p:spPr>
        <p:txBody>
          <a:bodyPr vert="horz" wrap="square" lIns="0" tIns="1905" rIns="0" bIns="0" rtlCol="0">
            <a:spAutoFit/>
          </a:bodyPr>
          <a:lstStyle/>
          <a:p>
            <a:pPr>
              <a:lnSpc>
                <a:spcPct val="100000"/>
              </a:lnSpc>
              <a:spcBef>
                <a:spcPts val="15"/>
              </a:spcBef>
            </a:pPr>
            <a:endParaRPr sz="2000" dirty="0">
              <a:latin typeface="微软雅黑" panose="020B0503020204020204" pitchFamily="34" charset="-122"/>
              <a:ea typeface="微软雅黑" panose="020B0503020204020204" pitchFamily="34" charset="-122"/>
              <a:cs typeface="Times New Roman"/>
            </a:endParaRPr>
          </a:p>
          <a:p>
            <a:pPr marL="80645">
              <a:lnSpc>
                <a:spcPct val="100000"/>
              </a:lnSpc>
            </a:pPr>
            <a:r>
              <a:rPr sz="1600" spc="40" dirty="0">
                <a:solidFill>
                  <a:srgbClr val="3B3B3B"/>
                </a:solidFill>
                <a:latin typeface="微软雅黑" panose="020B0503020204020204" pitchFamily="34" charset="-122"/>
                <a:ea typeface="微软雅黑" panose="020B0503020204020204" pitchFamily="34" charset="-122"/>
                <a:cs typeface="Calibri"/>
              </a:rPr>
              <a:t>serpent</a:t>
            </a:r>
            <a:r>
              <a:rPr sz="1600" spc="-25" dirty="0">
                <a:solidFill>
                  <a:srgbClr val="3B3B3B"/>
                </a:solidFill>
                <a:latin typeface="微软雅黑" panose="020B0503020204020204" pitchFamily="34" charset="-122"/>
                <a:ea typeface="微软雅黑" panose="020B0503020204020204" pitchFamily="34" charset="-122"/>
                <a:cs typeface="Calibri"/>
              </a:rPr>
              <a:t> </a:t>
            </a:r>
            <a:r>
              <a:rPr lang="en-US" altLang="zh-CN" sz="1600" spc="35" dirty="0">
                <a:solidFill>
                  <a:srgbClr val="3B3B3B"/>
                </a:solidFill>
                <a:latin typeface="微软雅黑" panose="020B0503020204020204" pitchFamily="34" charset="-122"/>
                <a:ea typeface="微软雅黑" panose="020B0503020204020204" pitchFamily="34" charset="-122"/>
                <a:cs typeface="Calibri"/>
              </a:rPr>
              <a:t>C</a:t>
            </a:r>
            <a:r>
              <a:rPr sz="1600" spc="35" dirty="0" smtClean="0">
                <a:solidFill>
                  <a:srgbClr val="3B3B3B"/>
                </a:solidFill>
                <a:latin typeface="微软雅黑" panose="020B0503020204020204" pitchFamily="34" charset="-122"/>
                <a:ea typeface="微软雅黑" panose="020B0503020204020204" pitchFamily="34" charset="-122"/>
                <a:cs typeface="Calibri"/>
              </a:rPr>
              <a:t>ompiler</a:t>
            </a:r>
            <a:endParaRPr sz="1600" dirty="0">
              <a:latin typeface="微软雅黑" panose="020B0503020204020204" pitchFamily="34" charset="-122"/>
              <a:ea typeface="微软雅黑" panose="020B0503020204020204" pitchFamily="34" charset="-122"/>
              <a:cs typeface="Calibri"/>
            </a:endParaRPr>
          </a:p>
        </p:txBody>
      </p:sp>
      <p:sp>
        <p:nvSpPr>
          <p:cNvPr id="25" name="object 24"/>
          <p:cNvSpPr/>
          <p:nvPr/>
        </p:nvSpPr>
        <p:spPr>
          <a:xfrm>
            <a:off x="2680644" y="4023393"/>
            <a:ext cx="753745" cy="0"/>
          </a:xfrm>
          <a:custGeom>
            <a:avLst/>
            <a:gdLst/>
            <a:ahLst/>
            <a:cxnLst/>
            <a:rect l="l" t="t" r="r" b="b"/>
            <a:pathLst>
              <a:path w="753745">
                <a:moveTo>
                  <a:pt x="0" y="0"/>
                </a:moveTo>
                <a:lnTo>
                  <a:pt x="753448" y="0"/>
                </a:lnTo>
              </a:path>
            </a:pathLst>
          </a:custGeom>
          <a:ln w="9524">
            <a:solidFill>
              <a:srgbClr val="666666"/>
            </a:solidFill>
          </a:ln>
        </p:spPr>
        <p:txBody>
          <a:bodyPr wrap="square" lIns="0" tIns="0" rIns="0" bIns="0" rtlCol="0"/>
          <a:lstStyle/>
          <a:p>
            <a:endParaRPr sz="2000"/>
          </a:p>
        </p:txBody>
      </p:sp>
      <p:sp>
        <p:nvSpPr>
          <p:cNvPr id="26" name="object 25"/>
          <p:cNvSpPr/>
          <p:nvPr/>
        </p:nvSpPr>
        <p:spPr>
          <a:xfrm>
            <a:off x="3434093" y="4007668"/>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sz="2000"/>
          </a:p>
        </p:txBody>
      </p:sp>
      <p:sp>
        <p:nvSpPr>
          <p:cNvPr id="27" name="object 26"/>
          <p:cNvSpPr/>
          <p:nvPr/>
        </p:nvSpPr>
        <p:spPr>
          <a:xfrm>
            <a:off x="5439588" y="3521419"/>
            <a:ext cx="763270" cy="502284"/>
          </a:xfrm>
          <a:custGeom>
            <a:avLst/>
            <a:gdLst/>
            <a:ahLst/>
            <a:cxnLst/>
            <a:rect l="l" t="t" r="r" b="b"/>
            <a:pathLst>
              <a:path w="763270" h="502285">
                <a:moveTo>
                  <a:pt x="0" y="501973"/>
                </a:moveTo>
                <a:lnTo>
                  <a:pt x="762848" y="0"/>
                </a:lnTo>
              </a:path>
            </a:pathLst>
          </a:custGeom>
          <a:ln w="9524">
            <a:solidFill>
              <a:srgbClr val="666666"/>
            </a:solidFill>
          </a:ln>
        </p:spPr>
        <p:txBody>
          <a:bodyPr wrap="square" lIns="0" tIns="0" rIns="0" bIns="0" rtlCol="0"/>
          <a:lstStyle/>
          <a:p>
            <a:endParaRPr sz="2000"/>
          </a:p>
        </p:txBody>
      </p:sp>
      <p:sp>
        <p:nvSpPr>
          <p:cNvPr id="28" name="object 27"/>
          <p:cNvSpPr/>
          <p:nvPr/>
        </p:nvSpPr>
        <p:spPr>
          <a:xfrm>
            <a:off x="6193787" y="3497644"/>
            <a:ext cx="45085" cy="37465"/>
          </a:xfrm>
          <a:custGeom>
            <a:avLst/>
            <a:gdLst/>
            <a:ahLst/>
            <a:cxnLst/>
            <a:rect l="l" t="t" r="r" b="b"/>
            <a:pathLst>
              <a:path w="45085" h="37464">
                <a:moveTo>
                  <a:pt x="17299" y="36899"/>
                </a:moveTo>
                <a:lnTo>
                  <a:pt x="44774" y="0"/>
                </a:lnTo>
                <a:lnTo>
                  <a:pt x="0" y="10624"/>
                </a:lnTo>
                <a:lnTo>
                  <a:pt x="17299" y="36899"/>
                </a:lnTo>
                <a:close/>
              </a:path>
            </a:pathLst>
          </a:custGeom>
          <a:ln w="9524">
            <a:solidFill>
              <a:srgbClr val="666666"/>
            </a:solidFill>
          </a:ln>
        </p:spPr>
        <p:txBody>
          <a:bodyPr wrap="square" lIns="0" tIns="0" rIns="0" bIns="0" rtlCol="0"/>
          <a:lstStyle/>
          <a:p>
            <a:endParaRPr sz="2000"/>
          </a:p>
        </p:txBody>
      </p:sp>
      <p:pic>
        <p:nvPicPr>
          <p:cNvPr id="4" name="图片 3"/>
          <p:cNvPicPr>
            <a:picLocks noChangeAspect="1"/>
          </p:cNvPicPr>
          <p:nvPr/>
        </p:nvPicPr>
        <p:blipFill>
          <a:blip r:embed="rId3"/>
          <a:stretch>
            <a:fillRect/>
          </a:stretch>
        </p:blipFill>
        <p:spPr>
          <a:xfrm>
            <a:off x="4211960" y="4779872"/>
            <a:ext cx="314325" cy="914400"/>
          </a:xfrm>
          <a:prstGeom prst="rect">
            <a:avLst/>
          </a:prstGeom>
        </p:spPr>
      </p:pic>
      <p:pic>
        <p:nvPicPr>
          <p:cNvPr id="31" name="图片 30"/>
          <p:cNvPicPr>
            <a:picLocks noChangeAspect="1"/>
          </p:cNvPicPr>
          <p:nvPr/>
        </p:nvPicPr>
        <p:blipFill>
          <a:blip r:embed="rId3"/>
          <a:stretch>
            <a:fillRect/>
          </a:stretch>
        </p:blipFill>
        <p:spPr>
          <a:xfrm>
            <a:off x="1521371" y="4818856"/>
            <a:ext cx="314325" cy="914400"/>
          </a:xfrm>
          <a:prstGeom prst="rect">
            <a:avLst/>
          </a:prstGeom>
        </p:spPr>
      </p:pic>
    </p:spTree>
    <p:extLst>
      <p:ext uri="{BB962C8B-B14F-4D97-AF65-F5344CB8AC3E}">
        <p14:creationId xmlns:p14="http://schemas.microsoft.com/office/powerpoint/2010/main" val="837390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以太坊虚拟机</a:t>
            </a:r>
            <a:r>
              <a:rPr lang="en-US" altLang="zh-CN" dirty="0"/>
              <a:t>GAS</a:t>
            </a:r>
            <a:r>
              <a:rPr lang="zh-CN" altLang="en-US" dirty="0"/>
              <a:t>和费用</a:t>
            </a:r>
          </a:p>
        </p:txBody>
      </p:sp>
      <p:sp>
        <p:nvSpPr>
          <p:cNvPr id="3" name="object 13"/>
          <p:cNvSpPr txBox="1"/>
          <p:nvPr/>
        </p:nvSpPr>
        <p:spPr>
          <a:xfrm>
            <a:off x="4283968" y="1772816"/>
            <a:ext cx="4643120" cy="3567643"/>
          </a:xfrm>
          <a:prstGeom prst="rect">
            <a:avLst/>
          </a:prstGeom>
        </p:spPr>
        <p:txBody>
          <a:bodyPr vert="horz" wrap="square" lIns="0" tIns="0" rIns="0" bIns="0" rtlCol="0">
            <a:spAutoFit/>
          </a:bodyPr>
          <a:lstStyle/>
          <a:p>
            <a:pPr marL="12700">
              <a:lnSpc>
                <a:spcPct val="100000"/>
              </a:lnSpc>
            </a:pPr>
            <a:r>
              <a:rPr lang="zh-CN" altLang="en-US" sz="2400" b="1" spc="-20" dirty="0" smtClean="0">
                <a:solidFill>
                  <a:srgbClr val="3B3B3B"/>
                </a:solidFill>
                <a:latin typeface="微软雅黑" panose="020B0503020204020204" pitchFamily="34" charset="-122"/>
                <a:ea typeface="微软雅黑" panose="020B0503020204020204" pitchFamily="34" charset="-122"/>
                <a:cs typeface="Trebuchet MS"/>
              </a:rPr>
              <a:t>问题</a:t>
            </a:r>
            <a:r>
              <a:rPr sz="2400" b="1" spc="-20" dirty="0" smtClean="0">
                <a:solidFill>
                  <a:srgbClr val="3B3B3B"/>
                </a:solidFill>
                <a:latin typeface="微软雅黑" panose="020B0503020204020204" pitchFamily="34" charset="-122"/>
                <a:ea typeface="微软雅黑" panose="020B0503020204020204" pitchFamily="34" charset="-122"/>
                <a:cs typeface="Trebuchet MS"/>
              </a:rPr>
              <a:t>:</a:t>
            </a:r>
            <a:endParaRPr sz="2400" b="1" dirty="0">
              <a:latin typeface="微软雅黑" panose="020B0503020204020204" pitchFamily="34" charset="-122"/>
              <a:ea typeface="微软雅黑" panose="020B0503020204020204" pitchFamily="34" charset="-122"/>
              <a:cs typeface="Trebuchet MS"/>
            </a:endParaRPr>
          </a:p>
          <a:p>
            <a:pPr>
              <a:lnSpc>
                <a:spcPct val="100000"/>
              </a:lnSpc>
              <a:spcBef>
                <a:spcPts val="45"/>
              </a:spcBef>
            </a:pPr>
            <a:endParaRPr sz="1800" dirty="0">
              <a:latin typeface="微软雅黑" panose="020B0503020204020204" pitchFamily="34" charset="-122"/>
              <a:ea typeface="微软雅黑" panose="020B0503020204020204" pitchFamily="34" charset="-122"/>
              <a:cs typeface="Times New Roman"/>
            </a:endParaRPr>
          </a:p>
          <a:p>
            <a:pPr marL="12700">
              <a:lnSpc>
                <a:spcPct val="100000"/>
              </a:lnSpc>
            </a:pPr>
            <a:r>
              <a:rPr lang="zh-CN" altLang="en-US" spc="10" dirty="0" smtClean="0">
                <a:solidFill>
                  <a:srgbClr val="3B3B3B"/>
                </a:solidFill>
                <a:latin typeface="微软雅黑" panose="020B0503020204020204" pitchFamily="34" charset="-122"/>
                <a:ea typeface="微软雅黑" panose="020B0503020204020204" pitchFamily="34" charset="-122"/>
                <a:cs typeface="Calibri"/>
              </a:rPr>
              <a:t>如果合约有</a:t>
            </a:r>
            <a:r>
              <a:rPr lang="zh-CN" altLang="en-US" spc="10" dirty="0">
                <a:solidFill>
                  <a:srgbClr val="3B3B3B"/>
                </a:solidFill>
                <a:latin typeface="微软雅黑" panose="020B0503020204020204" pitchFamily="34" charset="-122"/>
                <a:ea typeface="微软雅黑" panose="020B0503020204020204" pitchFamily="34" charset="-122"/>
                <a:cs typeface="Calibri"/>
              </a:rPr>
              <a:t>无限循环，该</a:t>
            </a:r>
            <a:r>
              <a:rPr lang="zh-CN" altLang="en-US" spc="10" dirty="0" smtClean="0">
                <a:solidFill>
                  <a:srgbClr val="3B3B3B"/>
                </a:solidFill>
                <a:latin typeface="微软雅黑" panose="020B0503020204020204" pitchFamily="34" charset="-122"/>
                <a:ea typeface="微软雅黑" panose="020B0503020204020204" pitchFamily="34" charset="-122"/>
                <a:cs typeface="Calibri"/>
              </a:rPr>
              <a:t>怎么办</a:t>
            </a:r>
            <a:r>
              <a:rPr sz="1800" spc="45" dirty="0" smtClean="0">
                <a:solidFill>
                  <a:srgbClr val="3B3B3B"/>
                </a:solidFill>
                <a:latin typeface="微软雅黑" panose="020B0503020204020204" pitchFamily="34" charset="-122"/>
                <a:ea typeface="微软雅黑" panose="020B0503020204020204" pitchFamily="34" charset="-122"/>
                <a:cs typeface="Calibri"/>
              </a:rPr>
              <a:t>?</a:t>
            </a:r>
            <a:endParaRPr sz="1800" dirty="0">
              <a:latin typeface="微软雅黑" panose="020B0503020204020204" pitchFamily="34" charset="-122"/>
              <a:ea typeface="微软雅黑" panose="020B0503020204020204" pitchFamily="34" charset="-122"/>
              <a:cs typeface="Calibri"/>
            </a:endParaRPr>
          </a:p>
          <a:p>
            <a:pPr>
              <a:lnSpc>
                <a:spcPct val="100000"/>
              </a:lnSpc>
              <a:spcBef>
                <a:spcPts val="45"/>
              </a:spcBef>
            </a:pPr>
            <a:endParaRPr sz="1800" dirty="0">
              <a:latin typeface="微软雅黑" panose="020B0503020204020204" pitchFamily="34" charset="-122"/>
              <a:ea typeface="微软雅黑" panose="020B0503020204020204" pitchFamily="34" charset="-122"/>
              <a:cs typeface="Times New Roman"/>
            </a:endParaRPr>
          </a:p>
          <a:p>
            <a:pPr marL="926465">
              <a:lnSpc>
                <a:spcPct val="100000"/>
              </a:lnSpc>
            </a:pPr>
            <a:r>
              <a:rPr sz="1800" spc="-5" dirty="0">
                <a:solidFill>
                  <a:srgbClr val="FF5600"/>
                </a:solidFill>
                <a:latin typeface="微软雅黑" panose="020B0503020204020204" pitchFamily="34" charset="-122"/>
                <a:ea typeface="微软雅黑" panose="020B0503020204020204" pitchFamily="34" charset="-122"/>
                <a:cs typeface="Courier New"/>
              </a:rPr>
              <a:t>function</a:t>
            </a:r>
            <a:r>
              <a:rPr sz="1800" spc="-45" dirty="0">
                <a:solidFill>
                  <a:srgbClr val="FF5600"/>
                </a:solidFill>
                <a:latin typeface="微软雅黑" panose="020B0503020204020204" pitchFamily="34" charset="-122"/>
                <a:ea typeface="微软雅黑" panose="020B0503020204020204" pitchFamily="34" charset="-122"/>
                <a:cs typeface="Courier New"/>
              </a:rPr>
              <a:t> </a:t>
            </a:r>
            <a:r>
              <a:rPr sz="1800" spc="-5" dirty="0">
                <a:solidFill>
                  <a:srgbClr val="21429C"/>
                </a:solidFill>
                <a:latin typeface="微软雅黑" panose="020B0503020204020204" pitchFamily="34" charset="-122"/>
                <a:ea typeface="微软雅黑" panose="020B0503020204020204" pitchFamily="34" charset="-122"/>
                <a:cs typeface="Courier New"/>
              </a:rPr>
              <a:t>foo</a:t>
            </a:r>
            <a:r>
              <a:rPr sz="1800" spc="-5" dirty="0">
                <a:solidFill>
                  <a:srgbClr val="3B3B3B"/>
                </a:solidFill>
                <a:latin typeface="微软雅黑" panose="020B0503020204020204" pitchFamily="34" charset="-122"/>
                <a:ea typeface="微软雅黑" panose="020B0503020204020204" pitchFamily="34" charset="-122"/>
                <a:cs typeface="Courier New"/>
              </a:rPr>
              <a:t>()</a:t>
            </a:r>
            <a:endParaRPr sz="1800" dirty="0">
              <a:latin typeface="微软雅黑" panose="020B0503020204020204" pitchFamily="34" charset="-122"/>
              <a:ea typeface="微软雅黑" panose="020B0503020204020204" pitchFamily="34" charset="-122"/>
              <a:cs typeface="Courier New"/>
            </a:endParaRPr>
          </a:p>
          <a:p>
            <a:pPr marL="926465">
              <a:lnSpc>
                <a:spcPct val="100000"/>
              </a:lnSpc>
              <a:spcBef>
                <a:spcPts val="1065"/>
              </a:spcBef>
            </a:pPr>
            <a:r>
              <a:rPr sz="1800" spc="-5" dirty="0">
                <a:solidFill>
                  <a:srgbClr val="3B3B3B"/>
                </a:solidFill>
                <a:latin typeface="微软雅黑" panose="020B0503020204020204" pitchFamily="34" charset="-122"/>
                <a:ea typeface="微软雅黑" panose="020B0503020204020204" pitchFamily="34" charset="-122"/>
                <a:cs typeface="Courier New"/>
              </a:rPr>
              <a:t>{</a:t>
            </a:r>
            <a:endParaRPr sz="1800" dirty="0">
              <a:latin typeface="微软雅黑" panose="020B0503020204020204" pitchFamily="34" charset="-122"/>
              <a:ea typeface="微软雅黑" panose="020B0503020204020204" pitchFamily="34" charset="-122"/>
              <a:cs typeface="Courier New"/>
            </a:endParaRPr>
          </a:p>
          <a:p>
            <a:pPr marL="1475105">
              <a:lnSpc>
                <a:spcPct val="100000"/>
              </a:lnSpc>
              <a:spcBef>
                <a:spcPts val="1065"/>
              </a:spcBef>
            </a:pPr>
            <a:r>
              <a:rPr sz="1800" spc="-5" dirty="0">
                <a:solidFill>
                  <a:srgbClr val="006699"/>
                </a:solidFill>
                <a:latin typeface="微软雅黑" panose="020B0503020204020204" pitchFamily="34" charset="-122"/>
                <a:ea typeface="微软雅黑" panose="020B0503020204020204" pitchFamily="34" charset="-122"/>
                <a:cs typeface="Courier New"/>
              </a:rPr>
              <a:t>while </a:t>
            </a:r>
            <a:r>
              <a:rPr sz="1800" spc="-5" dirty="0">
                <a:solidFill>
                  <a:srgbClr val="3B3B3B"/>
                </a:solidFill>
                <a:latin typeface="微软雅黑" panose="020B0503020204020204" pitchFamily="34" charset="-122"/>
                <a:ea typeface="微软雅黑" panose="020B0503020204020204" pitchFamily="34" charset="-122"/>
                <a:cs typeface="Courier New"/>
              </a:rPr>
              <a:t>(</a:t>
            </a:r>
            <a:r>
              <a:rPr sz="1800" spc="-5" dirty="0">
                <a:solidFill>
                  <a:srgbClr val="A534AE"/>
                </a:solidFill>
                <a:latin typeface="微软雅黑" panose="020B0503020204020204" pitchFamily="34" charset="-122"/>
                <a:ea typeface="微软雅黑" panose="020B0503020204020204" pitchFamily="34" charset="-122"/>
                <a:cs typeface="Courier New"/>
              </a:rPr>
              <a:t>true</a:t>
            </a:r>
            <a:r>
              <a:rPr sz="1800" spc="-5" dirty="0">
                <a:solidFill>
                  <a:srgbClr val="3B3B3B"/>
                </a:solidFill>
                <a:latin typeface="微软雅黑" panose="020B0503020204020204" pitchFamily="34" charset="-122"/>
                <a:ea typeface="微软雅黑" panose="020B0503020204020204" pitchFamily="34" charset="-122"/>
                <a:cs typeface="Courier New"/>
              </a:rPr>
              <a:t>)</a:t>
            </a:r>
            <a:r>
              <a:rPr sz="1800" spc="-50" dirty="0">
                <a:solidFill>
                  <a:srgbClr val="3B3B3B"/>
                </a:solidFill>
                <a:latin typeface="微软雅黑" panose="020B0503020204020204" pitchFamily="34" charset="-122"/>
                <a:ea typeface="微软雅黑" panose="020B0503020204020204" pitchFamily="34" charset="-122"/>
                <a:cs typeface="Courier New"/>
              </a:rPr>
              <a:t> </a:t>
            </a:r>
            <a:r>
              <a:rPr sz="1800" spc="-5" dirty="0">
                <a:solidFill>
                  <a:srgbClr val="3B3B3B"/>
                </a:solidFill>
                <a:latin typeface="微软雅黑" panose="020B0503020204020204" pitchFamily="34" charset="-122"/>
                <a:ea typeface="微软雅黑" panose="020B0503020204020204" pitchFamily="34" charset="-122"/>
                <a:cs typeface="Courier New"/>
              </a:rPr>
              <a:t>{</a:t>
            </a:r>
            <a:endParaRPr sz="1800" dirty="0">
              <a:latin typeface="微软雅黑" panose="020B0503020204020204" pitchFamily="34" charset="-122"/>
              <a:ea typeface="微软雅黑" panose="020B0503020204020204" pitchFamily="34" charset="-122"/>
              <a:cs typeface="Courier New"/>
            </a:endParaRPr>
          </a:p>
          <a:p>
            <a:pPr marL="2023745">
              <a:lnSpc>
                <a:spcPct val="100000"/>
              </a:lnSpc>
              <a:spcBef>
                <a:spcPts val="1065"/>
              </a:spcBef>
            </a:pPr>
            <a:r>
              <a:rPr sz="1800" spc="-5" dirty="0">
                <a:solidFill>
                  <a:srgbClr val="AE82D4"/>
                </a:solidFill>
                <a:latin typeface="微软雅黑" panose="020B0503020204020204" pitchFamily="34" charset="-122"/>
                <a:ea typeface="微软雅黑" panose="020B0503020204020204" pitchFamily="34" charset="-122"/>
                <a:cs typeface="Courier New"/>
              </a:rPr>
              <a:t>/* Loop forever!</a:t>
            </a:r>
            <a:r>
              <a:rPr sz="1800" spc="-30" dirty="0">
                <a:solidFill>
                  <a:srgbClr val="AE82D4"/>
                </a:solidFill>
                <a:latin typeface="微软雅黑" panose="020B0503020204020204" pitchFamily="34" charset="-122"/>
                <a:ea typeface="微软雅黑" panose="020B0503020204020204" pitchFamily="34" charset="-122"/>
                <a:cs typeface="Courier New"/>
              </a:rPr>
              <a:t> </a:t>
            </a:r>
            <a:r>
              <a:rPr sz="1800" spc="-5" dirty="0">
                <a:solidFill>
                  <a:srgbClr val="AE82D4"/>
                </a:solidFill>
                <a:latin typeface="微软雅黑" panose="020B0503020204020204" pitchFamily="34" charset="-122"/>
                <a:ea typeface="微软雅黑" panose="020B0503020204020204" pitchFamily="34" charset="-122"/>
                <a:cs typeface="Courier New"/>
              </a:rPr>
              <a:t>*/</a:t>
            </a:r>
            <a:endParaRPr sz="1800" dirty="0">
              <a:latin typeface="微软雅黑" panose="020B0503020204020204" pitchFamily="34" charset="-122"/>
              <a:ea typeface="微软雅黑" panose="020B0503020204020204" pitchFamily="34" charset="-122"/>
              <a:cs typeface="Courier New"/>
            </a:endParaRPr>
          </a:p>
          <a:p>
            <a:pPr marL="1475105">
              <a:lnSpc>
                <a:spcPct val="100000"/>
              </a:lnSpc>
              <a:spcBef>
                <a:spcPts val="1065"/>
              </a:spcBef>
            </a:pPr>
            <a:r>
              <a:rPr sz="1800" spc="-5" dirty="0">
                <a:solidFill>
                  <a:srgbClr val="3B3B3B"/>
                </a:solidFill>
                <a:latin typeface="微软雅黑" panose="020B0503020204020204" pitchFamily="34" charset="-122"/>
                <a:ea typeface="微软雅黑" panose="020B0503020204020204" pitchFamily="34" charset="-122"/>
                <a:cs typeface="Courier New"/>
              </a:rPr>
              <a:t>}</a:t>
            </a:r>
            <a:endParaRPr sz="1800" dirty="0">
              <a:latin typeface="微软雅黑" panose="020B0503020204020204" pitchFamily="34" charset="-122"/>
              <a:ea typeface="微软雅黑" panose="020B0503020204020204" pitchFamily="34" charset="-122"/>
              <a:cs typeface="Courier New"/>
            </a:endParaRPr>
          </a:p>
          <a:p>
            <a:pPr marL="926465">
              <a:lnSpc>
                <a:spcPct val="100000"/>
              </a:lnSpc>
              <a:spcBef>
                <a:spcPts val="1065"/>
              </a:spcBef>
            </a:pPr>
            <a:r>
              <a:rPr sz="1800" spc="-5" dirty="0">
                <a:solidFill>
                  <a:srgbClr val="3B3B3B"/>
                </a:solidFill>
                <a:latin typeface="微软雅黑" panose="020B0503020204020204" pitchFamily="34" charset="-122"/>
                <a:ea typeface="微软雅黑" panose="020B0503020204020204" pitchFamily="34" charset="-122"/>
                <a:cs typeface="Courier New"/>
              </a:rPr>
              <a:t>}</a:t>
            </a:r>
            <a:endParaRPr sz="1800" dirty="0">
              <a:latin typeface="微软雅黑" panose="020B0503020204020204" pitchFamily="34" charset="-122"/>
              <a:ea typeface="微软雅黑" panose="020B0503020204020204" pitchFamily="34" charset="-122"/>
              <a:cs typeface="Courier New"/>
            </a:endParaRPr>
          </a:p>
        </p:txBody>
      </p:sp>
      <p:pic>
        <p:nvPicPr>
          <p:cNvPr id="17410" name="Picture 2" descr="https://timgsa.baidu.com/timg?image&amp;quality=80&amp;size=b9999_10000&amp;sec=1504286381963&amp;di=f0d47372487772a235b2c2a0a0d59265&amp;imgtype=0&amp;src=http%3A%2F%2Fwww.dianrong.com%2Fcaifu%2Fwp-content%2Fuploads%2F2016%2F07%2F3-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564904"/>
            <a:ext cx="35944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727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79512" y="764704"/>
            <a:ext cx="2667474" cy="0"/>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dirty="0">
                <a:solidFill>
                  <a:srgbClr val="0F1249"/>
                </a:solidFill>
                <a:latin typeface="微软雅黑" pitchFamily="34" charset="-122"/>
                <a:ea typeface="微软雅黑" pitchFamily="34" charset="-122"/>
              </a:rPr>
              <a:t>目录</a:t>
            </a:r>
          </a:p>
        </p:txBody>
      </p:sp>
      <p:sp>
        <p:nvSpPr>
          <p:cNvPr id="6" name="TextBox 5"/>
          <p:cNvSpPr txBox="1"/>
          <p:nvPr/>
        </p:nvSpPr>
        <p:spPr>
          <a:xfrm>
            <a:off x="1724425" y="836712"/>
            <a:ext cx="1025922" cy="369332"/>
          </a:xfrm>
          <a:prstGeom prst="rect">
            <a:avLst/>
          </a:prstGeom>
          <a:solidFill>
            <a:srgbClr val="0F1249"/>
          </a:solidFill>
        </p:spPr>
        <p:txBody>
          <a:bodyPr wrap="none" rtlCol="0">
            <a:spAutoFit/>
          </a:bodyPr>
          <a:lstStyle/>
          <a:p>
            <a:r>
              <a:rPr lang="en-US" altLang="zh-CN" dirty="0" smtClean="0">
                <a:solidFill>
                  <a:schemeClr val="bg1"/>
                </a:solidFill>
              </a:rPr>
              <a:t>Contents</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2050704865"/>
              </p:ext>
            </p:extLst>
          </p:nvPr>
        </p:nvGraphicFramePr>
        <p:xfrm>
          <a:off x="1259632" y="1628800"/>
          <a:ext cx="6992364" cy="4392492"/>
        </p:xfrm>
        <a:graphic>
          <a:graphicData uri="http://schemas.openxmlformats.org/drawingml/2006/table">
            <a:tbl>
              <a:tblPr firstRow="1" bandRow="1">
                <a:tableStyleId>{5C22544A-7EE6-4342-B048-85BDC9FD1C3A}</a:tableStyleId>
              </a:tblPr>
              <a:tblGrid>
                <a:gridCol w="6992364">
                  <a:extLst>
                    <a:ext uri="{9D8B030D-6E8A-4147-A177-3AD203B41FA5}">
                      <a16:colId xmlns:a16="http://schemas.microsoft.com/office/drawing/2014/main" val="20000"/>
                    </a:ext>
                  </a:extLst>
                </a:gridCol>
              </a:tblGrid>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F1249"/>
                          </a:solidFill>
                          <a:latin typeface="微软雅黑" pitchFamily="34" charset="-122"/>
                          <a:ea typeface="微软雅黑" pitchFamily="34" charset="-122"/>
                        </a:rPr>
                        <a:t>以太坊</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F1249"/>
                          </a:solidFill>
                          <a:latin typeface="微软雅黑" pitchFamily="34" charset="-122"/>
                          <a:ea typeface="微软雅黑" pitchFamily="34" charset="-122"/>
                        </a:rPr>
                        <a:t>智能合约</a:t>
                      </a:r>
                      <a:endParaRPr lang="en-US" altLang="zh-CN" sz="2800" b="1" dirty="0" smtClean="0">
                        <a:solidFill>
                          <a:srgbClr val="0F1249"/>
                        </a:solidFill>
                        <a:latin typeface="微软雅黑" pitchFamily="34" charset="-122"/>
                        <a:ea typeface="微软雅黑" pitchFamily="34" charset="-122"/>
                      </a:endParaRP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5931842"/>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F1249"/>
                          </a:solidFill>
                          <a:latin typeface="微软雅黑" pitchFamily="34" charset="-122"/>
                          <a:ea typeface="微软雅黑" pitchFamily="34" charset="-122"/>
                        </a:rPr>
                        <a:t>以太坊虚拟机</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F1249"/>
                          </a:solidFill>
                          <a:latin typeface="微软雅黑" pitchFamily="34" charset="-122"/>
                          <a:ea typeface="微软雅黑" pitchFamily="34" charset="-122"/>
                        </a:rPr>
                        <a:t>智能合约的举例和分析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F1249"/>
                          </a:solidFill>
                          <a:latin typeface="微软雅黑" pitchFamily="34" charset="-122"/>
                          <a:ea typeface="微软雅黑" pitchFamily="34" charset="-122"/>
                        </a:rPr>
                        <a:t>智能合约的安全性分析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F1249"/>
                          </a:solidFill>
                          <a:latin typeface="微软雅黑" pitchFamily="34" charset="-122"/>
                          <a:ea typeface="微软雅黑" pitchFamily="34" charset="-122"/>
                        </a:rPr>
                        <a:t>概括总结</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2" name="灯片编号占位符 1"/>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5</a:t>
            </a:fld>
            <a:endParaRPr lang="zh-CN" altLang="en-US">
              <a:solidFill>
                <a:prstClr val="black">
                  <a:tint val="75000"/>
                </a:prstClr>
              </a:solidFill>
            </a:endParaRPr>
          </a:p>
        </p:txBody>
      </p:sp>
    </p:spTree>
    <p:extLst>
      <p:ext uri="{BB962C8B-B14F-4D97-AF65-F5344CB8AC3E}">
        <p14:creationId xmlns:p14="http://schemas.microsoft.com/office/powerpoint/2010/main" val="3878583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以太坊虚拟机</a:t>
            </a:r>
            <a:r>
              <a:rPr lang="en-US" altLang="zh-CN" dirty="0"/>
              <a:t>GAS</a:t>
            </a:r>
            <a:r>
              <a:rPr lang="zh-CN" altLang="en-US" dirty="0"/>
              <a:t>和费用</a:t>
            </a:r>
          </a:p>
        </p:txBody>
      </p:sp>
      <p:sp>
        <p:nvSpPr>
          <p:cNvPr id="3" name="object 13"/>
          <p:cNvSpPr txBox="1"/>
          <p:nvPr/>
        </p:nvSpPr>
        <p:spPr>
          <a:xfrm>
            <a:off x="562473" y="1052736"/>
            <a:ext cx="7537919" cy="2174954"/>
          </a:xfrm>
          <a:prstGeom prst="rect">
            <a:avLst/>
          </a:prstGeom>
        </p:spPr>
        <p:txBody>
          <a:bodyPr vert="horz" wrap="square" lIns="0" tIns="0" rIns="0" bIns="0" rtlCol="0">
            <a:spAutoFit/>
          </a:bodyPr>
          <a:lstStyle/>
          <a:p>
            <a:pPr marL="348615" indent="-335915">
              <a:lnSpc>
                <a:spcPct val="150000"/>
              </a:lnSpc>
              <a:buFont typeface="Arial"/>
              <a:buChar char="●"/>
              <a:tabLst>
                <a:tab pos="347980" algn="l"/>
                <a:tab pos="349250" algn="l"/>
              </a:tabLst>
            </a:pPr>
            <a:r>
              <a:rPr lang="zh-CN" altLang="en-US" sz="2800" dirty="0">
                <a:latin typeface="Microsoft YaHei" charset="-122"/>
                <a:ea typeface="Microsoft YaHei" charset="-122"/>
                <a:cs typeface="Microsoft YaHei" charset="-122"/>
              </a:rPr>
              <a:t>如果合约有无限循环，该怎么办</a:t>
            </a:r>
            <a:r>
              <a:rPr sz="2800" dirty="0" smtClean="0">
                <a:latin typeface="Microsoft YaHei" charset="-122"/>
                <a:ea typeface="Microsoft YaHei" charset="-122"/>
                <a:cs typeface="Microsoft YaHei" charset="-122"/>
              </a:rPr>
              <a:t>?</a:t>
            </a:r>
            <a:endParaRPr lang="en-US" altLang="zh-CN" spc="65" dirty="0" smtClean="0">
              <a:solidFill>
                <a:srgbClr val="3B3B3B"/>
              </a:solidFill>
              <a:latin typeface="微软雅黑" panose="020B0503020204020204" pitchFamily="34" charset="-122"/>
              <a:ea typeface="微软雅黑" panose="020B0503020204020204" pitchFamily="34" charset="-122"/>
              <a:cs typeface="Calibri"/>
            </a:endParaRPr>
          </a:p>
          <a:p>
            <a:pPr marL="805815" lvl="1" indent="-335915">
              <a:lnSpc>
                <a:spcPct val="150000"/>
              </a:lnSpc>
              <a:spcBef>
                <a:spcPts val="420"/>
              </a:spcBef>
              <a:buFont typeface="Arial"/>
              <a:buChar char="○"/>
              <a:tabLst>
                <a:tab pos="805180" algn="l"/>
                <a:tab pos="806450" algn="l"/>
              </a:tabLst>
            </a:pPr>
            <a:r>
              <a:rPr lang="zh-CN" altLang="en-US" sz="2400" dirty="0">
                <a:latin typeface="Microsoft YaHei" charset="-122"/>
                <a:ea typeface="Microsoft YaHei" charset="-122"/>
                <a:cs typeface="Microsoft YaHei" charset="-122"/>
              </a:rPr>
              <a:t>网络上的每个节点将永远停止执行循环</a:t>
            </a:r>
            <a:r>
              <a:rPr lang="en-US" altLang="zh-CN" sz="24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marL="1270000" lvl="2" indent="-342900">
              <a:lnSpc>
                <a:spcPct val="150000"/>
              </a:lnSpc>
              <a:buFont typeface="Wingdings" charset="2"/>
              <a:buChar char="n"/>
            </a:pPr>
            <a:r>
              <a:rPr lang="zh-CN" altLang="en-US" sz="2000" dirty="0" smtClean="0">
                <a:latin typeface="Microsoft YaHei" charset="-122"/>
                <a:ea typeface="Microsoft YaHei" charset="-122"/>
                <a:cs typeface="Microsoft YaHei" charset="-122"/>
              </a:rPr>
              <a:t>停机问题中</a:t>
            </a:r>
            <a:r>
              <a:rPr lang="zh-CN" altLang="en-US" sz="2000" dirty="0">
                <a:latin typeface="Microsoft YaHei" charset="-122"/>
                <a:ea typeface="Microsoft YaHei" charset="-122"/>
                <a:cs typeface="Microsoft YaHei" charset="-122"/>
              </a:rPr>
              <a:t>，不可能提前决定合约的执行是否可以</a:t>
            </a:r>
            <a:r>
              <a:rPr lang="zh-CN" altLang="en-US" sz="2000" dirty="0" smtClean="0">
                <a:latin typeface="Microsoft YaHei" charset="-122"/>
                <a:ea typeface="Microsoft YaHei" charset="-122"/>
                <a:cs typeface="Microsoft YaHei" charset="-122"/>
              </a:rPr>
              <a:t>终止</a:t>
            </a:r>
            <a:endParaRPr lang="en-US" altLang="zh-CN" sz="2000" dirty="0" smtClean="0">
              <a:latin typeface="Microsoft YaHei" charset="-122"/>
              <a:ea typeface="Microsoft YaHei" charset="-122"/>
              <a:cs typeface="Microsoft YaHei" charset="-122"/>
            </a:endParaRPr>
          </a:p>
          <a:p>
            <a:pPr marL="1270000" lvl="2" indent="-342900">
              <a:lnSpc>
                <a:spcPct val="150000"/>
              </a:lnSpc>
              <a:buFont typeface="Wingdings" charset="2"/>
              <a:buChar char="n"/>
            </a:pPr>
            <a:r>
              <a:rPr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 </a:t>
            </a:r>
            <a:r>
              <a:rPr lang="zh-CN" altLang="en-US" sz="2000" dirty="0">
                <a:latin typeface="Microsoft YaHei" charset="-122"/>
                <a:ea typeface="Microsoft YaHei" charset="-122"/>
                <a:cs typeface="Microsoft YaHei" charset="-122"/>
              </a:rPr>
              <a:t>拒绝服务攻击</a:t>
            </a:r>
            <a:r>
              <a:rPr sz="2000" dirty="0">
                <a:latin typeface="Microsoft YaHei" charset="-122"/>
                <a:ea typeface="Microsoft YaHei" charset="-122"/>
                <a:cs typeface="Microsoft YaHei" charset="-122"/>
              </a:rPr>
              <a:t>!</a:t>
            </a:r>
          </a:p>
        </p:txBody>
      </p:sp>
      <p:pic>
        <p:nvPicPr>
          <p:cNvPr id="18434" name="Picture 2" descr="https://timgsa.baidu.com/timg?image&amp;quality=80&amp;size=b9999_10000&amp;sec=1504286430623&amp;di=b7eb7ce896ebe5095b4fc082096b0281&amp;imgtype=0&amp;src=http%3A%2F%2Fimg.jpm.cn%2F201605%2F11%2Fl_5732fa1fb1f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645024"/>
            <a:ext cx="5400000" cy="270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5183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以太坊虚拟机</a:t>
            </a:r>
            <a:r>
              <a:rPr lang="en-US" altLang="zh-CN" dirty="0"/>
              <a:t>GAS</a:t>
            </a:r>
            <a:r>
              <a:rPr lang="zh-CN" altLang="en-US" dirty="0"/>
              <a:t>和费用</a:t>
            </a:r>
          </a:p>
        </p:txBody>
      </p:sp>
      <p:sp>
        <p:nvSpPr>
          <p:cNvPr id="3" name="object 13"/>
          <p:cNvSpPr txBox="1"/>
          <p:nvPr/>
        </p:nvSpPr>
        <p:spPr>
          <a:xfrm>
            <a:off x="652998" y="1052736"/>
            <a:ext cx="7652384" cy="2571473"/>
          </a:xfrm>
          <a:prstGeom prst="rect">
            <a:avLst/>
          </a:prstGeom>
        </p:spPr>
        <p:txBody>
          <a:bodyPr vert="horz" wrap="square" lIns="0" tIns="0" rIns="0" bIns="0" rtlCol="0">
            <a:spAutoFit/>
          </a:bodyPr>
          <a:lstStyle/>
          <a:p>
            <a:pPr marL="379095" indent="-366395">
              <a:lnSpc>
                <a:spcPct val="100000"/>
              </a:lnSpc>
              <a:buFont typeface="Arial"/>
              <a:buChar char="●"/>
              <a:tabLst>
                <a:tab pos="379095" algn="l"/>
                <a:tab pos="379730" algn="l"/>
              </a:tabLst>
            </a:pPr>
            <a:r>
              <a:rPr lang="zh-CN" altLang="en-US" sz="2400" spc="-50" dirty="0" smtClean="0">
                <a:solidFill>
                  <a:srgbClr val="3B3B3B"/>
                </a:solidFill>
                <a:latin typeface="微软雅黑" panose="020B0503020204020204" pitchFamily="34" charset="-122"/>
                <a:ea typeface="微软雅黑" panose="020B0503020204020204" pitchFamily="34" charset="-122"/>
                <a:cs typeface="Trebuchet MS"/>
              </a:rPr>
              <a:t>以太坊的解决方案</a:t>
            </a:r>
            <a:endParaRPr sz="2400" dirty="0" smtClean="0">
              <a:latin typeface="微软雅黑" panose="020B0503020204020204" pitchFamily="34" charset="-122"/>
              <a:ea typeface="微软雅黑" panose="020B0503020204020204" pitchFamily="34" charset="-122"/>
              <a:cs typeface="Trebuchet MS"/>
            </a:endParaRPr>
          </a:p>
          <a:p>
            <a:pPr marL="836294" lvl="1" indent="-366395">
              <a:lnSpc>
                <a:spcPct val="100000"/>
              </a:lnSpc>
              <a:spcBef>
                <a:spcPts val="1065"/>
              </a:spcBef>
              <a:buFont typeface="Arial"/>
              <a:buChar char="○"/>
              <a:tabLst>
                <a:tab pos="836294" algn="l"/>
                <a:tab pos="836930" algn="l"/>
              </a:tabLst>
            </a:pPr>
            <a:r>
              <a:rPr lang="zh-CN" altLang="en-US" sz="2000" spc="70" dirty="0">
                <a:solidFill>
                  <a:srgbClr val="3B3B3B"/>
                </a:solidFill>
                <a:latin typeface="微软雅黑" panose="020B0503020204020204" pitchFamily="34" charset="-122"/>
                <a:ea typeface="微软雅黑" panose="020B0503020204020204" pitchFamily="34" charset="-122"/>
                <a:cs typeface="Calibri"/>
              </a:rPr>
              <a:t>每</a:t>
            </a:r>
            <a:r>
              <a:rPr lang="zh-CN" altLang="en-US" sz="2000" spc="70" dirty="0" smtClean="0">
                <a:solidFill>
                  <a:srgbClr val="3B3B3B"/>
                </a:solidFill>
                <a:latin typeface="微软雅黑" panose="020B0503020204020204" pitchFamily="34" charset="-122"/>
                <a:ea typeface="微软雅黑" panose="020B0503020204020204" pitchFamily="34" charset="-122"/>
                <a:cs typeface="Calibri"/>
              </a:rPr>
              <a:t>一个合约都包含“</a:t>
            </a:r>
            <a:r>
              <a:rPr lang="en-US" altLang="zh-CN" sz="2000" spc="70" dirty="0" smtClean="0">
                <a:solidFill>
                  <a:srgbClr val="3B3B3B"/>
                </a:solidFill>
                <a:latin typeface="微软雅黑" panose="020B0503020204020204" pitchFamily="34" charset="-122"/>
                <a:ea typeface="微软雅黑" panose="020B0503020204020204" pitchFamily="34" charset="-122"/>
                <a:cs typeface="Calibri"/>
              </a:rPr>
              <a:t>gas</a:t>
            </a:r>
            <a:r>
              <a:rPr lang="zh-CN" altLang="en-US" sz="2000" spc="70" dirty="0" smtClean="0">
                <a:solidFill>
                  <a:srgbClr val="3B3B3B"/>
                </a:solidFill>
                <a:latin typeface="微软雅黑" panose="020B0503020204020204" pitchFamily="34" charset="-122"/>
                <a:ea typeface="微软雅黑" panose="020B0503020204020204" pitchFamily="34" charset="-122"/>
                <a:cs typeface="Calibri"/>
              </a:rPr>
              <a:t>”，合约执行时会</a:t>
            </a:r>
            <a:r>
              <a:rPr lang="zh-CN" altLang="en-US" sz="2000" spc="70" dirty="0">
                <a:solidFill>
                  <a:srgbClr val="3B3B3B"/>
                </a:solidFill>
                <a:latin typeface="微软雅黑" panose="020B0503020204020204" pitchFamily="34" charset="-122"/>
                <a:ea typeface="微软雅黑" panose="020B0503020204020204" pitchFamily="34" charset="-122"/>
                <a:cs typeface="Calibri"/>
              </a:rPr>
              <a:t>“</a:t>
            </a:r>
            <a:r>
              <a:rPr lang="zh-CN" altLang="en-US" sz="2000" spc="70" dirty="0" smtClean="0">
                <a:solidFill>
                  <a:srgbClr val="3B3B3B"/>
                </a:solidFill>
                <a:latin typeface="微软雅黑" panose="020B0503020204020204" pitchFamily="34" charset="-122"/>
                <a:ea typeface="微软雅黑" panose="020B0503020204020204" pitchFamily="34" charset="-122"/>
                <a:cs typeface="Calibri"/>
              </a:rPr>
              <a:t>燃烧</a:t>
            </a:r>
            <a:r>
              <a:rPr lang="en-US" altLang="zh-CN" sz="2000" spc="70" dirty="0" smtClean="0">
                <a:solidFill>
                  <a:srgbClr val="3B3B3B"/>
                </a:solidFill>
                <a:latin typeface="微软雅黑" panose="020B0503020204020204" pitchFamily="34" charset="-122"/>
                <a:ea typeface="微软雅黑" panose="020B0503020204020204" pitchFamily="34" charset="-122"/>
                <a:cs typeface="Calibri"/>
              </a:rPr>
              <a:t>”</a:t>
            </a:r>
            <a:r>
              <a:rPr lang="zh-CN" altLang="en-US" sz="2000" spc="70" dirty="0" smtClean="0">
                <a:solidFill>
                  <a:srgbClr val="3B3B3B"/>
                </a:solidFill>
                <a:latin typeface="微软雅黑" panose="020B0503020204020204" pitchFamily="34" charset="-122"/>
                <a:ea typeface="微软雅黑" panose="020B0503020204020204" pitchFamily="34" charset="-122"/>
                <a:cs typeface="Calibri"/>
              </a:rPr>
              <a:t> 掉</a:t>
            </a:r>
            <a:endParaRPr sz="2000" dirty="0" smtClean="0">
              <a:latin typeface="微软雅黑" panose="020B0503020204020204" pitchFamily="34" charset="-122"/>
              <a:ea typeface="微软雅黑" panose="020B0503020204020204" pitchFamily="34" charset="-122"/>
              <a:cs typeface="Calibri"/>
            </a:endParaRPr>
          </a:p>
          <a:p>
            <a:pPr marL="836294" lvl="1" indent="-366395">
              <a:lnSpc>
                <a:spcPct val="100000"/>
              </a:lnSpc>
              <a:spcBef>
                <a:spcPts val="1065"/>
              </a:spcBef>
              <a:buFont typeface="Arial"/>
              <a:buChar char="○"/>
              <a:tabLst>
                <a:tab pos="836294" algn="l"/>
                <a:tab pos="836930" algn="l"/>
              </a:tabLst>
            </a:pPr>
            <a:r>
              <a:rPr lang="en-US" altLang="zh-CN" sz="2000" spc="70" dirty="0" smtClean="0">
                <a:solidFill>
                  <a:srgbClr val="3B3B3B"/>
                </a:solidFill>
                <a:latin typeface="微软雅黑" panose="020B0503020204020204" pitchFamily="34" charset="-122"/>
                <a:ea typeface="微软雅黑" panose="020B0503020204020204" pitchFamily="34" charset="-122"/>
                <a:cs typeface="Calibri"/>
              </a:rPr>
              <a:t>EVM</a:t>
            </a:r>
            <a:r>
              <a:rPr lang="zh-CN" altLang="en-US" sz="2000" spc="70" dirty="0" smtClean="0">
                <a:solidFill>
                  <a:srgbClr val="3B3B3B"/>
                </a:solidFill>
                <a:latin typeface="微软雅黑" panose="020B0503020204020204" pitchFamily="34" charset="-122"/>
                <a:ea typeface="微软雅黑" panose="020B0503020204020204" pitchFamily="34" charset="-122"/>
                <a:cs typeface="Calibri"/>
              </a:rPr>
              <a:t>操作码需要</a:t>
            </a:r>
            <a:r>
              <a:rPr lang="en-US" altLang="zh-CN" sz="2000" dirty="0" smtClean="0">
                <a:latin typeface="微软雅黑" panose="020B0503020204020204" pitchFamily="34" charset="-122"/>
                <a:ea typeface="微软雅黑" panose="020B0503020204020204" pitchFamily="34" charset="-122"/>
              </a:rPr>
              <a:t>gas</a:t>
            </a:r>
            <a:r>
              <a:rPr lang="zh-CN" altLang="en-US" sz="2000" spc="70" dirty="0" smtClean="0">
                <a:solidFill>
                  <a:srgbClr val="3B3B3B"/>
                </a:solidFill>
                <a:latin typeface="微软雅黑" panose="020B0503020204020204" pitchFamily="34" charset="-122"/>
                <a:ea typeface="微软雅黑" panose="020B0503020204020204" pitchFamily="34" charset="-122"/>
                <a:cs typeface="Calibri"/>
              </a:rPr>
              <a:t>才能执行</a:t>
            </a:r>
            <a:endParaRPr sz="2000" dirty="0" smtClean="0">
              <a:latin typeface="微软雅黑" panose="020B0503020204020204" pitchFamily="34" charset="-122"/>
              <a:ea typeface="微软雅黑" panose="020B0503020204020204" pitchFamily="34" charset="-122"/>
              <a:cs typeface="Calibri"/>
            </a:endParaRPr>
          </a:p>
          <a:p>
            <a:pPr marL="836294" lvl="1" indent="-366395">
              <a:lnSpc>
                <a:spcPct val="100000"/>
              </a:lnSpc>
              <a:spcBef>
                <a:spcPts val="1065"/>
              </a:spcBef>
              <a:buFont typeface="Arial"/>
              <a:buChar char="○"/>
              <a:tabLst>
                <a:tab pos="836294" algn="l"/>
                <a:tab pos="836930" algn="l"/>
              </a:tabLst>
            </a:pPr>
            <a:r>
              <a:rPr lang="zh-CN" altLang="en-US" sz="2000" spc="70" dirty="0">
                <a:solidFill>
                  <a:srgbClr val="3B3B3B"/>
                </a:solidFill>
                <a:latin typeface="微软雅黑" panose="020B0503020204020204" pitchFamily="34" charset="-122"/>
                <a:ea typeface="微软雅黑" panose="020B0503020204020204" pitchFamily="34" charset="-122"/>
                <a:cs typeface="Calibri"/>
              </a:rPr>
              <a:t>每笔</a:t>
            </a:r>
            <a:r>
              <a:rPr lang="zh-CN" altLang="en-US" sz="2000" spc="70" dirty="0" smtClean="0">
                <a:solidFill>
                  <a:srgbClr val="3B3B3B"/>
                </a:solidFill>
                <a:latin typeface="微软雅黑" panose="020B0503020204020204" pitchFamily="34" charset="-122"/>
                <a:ea typeface="微软雅黑" panose="020B0503020204020204" pitchFamily="34" charset="-122"/>
                <a:cs typeface="Calibri"/>
              </a:rPr>
              <a:t>交易需指定</a:t>
            </a:r>
            <a:endParaRPr sz="2000" dirty="0" smtClean="0">
              <a:latin typeface="微软雅黑" panose="020B0503020204020204" pitchFamily="34" charset="-122"/>
              <a:ea typeface="微软雅黑" panose="020B0503020204020204" pitchFamily="34" charset="-122"/>
              <a:cs typeface="Calibri"/>
            </a:endParaRPr>
          </a:p>
          <a:p>
            <a:pPr marL="1293495" marR="5080" lvl="2" indent="-366395">
              <a:lnSpc>
                <a:spcPct val="149300"/>
              </a:lnSpc>
              <a:buFont typeface="Arial"/>
              <a:buChar char="■"/>
              <a:tabLst>
                <a:tab pos="1293495" algn="l"/>
                <a:tab pos="1294130" algn="l"/>
                <a:tab pos="1811655" algn="l"/>
              </a:tabLst>
            </a:pPr>
            <a:r>
              <a:rPr lang="en-US" altLang="zh-CN" sz="2000" spc="30" dirty="0" err="1">
                <a:solidFill>
                  <a:srgbClr val="3B3B3B"/>
                </a:solidFill>
                <a:latin typeface="微软雅黑" panose="020B0503020204020204" pitchFamily="34" charset="-122"/>
                <a:ea typeface="微软雅黑" panose="020B0503020204020204" pitchFamily="34" charset="-122"/>
                <a:cs typeface="Calibri"/>
              </a:rPr>
              <a:t>s</a:t>
            </a:r>
            <a:r>
              <a:rPr lang="en-US" altLang="zh-CN" sz="2000" spc="30" dirty="0" err="1" smtClean="0">
                <a:solidFill>
                  <a:srgbClr val="3B3B3B"/>
                </a:solidFill>
                <a:latin typeface="微软雅黑" panose="020B0503020204020204" pitchFamily="34" charset="-122"/>
                <a:ea typeface="微软雅黑" panose="020B0503020204020204" pitchFamily="34" charset="-122"/>
                <a:cs typeface="Calibri"/>
              </a:rPr>
              <a:t>tartgas</a:t>
            </a:r>
            <a:r>
              <a:rPr lang="en-US" altLang="zh-CN" sz="2000" spc="30" dirty="0" smtClean="0">
                <a:solidFill>
                  <a:srgbClr val="3B3B3B"/>
                </a:solidFill>
                <a:latin typeface="微软雅黑" panose="020B0503020204020204" pitchFamily="34" charset="-122"/>
                <a:ea typeface="微软雅黑" panose="020B0503020204020204" pitchFamily="34" charset="-122"/>
                <a:cs typeface="Calibri"/>
              </a:rPr>
              <a:t>: </a:t>
            </a: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指定合约执行消耗的</a:t>
            </a:r>
            <a:r>
              <a:rPr lang="en-US" altLang="zh-CN" sz="2000" dirty="0" smtClean="0">
                <a:latin typeface="微软雅黑" panose="020B0503020204020204" pitchFamily="34" charset="-122"/>
                <a:ea typeface="微软雅黑" panose="020B0503020204020204" pitchFamily="34" charset="-122"/>
              </a:rPr>
              <a:t>gas</a:t>
            </a:r>
            <a:r>
              <a:rPr lang="zh-CN" altLang="en-US" sz="2000" dirty="0" smtClean="0">
                <a:latin typeface="微软雅黑" panose="020B0503020204020204" pitchFamily="34" charset="-122"/>
                <a:ea typeface="微软雅黑" panose="020B0503020204020204" pitchFamily="34" charset="-122"/>
              </a:rPr>
              <a:t>的</a:t>
            </a: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最大数量</a:t>
            </a:r>
            <a:endParaRPr sz="2000" dirty="0" smtClean="0">
              <a:latin typeface="微软雅黑" panose="020B0503020204020204" pitchFamily="34" charset="-122"/>
              <a:ea typeface="微软雅黑" panose="020B0503020204020204" pitchFamily="34" charset="-122"/>
              <a:cs typeface="Calibri"/>
            </a:endParaRPr>
          </a:p>
          <a:p>
            <a:pPr marL="1293495" marR="109855" lvl="2" indent="-366395">
              <a:lnSpc>
                <a:spcPct val="149300"/>
              </a:lnSpc>
              <a:buFont typeface="Arial"/>
              <a:buChar char="■"/>
              <a:tabLst>
                <a:tab pos="1293495" algn="l"/>
                <a:tab pos="1294130" algn="l"/>
                <a:tab pos="1811655" algn="l"/>
              </a:tabLst>
            </a:pPr>
            <a:r>
              <a:rPr lang="en-US" altLang="zh-CN" sz="2000" spc="30" dirty="0" err="1" smtClean="0">
                <a:solidFill>
                  <a:srgbClr val="3B3B3B"/>
                </a:solidFill>
                <a:latin typeface="微软雅黑" panose="020B0503020204020204" pitchFamily="34" charset="-122"/>
                <a:ea typeface="微软雅黑" panose="020B0503020204020204" pitchFamily="34" charset="-122"/>
                <a:cs typeface="Calibri"/>
              </a:rPr>
              <a:t>gasprice</a:t>
            </a:r>
            <a:r>
              <a:rPr lang="en-US" altLang="zh-CN" sz="2000" spc="30" dirty="0" smtClean="0">
                <a:solidFill>
                  <a:srgbClr val="3B3B3B"/>
                </a:solidFill>
                <a:latin typeface="微软雅黑" panose="020B0503020204020204" pitchFamily="34" charset="-122"/>
                <a:ea typeface="微软雅黑" panose="020B0503020204020204" pitchFamily="34" charset="-122"/>
                <a:cs typeface="Calibri"/>
              </a:rPr>
              <a:t>: </a:t>
            </a: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每个</a:t>
            </a:r>
            <a:r>
              <a:rPr lang="en-US" altLang="zh-CN" sz="2000" spc="30" dirty="0" smtClean="0">
                <a:solidFill>
                  <a:srgbClr val="3B3B3B"/>
                </a:solidFill>
                <a:latin typeface="微软雅黑" panose="020B0503020204020204" pitchFamily="34" charset="-122"/>
                <a:ea typeface="微软雅黑" panose="020B0503020204020204" pitchFamily="34" charset="-122"/>
                <a:cs typeface="Calibri"/>
              </a:rPr>
              <a:t>gas</a:t>
            </a: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的价格（以以太币为单位）</a:t>
            </a:r>
            <a:endParaRPr sz="2000" dirty="0">
              <a:latin typeface="微软雅黑" panose="020B0503020204020204" pitchFamily="34" charset="-122"/>
              <a:ea typeface="微软雅黑" panose="020B0503020204020204" pitchFamily="34" charset="-122"/>
              <a:cs typeface="Calibri"/>
            </a:endParaRPr>
          </a:p>
        </p:txBody>
      </p:sp>
      <p:pic>
        <p:nvPicPr>
          <p:cNvPr id="19458" name="Picture 2" descr="https://timgsa.baidu.com/timg?image&amp;quality=80&amp;size=b9999_10000&amp;sec=1504881180&amp;di=5d6a50b243232f35b408bebba2bf2bfe&amp;imgtype=jpg&amp;er=1&amp;src=http%3A%2F%2Fwww.btc38.com%2Fuploadfile%2F2014%2F0903%2F201409031022104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190" y="3745335"/>
            <a:ext cx="4644000" cy="285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428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以太坊虚拟机</a:t>
            </a:r>
            <a:r>
              <a:rPr lang="en-US" altLang="zh-CN" dirty="0">
                <a:latin typeface="微软雅黑" panose="020B0503020204020204" pitchFamily="34" charset="-122"/>
              </a:rPr>
              <a:t>GAS</a:t>
            </a:r>
            <a:r>
              <a:rPr lang="zh-CN" altLang="en-US" dirty="0">
                <a:latin typeface="微软雅黑" panose="020B0503020204020204" pitchFamily="34" charset="-122"/>
              </a:rPr>
              <a:t>和费用</a:t>
            </a:r>
          </a:p>
        </p:txBody>
      </p:sp>
      <p:sp>
        <p:nvSpPr>
          <p:cNvPr id="3" name="object 2"/>
          <p:cNvSpPr txBox="1"/>
          <p:nvPr/>
        </p:nvSpPr>
        <p:spPr>
          <a:xfrm>
            <a:off x="8362940" y="868501"/>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29</a:t>
            </a:r>
            <a:endParaRPr sz="800">
              <a:latin typeface="微软雅黑" panose="020B0503020204020204" pitchFamily="34" charset="-122"/>
              <a:ea typeface="微软雅黑" panose="020B0503020204020204" pitchFamily="34" charset="-122"/>
              <a:cs typeface="Calibri"/>
            </a:endParaRPr>
          </a:p>
        </p:txBody>
      </p:sp>
      <p:sp>
        <p:nvSpPr>
          <p:cNvPr id="14" name="object 13"/>
          <p:cNvSpPr txBox="1"/>
          <p:nvPr/>
        </p:nvSpPr>
        <p:spPr>
          <a:xfrm>
            <a:off x="652998" y="991611"/>
            <a:ext cx="8033801" cy="4673074"/>
          </a:xfrm>
          <a:prstGeom prst="rect">
            <a:avLst/>
          </a:prstGeom>
        </p:spPr>
        <p:txBody>
          <a:bodyPr vert="horz" wrap="square" lIns="0" tIns="0" rIns="0" bIns="0" rtlCol="0">
            <a:spAutoFit/>
          </a:bodyPr>
          <a:lstStyle/>
          <a:p>
            <a:pPr marL="379095" indent="-366395">
              <a:lnSpc>
                <a:spcPct val="150000"/>
              </a:lnSpc>
              <a:spcBef>
                <a:spcPts val="1065"/>
              </a:spcBef>
              <a:buFont typeface="Arial"/>
              <a:buChar char="●"/>
              <a:tabLst>
                <a:tab pos="379095" algn="l"/>
                <a:tab pos="379730" algn="l"/>
              </a:tabLst>
            </a:pPr>
            <a:r>
              <a:rPr lang="zh-CN" altLang="en-US" sz="2000" spc="30" dirty="0">
                <a:solidFill>
                  <a:srgbClr val="3B3B3B"/>
                </a:solidFill>
                <a:latin typeface="微软雅黑" panose="020B0503020204020204" pitchFamily="34" charset="-122"/>
                <a:ea typeface="微软雅黑" panose="020B0503020204020204" pitchFamily="34" charset="-122"/>
                <a:cs typeface="Calibri"/>
              </a:rPr>
              <a:t>在交易开始</a:t>
            </a: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时</a:t>
            </a:r>
            <a:endParaRPr lang="zh-CN" altLang="en-US" sz="2000" dirty="0" smtClean="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1065"/>
              </a:spcBef>
              <a:buFont typeface="Arial"/>
              <a:buChar char="○"/>
              <a:tabLst>
                <a:tab pos="836294" algn="l"/>
                <a:tab pos="836930" algn="l"/>
              </a:tabLst>
            </a:pPr>
            <a:r>
              <a:rPr lang="zh-CN" altLang="en-US" sz="2000" spc="-35" dirty="0" smtClean="0">
                <a:solidFill>
                  <a:srgbClr val="3B3B3B"/>
                </a:solidFill>
                <a:latin typeface="微软雅黑" panose="020B0503020204020204" pitchFamily="34" charset="-122"/>
                <a:ea typeface="微软雅黑" panose="020B0503020204020204" pitchFamily="34" charset="-122"/>
                <a:cs typeface="Calibri"/>
              </a:rPr>
              <a:t>从交易发起方的账户中减去 </a:t>
            </a:r>
            <a:r>
              <a:rPr lang="en-US" altLang="zh-CN" sz="2000" spc="-35" dirty="0" err="1" smtClean="0">
                <a:solidFill>
                  <a:srgbClr val="3B3B3B"/>
                </a:solidFill>
                <a:latin typeface="微软雅黑" panose="020B0503020204020204" pitchFamily="34" charset="-122"/>
                <a:ea typeface="微软雅黑" panose="020B0503020204020204" pitchFamily="34" charset="-122"/>
                <a:cs typeface="Calibri"/>
              </a:rPr>
              <a:t>startgas</a:t>
            </a:r>
            <a:r>
              <a:rPr lang="zh-CN" altLang="en-US" sz="2000" spc="-35" dirty="0" smtClean="0">
                <a:solidFill>
                  <a:srgbClr val="3B3B3B"/>
                </a:solidFill>
                <a:latin typeface="微软雅黑" panose="020B0503020204020204" pitchFamily="34" charset="-122"/>
                <a:ea typeface="微软雅黑" panose="020B0503020204020204" pitchFamily="34" charset="-122"/>
                <a:cs typeface="Calibri"/>
              </a:rPr>
              <a:t> * </a:t>
            </a:r>
            <a:r>
              <a:rPr lang="en-US" altLang="zh-CN" sz="2000" spc="-35" dirty="0" err="1" smtClean="0">
                <a:solidFill>
                  <a:srgbClr val="3B3B3B"/>
                </a:solidFill>
                <a:latin typeface="微软雅黑" panose="020B0503020204020204" pitchFamily="34" charset="-122"/>
                <a:ea typeface="微软雅黑" panose="020B0503020204020204" pitchFamily="34" charset="-122"/>
                <a:cs typeface="Calibri"/>
              </a:rPr>
              <a:t>gasprice</a:t>
            </a:r>
            <a:r>
              <a:rPr lang="zh-CN" altLang="en-US" sz="2000" spc="-35" dirty="0" smtClean="0">
                <a:solidFill>
                  <a:srgbClr val="3B3B3B"/>
                </a:solidFill>
                <a:latin typeface="微软雅黑" panose="020B0503020204020204" pitchFamily="34" charset="-122"/>
                <a:ea typeface="微软雅黑" panose="020B0503020204020204" pitchFamily="34" charset="-122"/>
                <a:cs typeface="Calibri"/>
              </a:rPr>
              <a:t> 个以太币</a:t>
            </a:r>
          </a:p>
          <a:p>
            <a:pPr marL="379095" indent="-366395">
              <a:lnSpc>
                <a:spcPct val="150000"/>
              </a:lnSpc>
              <a:spcBef>
                <a:spcPts val="1065"/>
              </a:spcBef>
              <a:buFont typeface="Arial"/>
              <a:buChar char="●"/>
              <a:tabLst>
                <a:tab pos="379095" algn="l"/>
                <a:tab pos="379730" algn="l"/>
              </a:tabLst>
            </a:pPr>
            <a:r>
              <a:rPr lang="zh-CN" altLang="en-US" sz="2000" b="1" spc="-35" dirty="0" smtClean="0">
                <a:solidFill>
                  <a:srgbClr val="3B3B3B"/>
                </a:solidFill>
                <a:latin typeface="微软雅黑" panose="020B0503020204020204" pitchFamily="34" charset="-122"/>
                <a:ea typeface="微软雅黑" panose="020B0503020204020204" pitchFamily="34" charset="-122"/>
                <a:cs typeface="Calibri"/>
              </a:rPr>
              <a:t>如果</a:t>
            </a:r>
            <a:r>
              <a:rPr lang="zh-CN" altLang="en-US" sz="2000" b="1" spc="-35" dirty="0">
                <a:solidFill>
                  <a:srgbClr val="3B3B3B"/>
                </a:solidFill>
                <a:latin typeface="微软雅黑" panose="020B0503020204020204" pitchFamily="34" charset="-122"/>
                <a:ea typeface="微软雅黑" panose="020B0503020204020204" pitchFamily="34" charset="-122"/>
                <a:cs typeface="Calibri"/>
              </a:rPr>
              <a:t>合约成功</a:t>
            </a:r>
            <a:r>
              <a:rPr lang="zh-CN" altLang="en-US" sz="2000" b="1" spc="-35" dirty="0" smtClean="0">
                <a:solidFill>
                  <a:srgbClr val="3B3B3B"/>
                </a:solidFill>
                <a:latin typeface="微软雅黑" panose="020B0503020204020204" pitchFamily="34" charset="-122"/>
                <a:ea typeface="微软雅黑" panose="020B0503020204020204" pitchFamily="34" charset="-122"/>
                <a:cs typeface="Calibri"/>
              </a:rPr>
              <a:t>执行完</a:t>
            </a:r>
            <a:endParaRPr lang="zh-CN" altLang="en-US" sz="2000" b="1" dirty="0" smtClean="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1065"/>
              </a:spcBef>
              <a:buFont typeface="Arial"/>
              <a:buChar char="○"/>
              <a:tabLst>
                <a:tab pos="836294" algn="l"/>
                <a:tab pos="836930" algn="l"/>
              </a:tabLst>
            </a:pP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剩余</a:t>
            </a:r>
            <a:r>
              <a:rPr lang="en-US" altLang="zh-CN" sz="2000" spc="30" dirty="0" smtClean="0">
                <a:solidFill>
                  <a:srgbClr val="3B3B3B"/>
                </a:solidFill>
                <a:latin typeface="微软雅黑" panose="020B0503020204020204" pitchFamily="34" charset="-122"/>
                <a:ea typeface="微软雅黑" panose="020B0503020204020204" pitchFamily="34" charset="-122"/>
                <a:cs typeface="Calibri"/>
              </a:rPr>
              <a:t>gas</a:t>
            </a: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退还给发送方</a:t>
            </a:r>
            <a:endParaRPr lang="zh-CN" altLang="en-US" sz="2000" dirty="0" smtClean="0">
              <a:latin typeface="微软雅黑" panose="020B0503020204020204" pitchFamily="34" charset="-122"/>
              <a:ea typeface="微软雅黑" panose="020B0503020204020204" pitchFamily="34" charset="-122"/>
              <a:cs typeface="Calibri"/>
            </a:endParaRPr>
          </a:p>
          <a:p>
            <a:pPr marL="379095" indent="-366395">
              <a:lnSpc>
                <a:spcPct val="150000"/>
              </a:lnSpc>
              <a:spcBef>
                <a:spcPts val="1065"/>
              </a:spcBef>
              <a:buFont typeface="Arial"/>
              <a:buChar char="●"/>
              <a:tabLst>
                <a:tab pos="379095" algn="l"/>
                <a:tab pos="379730" algn="l"/>
              </a:tabLst>
            </a:pPr>
            <a:r>
              <a:rPr lang="zh-CN" altLang="en-US" sz="2000" b="1" spc="-35" dirty="0" smtClean="0">
                <a:solidFill>
                  <a:srgbClr val="3B3B3B"/>
                </a:solidFill>
                <a:latin typeface="微软雅黑" panose="020B0503020204020204" pitchFamily="34" charset="-122"/>
                <a:ea typeface="微软雅黑" panose="020B0503020204020204" pitchFamily="34" charset="-122"/>
                <a:cs typeface="Calibri"/>
              </a:rPr>
              <a:t>如果在合约执行完成之前耗尽</a:t>
            </a:r>
            <a:r>
              <a:rPr lang="en-US" altLang="zh-CN" sz="2000" b="1" spc="-35" dirty="0" smtClean="0">
                <a:solidFill>
                  <a:srgbClr val="3B3B3B"/>
                </a:solidFill>
                <a:latin typeface="微软雅黑" panose="020B0503020204020204" pitchFamily="34" charset="-122"/>
                <a:ea typeface="微软雅黑" panose="020B0503020204020204" pitchFamily="34" charset="-122"/>
                <a:cs typeface="Calibri"/>
              </a:rPr>
              <a:t>gas</a:t>
            </a:r>
          </a:p>
          <a:p>
            <a:pPr marL="836295" lvl="1" indent="-366395">
              <a:lnSpc>
                <a:spcPct val="150000"/>
              </a:lnSpc>
              <a:buFont typeface="Arial"/>
              <a:buChar char="○"/>
              <a:tabLst>
                <a:tab pos="379095" algn="l"/>
                <a:tab pos="379730" algn="l"/>
              </a:tabLst>
            </a:pPr>
            <a:r>
              <a:rPr lang="zh-CN" altLang="en-US" sz="2000" spc="30" dirty="0" smtClean="0">
                <a:solidFill>
                  <a:srgbClr val="3B3B3B"/>
                </a:solidFill>
                <a:latin typeface="微软雅黑" panose="020B0503020204020204" pitchFamily="34" charset="-122"/>
                <a:ea typeface="微软雅黑" panose="020B0503020204020204" pitchFamily="34" charset="-122"/>
                <a:cs typeface="Calibri"/>
              </a:rPr>
              <a:t>恢复执行前的状态</a:t>
            </a:r>
            <a:endParaRPr lang="en-US" altLang="zh-CN" sz="2000" spc="30" dirty="0">
              <a:solidFill>
                <a:srgbClr val="3B3B3B"/>
              </a:solidFill>
              <a:latin typeface="微软雅黑" panose="020B0503020204020204" pitchFamily="34" charset="-122"/>
              <a:ea typeface="微软雅黑" panose="020B0503020204020204" pitchFamily="34" charset="-122"/>
              <a:cs typeface="Calibri"/>
            </a:endParaRPr>
          </a:p>
          <a:p>
            <a:pPr marL="836295" lvl="1" indent="-366395">
              <a:lnSpc>
                <a:spcPct val="150000"/>
              </a:lnSpc>
              <a:buFont typeface="Arial"/>
              <a:buChar char="○"/>
              <a:tabLst>
                <a:tab pos="379095" algn="l"/>
                <a:tab pos="379730" algn="l"/>
              </a:tabLst>
            </a:pPr>
            <a:r>
              <a:rPr lang="zh-CN" altLang="en-US" sz="2000" spc="-35" dirty="0" smtClean="0">
                <a:solidFill>
                  <a:srgbClr val="3B3B3B"/>
                </a:solidFill>
                <a:latin typeface="微软雅黑" panose="020B0503020204020204" pitchFamily="34" charset="-122"/>
                <a:ea typeface="微软雅黑" panose="020B0503020204020204" pitchFamily="34" charset="-122"/>
                <a:cs typeface="Calibri"/>
              </a:rPr>
              <a:t>消耗掉的</a:t>
            </a:r>
            <a:r>
              <a:rPr lang="en-US" altLang="zh-CN" sz="2000" spc="-35" dirty="0" smtClean="0">
                <a:solidFill>
                  <a:srgbClr val="3B3B3B"/>
                </a:solidFill>
                <a:latin typeface="微软雅黑" panose="020B0503020204020204" pitchFamily="34" charset="-122"/>
                <a:ea typeface="微软雅黑" panose="020B0503020204020204" pitchFamily="34" charset="-122"/>
                <a:cs typeface="Calibri"/>
              </a:rPr>
              <a:t>gas</a:t>
            </a:r>
            <a:r>
              <a:rPr lang="zh-CN" altLang="en-US" sz="2000" b="1" spc="-35" dirty="0" smtClean="0">
                <a:solidFill>
                  <a:srgbClr val="FF0000"/>
                </a:solidFill>
                <a:latin typeface="微软雅黑" panose="020B0503020204020204" pitchFamily="34" charset="-122"/>
                <a:ea typeface="微软雅黑" panose="020B0503020204020204" pitchFamily="34" charset="-122"/>
                <a:cs typeface="Calibri"/>
              </a:rPr>
              <a:t>不返还</a:t>
            </a:r>
            <a:endParaRPr lang="zh-CN" altLang="en-US" sz="2000" b="1" dirty="0">
              <a:solidFill>
                <a:srgbClr val="FF0000"/>
              </a:solidFill>
              <a:latin typeface="微软雅黑" panose="020B0503020204020204" pitchFamily="34" charset="-122"/>
              <a:ea typeface="微软雅黑" panose="020B0503020204020204" pitchFamily="34" charset="-122"/>
              <a:cs typeface="Calibri"/>
            </a:endParaRPr>
          </a:p>
          <a:p>
            <a:pPr marL="516255" indent="-503555">
              <a:lnSpc>
                <a:spcPct val="150000"/>
              </a:lnSpc>
              <a:buFont typeface="Arial"/>
              <a:buChar char="○"/>
              <a:tabLst>
                <a:tab pos="516255" algn="l"/>
                <a:tab pos="516890" algn="l"/>
              </a:tabLst>
            </a:pPr>
            <a:endParaRPr lang="zh-CN" altLang="en-US" dirty="0">
              <a:latin typeface="微软雅黑" panose="020B0503020204020204" pitchFamily="34" charset="-122"/>
              <a:ea typeface="微软雅黑" panose="020B0503020204020204" pitchFamily="34" charset="-122"/>
              <a:cs typeface="Courier New"/>
            </a:endParaRPr>
          </a:p>
          <a:p>
            <a:pPr marL="379095" indent="-366395">
              <a:lnSpc>
                <a:spcPct val="150000"/>
              </a:lnSpc>
              <a:buFont typeface="Arial"/>
              <a:buChar char="●"/>
              <a:tabLst>
                <a:tab pos="379095" algn="l"/>
                <a:tab pos="379730" algn="l"/>
              </a:tabLst>
            </a:pPr>
            <a:endParaRPr sz="2000" dirty="0">
              <a:latin typeface="微软雅黑" panose="020B0503020204020204" pitchFamily="34" charset="-122"/>
              <a:ea typeface="微软雅黑" panose="020B0503020204020204" pitchFamily="34" charset="-122"/>
              <a:cs typeface="Calibri"/>
            </a:endParaRPr>
          </a:p>
        </p:txBody>
      </p:sp>
      <p:pic>
        <p:nvPicPr>
          <p:cNvPr id="20482" name="Picture 2" descr="https://timgsa.baidu.com/timg?image&amp;quality=80&amp;size=b9999_10000&amp;sec=1504286506708&amp;di=d2ba66192e548fb6efa52005c1c715dc&amp;imgtype=0&amp;src=http%3A%2F%2Fwww.btc38.com%2Fuploadfile%2F2016%2F0905%2F201609050323339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005064"/>
            <a:ext cx="4500000" cy="27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86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以太坊虚拟机</a:t>
            </a:r>
            <a:r>
              <a:rPr lang="en-US" altLang="zh-CN" dirty="0">
                <a:latin typeface="微软雅黑" panose="020B0503020204020204" pitchFamily="34" charset="-122"/>
              </a:rPr>
              <a:t>GAS</a:t>
            </a:r>
            <a:r>
              <a:rPr lang="zh-CN" altLang="en-US" dirty="0">
                <a:latin typeface="微软雅黑" panose="020B0503020204020204" pitchFamily="34" charset="-122"/>
              </a:rPr>
              <a:t>和费用</a:t>
            </a:r>
          </a:p>
        </p:txBody>
      </p:sp>
      <p:sp>
        <p:nvSpPr>
          <p:cNvPr id="3" name="object 13"/>
          <p:cNvSpPr txBox="1"/>
          <p:nvPr/>
        </p:nvSpPr>
        <p:spPr>
          <a:xfrm>
            <a:off x="652997" y="1124744"/>
            <a:ext cx="8033801" cy="3742050"/>
          </a:xfrm>
          <a:prstGeom prst="rect">
            <a:avLst/>
          </a:prstGeom>
        </p:spPr>
        <p:txBody>
          <a:bodyPr vert="horz" wrap="square" lIns="0" tIns="0" rIns="0" bIns="0" rtlCol="0">
            <a:spAutoFit/>
          </a:bodyPr>
          <a:lstStyle/>
          <a:p>
            <a:pPr marL="379095" indent="-366395">
              <a:lnSpc>
                <a:spcPct val="150000"/>
              </a:lnSpc>
              <a:buFont typeface="Arial"/>
              <a:buChar char="●"/>
              <a:tabLst>
                <a:tab pos="379095" algn="l"/>
                <a:tab pos="379730" algn="l"/>
              </a:tabLst>
            </a:pPr>
            <a:r>
              <a:rPr lang="zh-CN" altLang="en-US" sz="2800" b="1" dirty="0" smtClean="0">
                <a:latin typeface="微软雅黑" panose="020B0503020204020204" pitchFamily="34" charset="-122"/>
                <a:ea typeface="微软雅黑" panose="020B0503020204020204" pitchFamily="34" charset="-122"/>
                <a:cs typeface="Trebuchet MS"/>
              </a:rPr>
              <a:t>如果出现无限循环会怎样？</a:t>
            </a:r>
            <a:endParaRPr sz="2800" b="1" dirty="0">
              <a:latin typeface="微软雅黑" panose="020B0503020204020204" pitchFamily="34" charset="-122"/>
              <a:ea typeface="微软雅黑" panose="020B0503020204020204" pitchFamily="34" charset="-122"/>
              <a:cs typeface="Trebuchet MS"/>
            </a:endParaRPr>
          </a:p>
          <a:p>
            <a:pPr marL="836294" lvl="1" indent="-366395">
              <a:lnSpc>
                <a:spcPct val="150000"/>
              </a:lnSpc>
              <a:spcBef>
                <a:spcPts val="1065"/>
              </a:spcBef>
              <a:buFont typeface="Arial"/>
              <a:buChar char="○"/>
              <a:tabLst>
                <a:tab pos="836294" algn="l"/>
                <a:tab pos="836930" algn="l"/>
              </a:tabLst>
            </a:pPr>
            <a:r>
              <a:rPr lang="zh-CN" altLang="en-US" sz="2400" spc="45" dirty="0" smtClean="0">
                <a:solidFill>
                  <a:srgbClr val="3B3B3B"/>
                </a:solidFill>
                <a:latin typeface="微软雅黑" panose="020B0503020204020204" pitchFamily="34" charset="-122"/>
                <a:ea typeface="微软雅黑" panose="020B0503020204020204" pitchFamily="34" charset="-122"/>
                <a:cs typeface="Calibri"/>
              </a:rPr>
              <a:t>以太坊允许</a:t>
            </a:r>
            <a:r>
              <a:rPr lang="zh-CN" altLang="en-US" sz="2400" spc="45" dirty="0">
                <a:solidFill>
                  <a:srgbClr val="3B3B3B"/>
                </a:solidFill>
                <a:latin typeface="微软雅黑" panose="020B0503020204020204" pitchFamily="34" charset="-122"/>
                <a:ea typeface="微软雅黑" panose="020B0503020204020204" pitchFamily="34" charset="-122"/>
                <a:cs typeface="Calibri"/>
              </a:rPr>
              <a:t>无限</a:t>
            </a:r>
            <a:r>
              <a:rPr lang="zh-CN" altLang="en-US" sz="2400" spc="45" dirty="0" smtClean="0">
                <a:solidFill>
                  <a:srgbClr val="3B3B3B"/>
                </a:solidFill>
                <a:latin typeface="微软雅黑" panose="020B0503020204020204" pitchFamily="34" charset="-122"/>
                <a:ea typeface="微软雅黑" panose="020B0503020204020204" pitchFamily="34" charset="-122"/>
                <a:cs typeface="Calibri"/>
              </a:rPr>
              <a:t>循环</a:t>
            </a:r>
            <a:endParaRPr sz="2400" dirty="0">
              <a:latin typeface="微软雅黑" panose="020B0503020204020204" pitchFamily="34" charset="-122"/>
              <a:ea typeface="微软雅黑" panose="020B0503020204020204" pitchFamily="34" charset="-122"/>
              <a:cs typeface="Calibri"/>
            </a:endParaRPr>
          </a:p>
          <a:p>
            <a:pPr marL="836294" marR="512445" lvl="1" indent="-366395">
              <a:lnSpc>
                <a:spcPct val="150000"/>
              </a:lnSpc>
              <a:buFont typeface="Arial"/>
              <a:buChar char="○"/>
              <a:tabLst>
                <a:tab pos="836294" algn="l"/>
                <a:tab pos="836930" algn="l"/>
              </a:tabLst>
            </a:pPr>
            <a:r>
              <a:rPr lang="zh-CN" altLang="en-US" sz="2400" spc="60" dirty="0" smtClean="0">
                <a:solidFill>
                  <a:srgbClr val="3B3B3B"/>
                </a:solidFill>
                <a:latin typeface="微软雅黑" panose="020B0503020204020204" pitchFamily="34" charset="-122"/>
                <a:ea typeface="微软雅黑" panose="020B0503020204020204" pitchFamily="34" charset="-122"/>
                <a:cs typeface="Calibri"/>
              </a:rPr>
              <a:t>攻击者</a:t>
            </a:r>
            <a:r>
              <a:rPr lang="zh-CN" altLang="en-US" sz="2400" spc="60" dirty="0">
                <a:solidFill>
                  <a:srgbClr val="3B3B3B"/>
                </a:solidFill>
                <a:latin typeface="微软雅黑" panose="020B0503020204020204" pitchFamily="34" charset="-122"/>
                <a:ea typeface="微软雅黑" panose="020B0503020204020204" pitchFamily="34" charset="-122"/>
                <a:cs typeface="Calibri"/>
              </a:rPr>
              <a:t>必须支付足够的</a:t>
            </a:r>
            <a:r>
              <a:rPr lang="zh-CN" altLang="en-US" sz="2400" spc="60" dirty="0" smtClean="0">
                <a:solidFill>
                  <a:srgbClr val="3B3B3B"/>
                </a:solidFill>
                <a:latin typeface="微软雅黑" panose="020B0503020204020204" pitchFamily="34" charset="-122"/>
                <a:ea typeface="微软雅黑" panose="020B0503020204020204" pitchFamily="34" charset="-122"/>
                <a:cs typeface="Calibri"/>
              </a:rPr>
              <a:t>以太坊币来实现</a:t>
            </a:r>
            <a:r>
              <a:rPr lang="en-US" altLang="zh-CN" sz="2400" spc="60" dirty="0" err="1" smtClean="0">
                <a:solidFill>
                  <a:srgbClr val="3B3B3B"/>
                </a:solidFill>
                <a:latin typeface="微软雅黑" panose="020B0503020204020204" pitchFamily="34" charset="-122"/>
                <a:ea typeface="微软雅黑" panose="020B0503020204020204" pitchFamily="34" charset="-122"/>
                <a:cs typeface="Calibri"/>
              </a:rPr>
              <a:t>DoS</a:t>
            </a:r>
            <a:r>
              <a:rPr lang="zh-CN" altLang="en-US" sz="2400" spc="60" dirty="0" smtClean="0">
                <a:solidFill>
                  <a:srgbClr val="3B3B3B"/>
                </a:solidFill>
                <a:latin typeface="微软雅黑" panose="020B0503020204020204" pitchFamily="34" charset="-122"/>
                <a:ea typeface="微软雅黑" panose="020B0503020204020204" pitchFamily="34" charset="-122"/>
                <a:cs typeface="Calibri"/>
              </a:rPr>
              <a:t>攻击</a:t>
            </a:r>
            <a:endParaRPr lang="en-US" altLang="zh-CN" sz="2400" spc="60" dirty="0">
              <a:solidFill>
                <a:srgbClr val="3B3B3B"/>
              </a:solidFill>
              <a:latin typeface="微软雅黑" panose="020B0503020204020204" pitchFamily="34" charset="-122"/>
              <a:ea typeface="微软雅黑" panose="020B0503020204020204" pitchFamily="34" charset="-122"/>
              <a:cs typeface="Calibri"/>
            </a:endParaRPr>
          </a:p>
          <a:p>
            <a:pPr marL="469899" marR="512445" lvl="1">
              <a:lnSpc>
                <a:spcPct val="150000"/>
              </a:lnSpc>
              <a:tabLst>
                <a:tab pos="836294" algn="l"/>
                <a:tab pos="836930" algn="l"/>
              </a:tabLst>
            </a:pPr>
            <a:r>
              <a:rPr lang="en-US" altLang="zh-CN" sz="2400" spc="60" dirty="0" smtClean="0">
                <a:solidFill>
                  <a:srgbClr val="3B3B3B"/>
                </a:solidFill>
                <a:latin typeface="微软雅黑" panose="020B0503020204020204" pitchFamily="34" charset="-122"/>
                <a:ea typeface="微软雅黑" panose="020B0503020204020204" pitchFamily="34" charset="-122"/>
                <a:cs typeface="Calibri"/>
              </a:rPr>
              <a:t>     </a:t>
            </a:r>
            <a:r>
              <a:rPr lang="zh-CN" altLang="en-US" sz="2400" b="1" i="1" spc="60" dirty="0" smtClean="0">
                <a:solidFill>
                  <a:srgbClr val="FF0000"/>
                </a:solidFill>
                <a:latin typeface="微软雅黑" panose="020B0503020204020204" pitchFamily="34" charset="-122"/>
                <a:ea typeface="微软雅黑" panose="020B0503020204020204" pitchFamily="34" charset="-122"/>
                <a:cs typeface="Calibri"/>
              </a:rPr>
              <a:t>有钱可以任性</a:t>
            </a:r>
            <a:endParaRPr sz="2400" b="1" i="1" dirty="0">
              <a:solidFill>
                <a:srgbClr val="FF0000"/>
              </a:solidFill>
              <a:latin typeface="微软雅黑" panose="020B0503020204020204" pitchFamily="34" charset="-122"/>
              <a:ea typeface="微软雅黑" panose="020B0503020204020204" pitchFamily="34" charset="-122"/>
              <a:cs typeface="Calibri"/>
            </a:endParaRPr>
          </a:p>
          <a:p>
            <a:pPr marL="379095" marR="5080" indent="-366395">
              <a:lnSpc>
                <a:spcPct val="150000"/>
              </a:lnSpc>
              <a:buFont typeface="Arial"/>
              <a:buChar char="●"/>
              <a:tabLst>
                <a:tab pos="379095" algn="l"/>
                <a:tab pos="379730" algn="l"/>
              </a:tabLst>
            </a:pPr>
            <a:r>
              <a:rPr lang="zh-CN" altLang="en-US" sz="2800" b="1" dirty="0">
                <a:latin typeface="微软雅黑" panose="020B0503020204020204" pitchFamily="34" charset="-122"/>
                <a:ea typeface="微软雅黑" panose="020B0503020204020204" pitchFamily="34" charset="-122"/>
                <a:cs typeface="Trebuchet MS"/>
              </a:rPr>
              <a:t>可以将购买 </a:t>
            </a:r>
            <a:r>
              <a:rPr lang="en-US" altLang="zh-CN" sz="2800" b="1" dirty="0">
                <a:latin typeface="微软雅黑" panose="020B0503020204020204" pitchFamily="34" charset="-122"/>
                <a:ea typeface="微软雅黑" panose="020B0503020204020204" pitchFamily="34" charset="-122"/>
                <a:cs typeface="Trebuchet MS"/>
              </a:rPr>
              <a:t>gas</a:t>
            </a:r>
            <a:r>
              <a:rPr lang="zh-CN" altLang="en-US" sz="2800" b="1" dirty="0">
                <a:latin typeface="微软雅黑" panose="020B0503020204020204" pitchFamily="34" charset="-122"/>
                <a:ea typeface="微软雅黑" panose="020B0503020204020204" pitchFamily="34" charset="-122"/>
                <a:cs typeface="Trebuchet MS"/>
              </a:rPr>
              <a:t> 想象成购买分布式、无需信任的</a:t>
            </a:r>
            <a:r>
              <a:rPr lang="zh-CN" altLang="en-US" sz="2800" b="1" dirty="0" smtClean="0">
                <a:latin typeface="微软雅黑" panose="020B0503020204020204" pitchFamily="34" charset="-122"/>
                <a:ea typeface="微软雅黑" panose="020B0503020204020204" pitchFamily="34" charset="-122"/>
                <a:cs typeface="Trebuchet MS"/>
              </a:rPr>
              <a:t>计算力</a:t>
            </a:r>
            <a:endParaRPr sz="2800" b="1" dirty="0">
              <a:latin typeface="微软雅黑" panose="020B0503020204020204" pitchFamily="34" charset="-122"/>
              <a:ea typeface="微软雅黑" panose="020B0503020204020204" pitchFamily="34" charset="-122"/>
              <a:cs typeface="Trebuchet MS"/>
            </a:endParaRPr>
          </a:p>
        </p:txBody>
      </p:sp>
    </p:spTree>
    <p:extLst>
      <p:ext uri="{BB962C8B-B14F-4D97-AF65-F5344CB8AC3E}">
        <p14:creationId xmlns:p14="http://schemas.microsoft.com/office/powerpoint/2010/main" val="23233074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关于以太</a:t>
            </a:r>
            <a:r>
              <a:rPr lang="zh-CN" altLang="en-US" dirty="0" smtClean="0"/>
              <a:t>坊</a:t>
            </a:r>
            <a:r>
              <a:rPr lang="en-US" altLang="zh-CN" dirty="0" smtClean="0"/>
              <a:t>EVM</a:t>
            </a:r>
            <a:r>
              <a:rPr lang="zh-CN" altLang="en-US" dirty="0" smtClean="0"/>
              <a:t>的</a:t>
            </a:r>
            <a:r>
              <a:rPr lang="zh-CN" altLang="en-US" dirty="0"/>
              <a:t>总结</a:t>
            </a:r>
          </a:p>
        </p:txBody>
      </p:sp>
      <p:sp>
        <p:nvSpPr>
          <p:cNvPr id="3" name="object 13"/>
          <p:cNvSpPr txBox="1"/>
          <p:nvPr/>
        </p:nvSpPr>
        <p:spPr>
          <a:xfrm>
            <a:off x="534303" y="1340768"/>
            <a:ext cx="8214161" cy="4578176"/>
          </a:xfrm>
          <a:prstGeom prst="rect">
            <a:avLst/>
          </a:prstGeom>
        </p:spPr>
        <p:txBody>
          <a:bodyPr vert="horz" wrap="square" lIns="0" tIns="0" rIns="0" bIns="0" rtlCol="0">
            <a:spAutoFit/>
          </a:bodyPr>
          <a:lstStyle/>
          <a:p>
            <a:pPr marL="379095" indent="-366395">
              <a:lnSpc>
                <a:spcPct val="150000"/>
              </a:lnSpc>
              <a:buFont typeface="Arial"/>
              <a:buChar char="●"/>
              <a:tabLst>
                <a:tab pos="379095" algn="l"/>
                <a:tab pos="379730" algn="l"/>
              </a:tabLst>
            </a:pPr>
            <a:r>
              <a:rPr lang="zh-CN" altLang="en-US" sz="2800" b="1" spc="-45" dirty="0" smtClean="0">
                <a:solidFill>
                  <a:srgbClr val="3B3B3B"/>
                </a:solidFill>
                <a:latin typeface="微软雅黑" panose="020B0503020204020204" pitchFamily="34" charset="-122"/>
                <a:ea typeface="微软雅黑" panose="020B0503020204020204" pitchFamily="34" charset="-122"/>
                <a:cs typeface="Trebuchet MS"/>
              </a:rPr>
              <a:t>不是为了优化计算效率而设计</a:t>
            </a:r>
            <a:endParaRPr sz="2800" b="1" dirty="0">
              <a:latin typeface="微软雅黑" panose="020B0503020204020204" pitchFamily="34" charset="-122"/>
              <a:ea typeface="微软雅黑" panose="020B0503020204020204" pitchFamily="34" charset="-122"/>
              <a:cs typeface="Trebuchet MS"/>
            </a:endParaRPr>
          </a:p>
          <a:p>
            <a:pPr marL="379095" indent="-366395">
              <a:lnSpc>
                <a:spcPct val="150000"/>
              </a:lnSpc>
              <a:spcBef>
                <a:spcPts val="1065"/>
              </a:spcBef>
              <a:buFont typeface="Arial"/>
              <a:buChar char="●"/>
              <a:tabLst>
                <a:tab pos="379095" algn="l"/>
                <a:tab pos="379730" algn="l"/>
              </a:tabLst>
            </a:pPr>
            <a:r>
              <a:rPr lang="zh-CN" altLang="en-US" sz="2800" b="1" spc="-45" dirty="0">
                <a:solidFill>
                  <a:srgbClr val="3B3B3B"/>
                </a:solidFill>
                <a:latin typeface="微软雅黑" panose="020B0503020204020204" pitchFamily="34" charset="-122"/>
                <a:ea typeface="微软雅黑" panose="020B0503020204020204" pitchFamily="34" charset="-122"/>
                <a:cs typeface="Trebuchet MS"/>
              </a:rPr>
              <a:t>并行执行是冗余式的</a:t>
            </a:r>
            <a:endParaRPr sz="2800" b="1" spc="-45" dirty="0">
              <a:solidFill>
                <a:srgbClr val="3B3B3B"/>
              </a:solidFill>
              <a:latin typeface="微软雅黑" panose="020B0503020204020204" pitchFamily="34" charset="-122"/>
              <a:ea typeface="微软雅黑" panose="020B0503020204020204" pitchFamily="34" charset="-122"/>
              <a:cs typeface="Trebuchet MS"/>
            </a:endParaRPr>
          </a:p>
          <a:p>
            <a:pPr marL="836294" marR="490220" lvl="1" indent="-366395">
              <a:lnSpc>
                <a:spcPct val="150000"/>
              </a:lnSpc>
              <a:buFont typeface="Arial"/>
              <a:buChar char="○"/>
              <a:tabLst>
                <a:tab pos="836294" algn="l"/>
                <a:tab pos="836930" algn="l"/>
              </a:tabLst>
            </a:pPr>
            <a:r>
              <a:rPr lang="zh-CN" altLang="en-US" sz="2400" spc="-65" dirty="0">
                <a:solidFill>
                  <a:srgbClr val="3B3B3B"/>
                </a:solidFill>
                <a:latin typeface="微软雅黑" panose="020B0503020204020204" pitchFamily="34" charset="-122"/>
                <a:ea typeface="微软雅黑" panose="020B0503020204020204" pitchFamily="34" charset="-122"/>
                <a:cs typeface="Trebuchet MS"/>
              </a:rPr>
              <a:t>在不</a:t>
            </a:r>
            <a:r>
              <a:rPr lang="zh-CN" altLang="en-US" sz="2400" spc="-65" dirty="0" smtClean="0">
                <a:solidFill>
                  <a:srgbClr val="3B3B3B"/>
                </a:solidFill>
                <a:latin typeface="微软雅黑" panose="020B0503020204020204" pitchFamily="34" charset="-122"/>
                <a:ea typeface="微软雅黑" panose="020B0503020204020204" pitchFamily="34" charset="-122"/>
                <a:cs typeface="Trebuchet MS"/>
              </a:rPr>
              <a:t>需要可信第三方情况</a:t>
            </a:r>
            <a:r>
              <a:rPr lang="zh-CN" altLang="en-US" sz="2400" spc="-65" dirty="0">
                <a:solidFill>
                  <a:srgbClr val="3B3B3B"/>
                </a:solidFill>
                <a:latin typeface="微软雅黑" panose="020B0503020204020204" pitchFamily="34" charset="-122"/>
                <a:ea typeface="微软雅黑" panose="020B0503020204020204" pitchFamily="34" charset="-122"/>
                <a:cs typeface="Trebuchet MS"/>
              </a:rPr>
              <a:t>下</a:t>
            </a:r>
            <a:r>
              <a:rPr lang="zh-CN" altLang="en-US" sz="2400" spc="-65" dirty="0" smtClean="0">
                <a:solidFill>
                  <a:srgbClr val="3B3B3B"/>
                </a:solidFill>
                <a:latin typeface="微软雅黑" panose="020B0503020204020204" pitchFamily="34" charset="-122"/>
                <a:ea typeface="微软雅黑" panose="020B0503020204020204" pitchFamily="34" charset="-122"/>
                <a:cs typeface="Trebuchet MS"/>
              </a:rPr>
              <a:t>，达成共识的高效方式</a:t>
            </a:r>
            <a:endParaRPr sz="2400" dirty="0">
              <a:latin typeface="微软雅黑" panose="020B0503020204020204" pitchFamily="34" charset="-122"/>
              <a:ea typeface="微软雅黑" panose="020B0503020204020204" pitchFamily="34" charset="-122"/>
              <a:cs typeface="Calibri"/>
            </a:endParaRPr>
          </a:p>
          <a:p>
            <a:pPr marL="379095" indent="-366395">
              <a:lnSpc>
                <a:spcPct val="150000"/>
              </a:lnSpc>
              <a:spcBef>
                <a:spcPts val="1065"/>
              </a:spcBef>
              <a:buFont typeface="Arial"/>
              <a:buChar char="●"/>
              <a:tabLst>
                <a:tab pos="379095" algn="l"/>
                <a:tab pos="379730" algn="l"/>
              </a:tabLst>
            </a:pPr>
            <a:r>
              <a:rPr lang="zh-CN" altLang="en-US" sz="2800" b="1" spc="-45" dirty="0" smtClean="0">
                <a:solidFill>
                  <a:srgbClr val="3B3B3B"/>
                </a:solidFill>
                <a:latin typeface="微软雅黑" panose="020B0503020204020204" pitchFamily="34" charset="-122"/>
                <a:ea typeface="微软雅黑" panose="020B0503020204020204" pitchFamily="34" charset="-122"/>
                <a:cs typeface="Trebuchet MS"/>
              </a:rPr>
              <a:t>不同</a:t>
            </a:r>
            <a:r>
              <a:rPr lang="zh-CN" altLang="en-US" sz="2800" b="1" spc="-45" dirty="0">
                <a:solidFill>
                  <a:srgbClr val="3B3B3B"/>
                </a:solidFill>
                <a:latin typeface="微软雅黑" panose="020B0503020204020204" pitchFamily="34" charset="-122"/>
                <a:ea typeface="微软雅黑" panose="020B0503020204020204" pitchFamily="34" charset="-122"/>
                <a:cs typeface="Trebuchet MS"/>
              </a:rPr>
              <a:t>节点</a:t>
            </a:r>
            <a:r>
              <a:rPr lang="zh-CN" altLang="en-US" sz="2800" b="1" spc="-45" dirty="0" smtClean="0">
                <a:solidFill>
                  <a:srgbClr val="3B3B3B"/>
                </a:solidFill>
                <a:latin typeface="微软雅黑" panose="020B0503020204020204" pitchFamily="34" charset="-122"/>
                <a:ea typeface="微软雅黑" panose="020B0503020204020204" pitchFamily="34" charset="-122"/>
                <a:cs typeface="Trebuchet MS"/>
              </a:rPr>
              <a:t>执行合约的过程完全一样</a:t>
            </a:r>
            <a:endParaRPr sz="2800" b="1" spc="-45" dirty="0">
              <a:solidFill>
                <a:srgbClr val="3B3B3B"/>
              </a:solidFill>
              <a:latin typeface="微软雅黑" panose="020B0503020204020204" pitchFamily="34" charset="-122"/>
              <a:ea typeface="微软雅黑" panose="020B0503020204020204" pitchFamily="34" charset="-122"/>
              <a:cs typeface="Trebuchet MS"/>
            </a:endParaRPr>
          </a:p>
          <a:p>
            <a:pPr marL="836294" lvl="1" indent="-366395">
              <a:lnSpc>
                <a:spcPct val="150000"/>
              </a:lnSpc>
              <a:spcBef>
                <a:spcPts val="1065"/>
              </a:spcBef>
              <a:buFont typeface="Arial"/>
              <a:buChar char="○"/>
              <a:tabLst>
                <a:tab pos="836294" algn="l"/>
                <a:tab pos="836930" algn="l"/>
              </a:tabLst>
            </a:pPr>
            <a:r>
              <a:rPr sz="2400" dirty="0" smtClean="0">
                <a:solidFill>
                  <a:srgbClr val="3B3B3B"/>
                </a:solidFill>
                <a:latin typeface="微软雅黑" panose="020B0503020204020204" pitchFamily="34" charset="-122"/>
                <a:ea typeface="微软雅黑" panose="020B0503020204020204" pitchFamily="34" charset="-122"/>
                <a:cs typeface="MS PGothic"/>
              </a:rPr>
              <a:t>⇒</a:t>
            </a:r>
            <a:r>
              <a:rPr lang="zh-CN" altLang="en-US" sz="2400" dirty="0" smtClean="0">
                <a:solidFill>
                  <a:srgbClr val="3B3B3B"/>
                </a:solidFill>
                <a:latin typeface="微软雅黑" panose="020B0503020204020204" pitchFamily="34" charset="-122"/>
                <a:ea typeface="微软雅黑" panose="020B0503020204020204" pitchFamily="34" charset="-122"/>
                <a:cs typeface="MS PGothic"/>
              </a:rPr>
              <a:t> 代价</a:t>
            </a:r>
            <a:r>
              <a:rPr lang="zh-CN" altLang="en-US" sz="2400" spc="-180" dirty="0" smtClean="0">
                <a:solidFill>
                  <a:srgbClr val="3B3B3B"/>
                </a:solidFill>
                <a:latin typeface="微软雅黑" panose="020B0503020204020204" pitchFamily="34" charset="-122"/>
                <a:ea typeface="微软雅黑" panose="020B0503020204020204" pitchFamily="34" charset="-122"/>
                <a:cs typeface="MS PGothic"/>
              </a:rPr>
              <a:t>昂贵</a:t>
            </a:r>
            <a:endParaRPr sz="2400" dirty="0">
              <a:latin typeface="微软雅黑" panose="020B0503020204020204" pitchFamily="34" charset="-122"/>
              <a:ea typeface="微软雅黑" panose="020B0503020204020204" pitchFamily="34" charset="-122"/>
              <a:cs typeface="Calibri"/>
            </a:endParaRPr>
          </a:p>
          <a:p>
            <a:pPr marL="836294" marR="5080" lvl="1" indent="-366395">
              <a:lnSpc>
                <a:spcPct val="150000"/>
              </a:lnSpc>
              <a:buFont typeface="Arial"/>
              <a:buChar char="○"/>
              <a:tabLst>
                <a:tab pos="836294" algn="l"/>
                <a:tab pos="836930" algn="l"/>
              </a:tabLst>
            </a:pPr>
            <a:r>
              <a:rPr lang="zh-CN" altLang="en-US" sz="2400" spc="65" dirty="0" smtClean="0">
                <a:solidFill>
                  <a:srgbClr val="3B3B3B"/>
                </a:solidFill>
                <a:latin typeface="微软雅黑" panose="020B0503020204020204" pitchFamily="34" charset="-122"/>
                <a:ea typeface="微软雅黑" panose="020B0503020204020204" pitchFamily="34" charset="-122"/>
                <a:cs typeface="Calibri"/>
              </a:rPr>
              <a:t>这种机制使得区块链不会运行在链下就可以完成的计算</a:t>
            </a:r>
            <a:endParaRPr sz="2400" dirty="0">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33931197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1173328764"/>
              </p:ext>
            </p:extLst>
          </p:nvPr>
        </p:nvGraphicFramePr>
        <p:xfrm>
          <a:off x="1259632" y="1628800"/>
          <a:ext cx="6992364" cy="4392492"/>
        </p:xfrm>
        <a:graphic>
          <a:graphicData uri="http://schemas.openxmlformats.org/drawingml/2006/table">
            <a:tbl>
              <a:tblPr firstRow="1" bandRow="1">
                <a:tableStyleId>{5C22544A-7EE6-4342-B048-85BDC9FD1C3A}</a:tableStyleId>
              </a:tblPr>
              <a:tblGrid>
                <a:gridCol w="6992364">
                  <a:extLst>
                    <a:ext uri="{9D8B030D-6E8A-4147-A177-3AD203B41FA5}">
                      <a16:colId xmlns:a16="http://schemas.microsoft.com/office/drawing/2014/main" val="20000"/>
                    </a:ext>
                  </a:extLst>
                </a:gridCol>
              </a:tblGrid>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a:t>
                      </a:r>
                      <a:endParaRPr lang="en-US" altLang="zh-CN" sz="2800" b="1" dirty="0" smtClean="0">
                        <a:solidFill>
                          <a:schemeClr val="bg1">
                            <a:lumMod val="85000"/>
                          </a:schemeClr>
                        </a:solidFill>
                        <a:latin typeface="微软雅黑" pitchFamily="34" charset="-122"/>
                        <a:ea typeface="微软雅黑" pitchFamily="34" charset="-122"/>
                      </a:endParaRP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5931842"/>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以太坊虚拟机</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02060"/>
                          </a:solidFill>
                          <a:latin typeface="微软雅黑" pitchFamily="34" charset="-122"/>
                          <a:ea typeface="微软雅黑" pitchFamily="34" charset="-122"/>
                        </a:rPr>
                        <a:t>智能合约的举例和分析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智能合约的安全性分析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概括总结</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cxnSp>
        <p:nvCxnSpPr>
          <p:cNvPr id="3" name="直接连接符 2"/>
          <p:cNvCxnSpPr/>
          <p:nvPr/>
        </p:nvCxnSpPr>
        <p:spPr>
          <a:xfrm>
            <a:off x="179512" y="764704"/>
            <a:ext cx="2667474" cy="0"/>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a:solidFill>
                  <a:srgbClr val="0F1249"/>
                </a:solidFill>
                <a:latin typeface="微软雅黑" pitchFamily="34" charset="-122"/>
                <a:ea typeface="微软雅黑" pitchFamily="34" charset="-122"/>
              </a:rPr>
              <a:t>目录</a:t>
            </a:r>
          </a:p>
        </p:txBody>
      </p:sp>
      <p:sp>
        <p:nvSpPr>
          <p:cNvPr id="6" name="TextBox 5"/>
          <p:cNvSpPr txBox="1"/>
          <p:nvPr/>
        </p:nvSpPr>
        <p:spPr>
          <a:xfrm>
            <a:off x="1724425" y="836712"/>
            <a:ext cx="1025922" cy="369332"/>
          </a:xfrm>
          <a:prstGeom prst="rect">
            <a:avLst/>
          </a:prstGeom>
          <a:solidFill>
            <a:srgbClr val="0F1249"/>
          </a:solidFill>
        </p:spPr>
        <p:txBody>
          <a:bodyPr wrap="none" rtlCol="0">
            <a:spAutoFit/>
          </a:bodyPr>
          <a:lstStyle/>
          <a:p>
            <a:r>
              <a:rPr lang="en-US" altLang="zh-CN" dirty="0" smtClean="0">
                <a:solidFill>
                  <a:schemeClr val="bg1"/>
                </a:solidFill>
              </a:rPr>
              <a:t>Contents</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左箭头 8"/>
          <p:cNvSpPr/>
          <p:nvPr/>
        </p:nvSpPr>
        <p:spPr>
          <a:xfrm>
            <a:off x="7020272" y="4221088"/>
            <a:ext cx="504056"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55</a:t>
            </a:fld>
            <a:endParaRPr lang="zh-CN" altLang="en-US">
              <a:solidFill>
                <a:prstClr val="black">
                  <a:tint val="75000"/>
                </a:prstClr>
              </a:solidFill>
            </a:endParaRPr>
          </a:p>
        </p:txBody>
      </p:sp>
    </p:spTree>
    <p:extLst>
      <p:ext uri="{BB962C8B-B14F-4D97-AF65-F5344CB8AC3E}">
        <p14:creationId xmlns:p14="http://schemas.microsoft.com/office/powerpoint/2010/main" val="17615293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智能合约的执行</a:t>
            </a:r>
            <a:endParaRPr lang="zh-CN" altLang="en-US" dirty="0"/>
          </a:p>
        </p:txBody>
      </p:sp>
      <p:sp>
        <p:nvSpPr>
          <p:cNvPr id="7" name="文本框 6"/>
          <p:cNvSpPr txBox="1"/>
          <p:nvPr/>
        </p:nvSpPr>
        <p:spPr>
          <a:xfrm>
            <a:off x="5530551" y="1517976"/>
            <a:ext cx="3384376" cy="4801314"/>
          </a:xfrm>
          <a:prstGeom prst="rect">
            <a:avLst/>
          </a:prstGeom>
          <a:noFill/>
        </p:spPr>
        <p:txBody>
          <a:bodyPr wrap="square" rtlCol="0">
            <a:spAutoFit/>
          </a:bodyPr>
          <a:lstStyle/>
          <a:p>
            <a:pPr marL="285750" indent="-285750" algn="just">
              <a:buFont typeface="Arial" charset="0"/>
              <a:buChar char="•"/>
            </a:pPr>
            <a:r>
              <a:rPr kumimoji="1" lang="zh-CN" altLang="en-US" dirty="0" smtClean="0">
                <a:latin typeface="Microsoft YaHei" charset="-122"/>
                <a:ea typeface="Microsoft YaHei" charset="-122"/>
                <a:cs typeface="Microsoft YaHei" charset="-122"/>
              </a:rPr>
              <a:t>矿工</a:t>
            </a:r>
            <a:r>
              <a:rPr kumimoji="1" lang="en-US" altLang="zh-CN" dirty="0" smtClean="0">
                <a:latin typeface="Microsoft YaHei" charset="-122"/>
                <a:ea typeface="Microsoft YaHei" charset="-122"/>
                <a:cs typeface="Microsoft YaHei" charset="-122"/>
              </a:rPr>
              <a:t>1</a:t>
            </a:r>
            <a:r>
              <a:rPr kumimoji="1" lang="zh-CN" altLang="en-US" dirty="0" smtClean="0">
                <a:latin typeface="Microsoft YaHei" charset="-122"/>
                <a:ea typeface="Microsoft YaHei" charset="-122"/>
                <a:cs typeface="Microsoft YaHei" charset="-122"/>
              </a:rPr>
              <a:t>挖到区块，将交易打包进区块，如果交易包含智能合约调用，则执行附加在交易数据段的函数</a:t>
            </a:r>
            <a:endParaRPr kumimoji="1" lang="en-US" altLang="zh-CN" dirty="0" smtClean="0">
              <a:latin typeface="Microsoft YaHei" charset="-122"/>
              <a:ea typeface="Microsoft YaHei" charset="-122"/>
              <a:cs typeface="Microsoft YaHei" charset="-122"/>
            </a:endParaRPr>
          </a:p>
          <a:p>
            <a:pPr marL="285750" indent="-285750" algn="just">
              <a:buFont typeface="Arial" charset="0"/>
              <a:buChar char="•"/>
            </a:pPr>
            <a:r>
              <a:rPr kumimoji="1" lang="zh-CN" altLang="en-US" dirty="0" smtClean="0">
                <a:latin typeface="Microsoft YaHei" charset="-122"/>
                <a:ea typeface="Microsoft YaHei" charset="-122"/>
                <a:cs typeface="Microsoft YaHei" charset="-122"/>
              </a:rPr>
              <a:t>矿工</a:t>
            </a:r>
            <a:r>
              <a:rPr kumimoji="1" lang="en-US" altLang="zh-CN" dirty="0" smtClean="0">
                <a:latin typeface="Microsoft YaHei" charset="-122"/>
                <a:ea typeface="Microsoft YaHei" charset="-122"/>
                <a:cs typeface="Microsoft YaHei" charset="-122"/>
              </a:rPr>
              <a:t>1</a:t>
            </a:r>
            <a:r>
              <a:rPr kumimoji="1" lang="zh-CN" altLang="en-US" dirty="0" smtClean="0">
                <a:latin typeface="Microsoft YaHei" charset="-122"/>
                <a:ea typeface="Microsoft YaHei" charset="-122"/>
                <a:cs typeface="Microsoft YaHei" charset="-122"/>
              </a:rPr>
              <a:t>获得所有</a:t>
            </a:r>
            <a:r>
              <a:rPr kumimoji="1" lang="en-US" altLang="zh-CN" dirty="0" smtClean="0">
                <a:latin typeface="Microsoft YaHei" charset="-122"/>
                <a:ea typeface="Microsoft YaHei" charset="-122"/>
                <a:cs typeface="Microsoft YaHei" charset="-122"/>
              </a:rPr>
              <a:t>gas</a:t>
            </a:r>
            <a:r>
              <a:rPr kumimoji="1" lang="zh-CN" altLang="en-US" dirty="0" smtClean="0">
                <a:latin typeface="Microsoft YaHei" charset="-122"/>
                <a:ea typeface="Microsoft YaHei" charset="-122"/>
                <a:cs typeface="Microsoft YaHei" charset="-122"/>
              </a:rPr>
              <a:t>消耗的奖励，并把新的区块广播出去</a:t>
            </a:r>
            <a:endParaRPr kumimoji="1" lang="en-US" altLang="zh-CN" dirty="0" smtClean="0">
              <a:latin typeface="Microsoft YaHei" charset="-122"/>
              <a:ea typeface="Microsoft YaHei" charset="-122"/>
              <a:cs typeface="Microsoft YaHei" charset="-122"/>
            </a:endParaRPr>
          </a:p>
          <a:p>
            <a:pPr marL="285750" indent="-285750" algn="just">
              <a:buFont typeface="Arial" charset="0"/>
              <a:buChar char="•"/>
            </a:pPr>
            <a:r>
              <a:rPr kumimoji="1" lang="zh-CN" altLang="en-US" dirty="0" smtClean="0">
                <a:latin typeface="Microsoft YaHei" charset="-122"/>
                <a:ea typeface="Microsoft YaHei" charset="-122"/>
                <a:cs typeface="Microsoft YaHei" charset="-122"/>
              </a:rPr>
              <a:t>其他矿工收到新区块后，验证区块信息</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无奖励</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，包括所有交易的准确性，如果有合约调用，那么需要重新执行，得到一致的最终结果</a:t>
            </a:r>
            <a:endParaRPr kumimoji="1" lang="en-US" altLang="zh-CN" dirty="0" smtClean="0">
              <a:solidFill>
                <a:srgbClr val="FF0000"/>
              </a:solidFill>
              <a:latin typeface="Microsoft YaHei" charset="-122"/>
              <a:ea typeface="Microsoft YaHei" charset="-122"/>
              <a:cs typeface="Microsoft YaHei" charset="-122"/>
            </a:endParaRPr>
          </a:p>
          <a:p>
            <a:pPr algn="just"/>
            <a:r>
              <a:rPr kumimoji="1" lang="zh-CN" altLang="en-US" dirty="0" smtClean="0">
                <a:solidFill>
                  <a:srgbClr val="FF0000"/>
                </a:solidFill>
                <a:latin typeface="Microsoft YaHei" charset="-122"/>
                <a:ea typeface="Microsoft YaHei" charset="-122"/>
                <a:cs typeface="Microsoft YaHei" charset="-122"/>
              </a:rPr>
              <a:t>注意：</a:t>
            </a:r>
            <a:endParaRPr kumimoji="1" lang="en-US" altLang="zh-CN" dirty="0" smtClean="0">
              <a:solidFill>
                <a:srgbClr val="FF0000"/>
              </a:solidFill>
              <a:latin typeface="Microsoft YaHei" charset="-122"/>
              <a:ea typeface="Microsoft YaHei" charset="-122"/>
              <a:cs typeface="Microsoft YaHei" charset="-122"/>
            </a:endParaRPr>
          </a:p>
          <a:p>
            <a:pPr algn="just"/>
            <a:r>
              <a:rPr kumimoji="1" lang="zh-CN" altLang="en-US" dirty="0">
                <a:latin typeface="Microsoft YaHei" charset="-122"/>
                <a:ea typeface="Microsoft YaHei" charset="-122"/>
                <a:cs typeface="Microsoft YaHei" charset="-122"/>
              </a:rPr>
              <a:t> </a:t>
            </a:r>
            <a:r>
              <a:rPr kumimoji="1" lang="zh-CN" altLang="en-US" dirty="0" smtClean="0">
                <a:latin typeface="Microsoft YaHei" charset="-122"/>
                <a:ea typeface="Microsoft YaHei" charset="-122"/>
                <a:cs typeface="Microsoft YaHei" charset="-122"/>
              </a:rPr>
              <a:t>   每个资产转账交易</a:t>
            </a:r>
            <a:r>
              <a:rPr kumimoji="1" lang="en-US" altLang="zh-CN" dirty="0" smtClean="0">
                <a:latin typeface="Microsoft YaHei" charset="-122"/>
                <a:ea typeface="Microsoft YaHei" charset="-122"/>
                <a:cs typeface="Microsoft YaHei" charset="-122"/>
              </a:rPr>
              <a:t>gas</a:t>
            </a:r>
            <a:r>
              <a:rPr kumimoji="1" lang="zh-CN" altLang="en-US" dirty="0" smtClean="0">
                <a:latin typeface="Microsoft YaHei" charset="-122"/>
                <a:ea typeface="Microsoft YaHei" charset="-122"/>
                <a:cs typeface="Microsoft YaHei" charset="-122"/>
              </a:rPr>
              <a:t>固定为</a:t>
            </a:r>
            <a:r>
              <a:rPr kumimoji="1" lang="en-US" altLang="zh-CN" dirty="0" smtClean="0">
                <a:latin typeface="Microsoft YaHei" charset="-122"/>
                <a:ea typeface="Microsoft YaHei" charset="-122"/>
                <a:cs typeface="Microsoft YaHei" charset="-122"/>
              </a:rPr>
              <a:t>21,000</a:t>
            </a:r>
            <a:r>
              <a:rPr kumimoji="1" lang="zh-CN" altLang="en-US" dirty="0" smtClean="0">
                <a:latin typeface="Microsoft YaHei" charset="-122"/>
                <a:ea typeface="Microsoft YaHei" charset="-122"/>
                <a:cs typeface="Microsoft YaHei" charset="-122"/>
              </a:rPr>
              <a:t>，每个区块的</a:t>
            </a:r>
            <a:r>
              <a:rPr kumimoji="1" lang="en-US" altLang="zh-CN" dirty="0" err="1" smtClean="0">
                <a:latin typeface="Microsoft YaHei" charset="-122"/>
                <a:ea typeface="Microsoft YaHei" charset="-122"/>
                <a:cs typeface="Microsoft YaHei" charset="-122"/>
              </a:rPr>
              <a:t>gaslimit</a:t>
            </a:r>
            <a:r>
              <a:rPr kumimoji="1" lang="zh-CN" altLang="en-US" dirty="0" smtClean="0">
                <a:latin typeface="Microsoft YaHei" charset="-122"/>
                <a:ea typeface="Microsoft YaHei" charset="-122"/>
                <a:cs typeface="Microsoft YaHei" charset="-122"/>
              </a:rPr>
              <a:t>上限目前为</a:t>
            </a:r>
            <a:r>
              <a:rPr kumimoji="1" lang="en-US" altLang="zh-CN" dirty="0" smtClean="0">
                <a:latin typeface="Microsoft YaHei" charset="-122"/>
                <a:ea typeface="Microsoft YaHei" charset="-122"/>
                <a:cs typeface="Microsoft YaHei" charset="-122"/>
              </a:rPr>
              <a:t>8,000,000</a:t>
            </a:r>
            <a:r>
              <a:rPr kumimoji="1" lang="zh-CN" altLang="en-US" dirty="0" smtClean="0">
                <a:latin typeface="Microsoft YaHei" charset="-122"/>
                <a:ea typeface="Microsoft YaHei" charset="-122"/>
                <a:cs typeface="Microsoft YaHei" charset="-122"/>
              </a:rPr>
              <a:t>，因此，合约代码一定要精简，否则会超出</a:t>
            </a:r>
            <a:r>
              <a:rPr kumimoji="1" lang="en-US" altLang="zh-CN" dirty="0" smtClean="0">
                <a:latin typeface="Microsoft YaHei" charset="-122"/>
                <a:ea typeface="Microsoft YaHei" charset="-122"/>
                <a:cs typeface="Microsoft YaHei" charset="-122"/>
              </a:rPr>
              <a:t>gas</a:t>
            </a:r>
            <a:r>
              <a:rPr kumimoji="1" lang="zh-CN" altLang="en-US" dirty="0" smtClean="0">
                <a:latin typeface="Microsoft YaHei" charset="-122"/>
                <a:ea typeface="Microsoft YaHei" charset="-122"/>
                <a:cs typeface="Microsoft YaHei" charset="-122"/>
              </a:rPr>
              <a:t>限制！</a:t>
            </a:r>
            <a:endParaRPr kumimoji="1" lang="en-US" altLang="zh-CN" dirty="0" smtClean="0">
              <a:latin typeface="Microsoft YaHei" charset="-122"/>
              <a:ea typeface="Microsoft YaHei" charset="-122"/>
              <a:cs typeface="Microsoft YaHei" charset="-122"/>
            </a:endParaRPr>
          </a:p>
        </p:txBody>
      </p:sp>
      <p:pic>
        <p:nvPicPr>
          <p:cNvPr id="4" name="图片 3"/>
          <p:cNvPicPr>
            <a:picLocks noChangeAspect="1"/>
          </p:cNvPicPr>
          <p:nvPr/>
        </p:nvPicPr>
        <p:blipFill>
          <a:blip r:embed="rId3"/>
          <a:stretch>
            <a:fillRect/>
          </a:stretch>
        </p:blipFill>
        <p:spPr>
          <a:xfrm>
            <a:off x="27494" y="1311922"/>
            <a:ext cx="5503057" cy="5213422"/>
          </a:xfrm>
          <a:prstGeom prst="rect">
            <a:avLst/>
          </a:prstGeom>
        </p:spPr>
      </p:pic>
    </p:spTree>
    <p:extLst>
      <p:ext uri="{BB962C8B-B14F-4D97-AF65-F5344CB8AC3E}">
        <p14:creationId xmlns:p14="http://schemas.microsoft.com/office/powerpoint/2010/main" val="26502022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智能资产</a:t>
            </a:r>
          </a:p>
        </p:txBody>
      </p:sp>
      <p:sp>
        <p:nvSpPr>
          <p:cNvPr id="3" name="object 2"/>
          <p:cNvSpPr txBox="1"/>
          <p:nvPr/>
        </p:nvSpPr>
        <p:spPr>
          <a:xfrm>
            <a:off x="8363245" y="1012517"/>
            <a:ext cx="150495"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35</a:t>
            </a:r>
            <a:endParaRPr sz="800">
              <a:latin typeface="微软雅黑" panose="020B0503020204020204" pitchFamily="34" charset="-122"/>
              <a:ea typeface="微软雅黑" panose="020B0503020204020204" pitchFamily="34" charset="-122"/>
              <a:cs typeface="Calibri"/>
            </a:endParaRPr>
          </a:p>
        </p:txBody>
      </p:sp>
      <p:sp>
        <p:nvSpPr>
          <p:cNvPr id="13" name="object 12"/>
          <p:cNvSpPr txBox="1"/>
          <p:nvPr/>
        </p:nvSpPr>
        <p:spPr>
          <a:xfrm>
            <a:off x="575287" y="1258738"/>
            <a:ext cx="7863205" cy="2492990"/>
          </a:xfrm>
          <a:prstGeom prst="rect">
            <a:avLst/>
          </a:prstGeom>
        </p:spPr>
        <p:txBody>
          <a:bodyPr vert="horz" wrap="square" lIns="0" tIns="0" rIns="0" bIns="0" rtlCol="0">
            <a:spAutoFit/>
          </a:bodyPr>
          <a:lstStyle/>
          <a:p>
            <a:pPr marL="469900" indent="-367030">
              <a:lnSpc>
                <a:spcPct val="150000"/>
              </a:lnSpc>
              <a:buFont typeface="Arial"/>
              <a:buChar char="●"/>
              <a:tabLst>
                <a:tab pos="469265" algn="l"/>
                <a:tab pos="469900" algn="l"/>
              </a:tabLst>
            </a:pPr>
            <a:r>
              <a:rPr lang="zh-CN" altLang="en-US" sz="2400" b="1" spc="140" dirty="0" smtClean="0">
                <a:latin typeface="微软雅黑" panose="020B0503020204020204" pitchFamily="34" charset="-122"/>
                <a:ea typeface="微软雅黑" panose="020B0503020204020204" pitchFamily="34" charset="-122"/>
                <a:cs typeface="Calibri"/>
              </a:rPr>
              <a:t>智能资产类的代</a:t>
            </a:r>
            <a:r>
              <a:rPr lang="zh-CN" altLang="en-US" sz="2400" b="1" spc="140" dirty="0">
                <a:latin typeface="微软雅黑" panose="020B0503020204020204" pitchFamily="34" charset="-122"/>
                <a:ea typeface="微软雅黑" panose="020B0503020204020204" pitchFamily="34" charset="-122"/>
                <a:cs typeface="Calibri"/>
              </a:rPr>
              <a:t>币系统</a:t>
            </a:r>
            <a:r>
              <a:rPr lang="zh-CN" altLang="en-US" sz="2400" b="1" spc="140" dirty="0" smtClean="0">
                <a:latin typeface="微软雅黑" panose="020B0503020204020204" pitchFamily="34" charset="-122"/>
                <a:ea typeface="微软雅黑" panose="020B0503020204020204" pitchFamily="34" charset="-122"/>
                <a:cs typeface="Calibri"/>
              </a:rPr>
              <a:t>在</a:t>
            </a:r>
            <a:r>
              <a:rPr lang="zh-CN" altLang="en-US" sz="2400" b="1" spc="140" dirty="0">
                <a:latin typeface="微软雅黑" panose="020B0503020204020204" pitchFamily="34" charset="-122"/>
                <a:ea typeface="微软雅黑" panose="020B0503020204020204" pitchFamily="34" charset="-122"/>
                <a:cs typeface="Calibri"/>
              </a:rPr>
              <a:t>以太坊上非常容易</a:t>
            </a:r>
            <a:r>
              <a:rPr lang="zh-CN" altLang="en-US" sz="2400" b="1" spc="140" dirty="0" smtClean="0">
                <a:latin typeface="微软雅黑" panose="020B0503020204020204" pitchFamily="34" charset="-122"/>
                <a:ea typeface="微软雅黑" panose="020B0503020204020204" pitchFamily="34" charset="-122"/>
                <a:cs typeface="Calibri"/>
              </a:rPr>
              <a:t>实现</a:t>
            </a:r>
            <a:endParaRPr lang="zh-CN" altLang="en-US" sz="2400" b="1" dirty="0" smtClean="0">
              <a:latin typeface="微软雅黑" panose="020B0503020204020204" pitchFamily="34" charset="-122"/>
              <a:ea typeface="微软雅黑" panose="020B0503020204020204" pitchFamily="34" charset="-122"/>
              <a:cs typeface="Calibri"/>
            </a:endParaRPr>
          </a:p>
          <a:p>
            <a:pPr marL="469900" indent="-367030">
              <a:lnSpc>
                <a:spcPct val="150000"/>
              </a:lnSpc>
              <a:buFont typeface="Arial"/>
              <a:buChar char="●"/>
              <a:tabLst>
                <a:tab pos="469265" algn="l"/>
                <a:tab pos="469900" algn="l"/>
              </a:tabLst>
            </a:pPr>
            <a:r>
              <a:rPr lang="zh-CN" altLang="en-US" sz="2400" b="1" spc="80" dirty="0" smtClean="0">
                <a:latin typeface="微软雅黑" panose="020B0503020204020204" pitchFamily="34" charset="-122"/>
                <a:ea typeface="微软雅黑" panose="020B0503020204020204" pitchFamily="34" charset="-122"/>
                <a:cs typeface="Calibri"/>
              </a:rPr>
              <a:t>只包含一种操作（</a:t>
            </a:r>
            <a:r>
              <a:rPr lang="en-US" altLang="zh-CN" sz="2400" b="1" spc="80" dirty="0" smtClean="0">
                <a:latin typeface="微软雅黑" panose="020B0503020204020204" pitchFamily="34" charset="-122"/>
                <a:ea typeface="微软雅黑" panose="020B0503020204020204" pitchFamily="34" charset="-122"/>
                <a:cs typeface="Calibri"/>
              </a:rPr>
              <a:t>send</a:t>
            </a:r>
            <a:r>
              <a:rPr lang="zh-CN" altLang="en-US" sz="2400" b="1" spc="80" dirty="0" smtClean="0">
                <a:latin typeface="微软雅黑" panose="020B0503020204020204" pitchFamily="34" charset="-122"/>
                <a:ea typeface="微软雅黑" panose="020B0503020204020204" pitchFamily="34" charset="-122"/>
                <a:cs typeface="Calibri"/>
              </a:rPr>
              <a:t>）的数据库（</a:t>
            </a:r>
            <a:r>
              <a:rPr lang="en-US" altLang="zh-CN" sz="2400" b="1" spc="80" dirty="0" smtClean="0">
                <a:latin typeface="微软雅黑" panose="020B0503020204020204" pitchFamily="34" charset="-122"/>
                <a:ea typeface="微软雅黑" panose="020B0503020204020204" pitchFamily="34" charset="-122"/>
                <a:cs typeface="Calibri"/>
              </a:rPr>
              <a:t>Bitcoin</a:t>
            </a:r>
            <a:r>
              <a:rPr lang="zh-CN" altLang="en-US" sz="2400" b="1" spc="80" dirty="0" smtClean="0">
                <a:latin typeface="微软雅黑" panose="020B0503020204020204" pitchFamily="34" charset="-122"/>
                <a:ea typeface="微软雅黑" panose="020B0503020204020204" pitchFamily="34" charset="-122"/>
                <a:cs typeface="Calibri"/>
              </a:rPr>
              <a:t>）</a:t>
            </a:r>
            <a:endParaRPr sz="2400" b="1" dirty="0" smtClean="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z="2000" spc="75" dirty="0" smtClean="0">
                <a:latin typeface="微软雅黑" panose="020B0503020204020204" pitchFamily="34" charset="-122"/>
                <a:ea typeface="微软雅黑" panose="020B0503020204020204" pitchFamily="34" charset="-122"/>
                <a:cs typeface="Calibri"/>
              </a:rPr>
              <a:t>确保</a:t>
            </a:r>
            <a:r>
              <a:rPr lang="en-US" altLang="zh-CN" sz="2000" spc="55" dirty="0">
                <a:latin typeface="微软雅黑" panose="020B0503020204020204" pitchFamily="34" charset="-122"/>
                <a:ea typeface="微软雅黑" panose="020B0503020204020204" pitchFamily="34" charset="-122"/>
                <a:cs typeface="Calibri"/>
              </a:rPr>
              <a:t>Alice</a:t>
            </a:r>
            <a:r>
              <a:rPr lang="zh-CN" altLang="en-US" sz="2000" spc="75" dirty="0" smtClean="0">
                <a:latin typeface="微软雅黑" panose="020B0503020204020204" pitchFamily="34" charset="-122"/>
                <a:ea typeface="微软雅黑" panose="020B0503020204020204" pitchFamily="34" charset="-122"/>
                <a:cs typeface="Calibri"/>
              </a:rPr>
              <a:t>有</a:t>
            </a:r>
            <a:r>
              <a:rPr lang="zh-CN" altLang="en-US" sz="2000" spc="75" dirty="0">
                <a:latin typeface="微软雅黑" panose="020B0503020204020204" pitchFamily="34" charset="-122"/>
                <a:ea typeface="微软雅黑" panose="020B0503020204020204" pitchFamily="34" charset="-122"/>
                <a:cs typeface="Calibri"/>
              </a:rPr>
              <a:t>足够的钱，</a:t>
            </a:r>
            <a:r>
              <a:rPr lang="zh-CN" altLang="en-US" sz="2000" spc="75" dirty="0" smtClean="0">
                <a:latin typeface="微软雅黑" panose="020B0503020204020204" pitchFamily="34" charset="-122"/>
                <a:ea typeface="微软雅黑" panose="020B0503020204020204" pitchFamily="34" charset="-122"/>
                <a:cs typeface="Calibri"/>
              </a:rPr>
              <a:t>并且发起</a:t>
            </a:r>
            <a:r>
              <a:rPr lang="zh-CN" altLang="en-US" sz="2000" spc="75" dirty="0">
                <a:latin typeface="微软雅黑" panose="020B0503020204020204" pitchFamily="34" charset="-122"/>
                <a:ea typeface="微软雅黑" panose="020B0503020204020204" pitchFamily="34" charset="-122"/>
                <a:cs typeface="Calibri"/>
              </a:rPr>
              <a:t>了</a:t>
            </a:r>
            <a:r>
              <a:rPr lang="zh-CN" altLang="en-US" sz="2000" spc="75" dirty="0" smtClean="0">
                <a:latin typeface="微软雅黑" panose="020B0503020204020204" pitchFamily="34" charset="-122"/>
                <a:ea typeface="微软雅黑" panose="020B0503020204020204" pitchFamily="34" charset="-122"/>
                <a:cs typeface="Calibri"/>
              </a:rPr>
              <a:t>交易</a:t>
            </a:r>
            <a:endParaRPr sz="2000"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z="2000" spc="45" dirty="0" smtClean="0">
                <a:latin typeface="微软雅黑" panose="020B0503020204020204" pitchFamily="34" charset="-122"/>
                <a:ea typeface="微软雅黑" panose="020B0503020204020204" pitchFamily="34" charset="-122"/>
                <a:cs typeface="Calibri"/>
              </a:rPr>
              <a:t>从</a:t>
            </a:r>
            <a:r>
              <a:rPr lang="en-US" altLang="zh-CN" sz="2000" spc="55" dirty="0" smtClean="0">
                <a:latin typeface="微软雅黑" panose="020B0503020204020204" pitchFamily="34" charset="-122"/>
                <a:ea typeface="微软雅黑" panose="020B0503020204020204" pitchFamily="34" charset="-122"/>
                <a:cs typeface="Calibri"/>
              </a:rPr>
              <a:t>Alice</a:t>
            </a:r>
            <a:r>
              <a:rPr lang="zh-CN" altLang="en-US" sz="2000" spc="55" dirty="0" smtClean="0">
                <a:latin typeface="微软雅黑" panose="020B0503020204020204" pitchFamily="34" charset="-122"/>
                <a:ea typeface="微软雅黑" panose="020B0503020204020204" pitchFamily="34" charset="-122"/>
                <a:cs typeface="Calibri"/>
              </a:rPr>
              <a:t>的账户中</a:t>
            </a:r>
            <a:r>
              <a:rPr lang="zh-CN" altLang="en-US" sz="2000" spc="45" dirty="0" smtClean="0">
                <a:latin typeface="微软雅黑" panose="020B0503020204020204" pitchFamily="34" charset="-122"/>
                <a:ea typeface="微软雅黑" panose="020B0503020204020204" pitchFamily="34" charset="-122"/>
                <a:cs typeface="Calibri"/>
              </a:rPr>
              <a:t>减去</a:t>
            </a:r>
            <a:r>
              <a:rPr lang="en-US" altLang="zh-CN" sz="2000" spc="45" dirty="0" smtClean="0">
                <a:latin typeface="微软雅黑" panose="020B0503020204020204" pitchFamily="34" charset="-122"/>
                <a:ea typeface="微软雅黑" panose="020B0503020204020204" pitchFamily="34" charset="-122"/>
                <a:cs typeface="Calibri"/>
              </a:rPr>
              <a:t>X</a:t>
            </a:r>
            <a:r>
              <a:rPr lang="zh-CN" altLang="en-US" sz="2000" spc="45" dirty="0" smtClean="0">
                <a:latin typeface="微软雅黑" panose="020B0503020204020204" pitchFamily="34" charset="-122"/>
                <a:ea typeface="微软雅黑" panose="020B0503020204020204" pitchFamily="34" charset="-122"/>
                <a:cs typeface="Calibri"/>
              </a:rPr>
              <a:t>给</a:t>
            </a:r>
            <a:r>
              <a:rPr lang="en-US" altLang="zh-CN" sz="2000" spc="45" dirty="0" smtClean="0">
                <a:latin typeface="微软雅黑" panose="020B0503020204020204" pitchFamily="34" charset="-122"/>
                <a:ea typeface="微软雅黑" panose="020B0503020204020204" pitchFamily="34" charset="-122"/>
                <a:cs typeface="Calibri"/>
              </a:rPr>
              <a:t>Bob</a:t>
            </a:r>
            <a:endParaRPr sz="2000" dirty="0" smtClean="0">
              <a:latin typeface="微软雅黑" panose="020B0503020204020204" pitchFamily="34" charset="-122"/>
              <a:ea typeface="微软雅黑" panose="020B0503020204020204" pitchFamily="34" charset="-122"/>
              <a:cs typeface="Times New Roman"/>
            </a:endParaRPr>
          </a:p>
          <a:p>
            <a:pPr marL="12700">
              <a:lnSpc>
                <a:spcPct val="150000"/>
              </a:lnSpc>
            </a:pPr>
            <a:r>
              <a:rPr lang="zh-CN" altLang="en-US" sz="2000" spc="75" dirty="0" smtClean="0">
                <a:latin typeface="微软雅黑" panose="020B0503020204020204" pitchFamily="34" charset="-122"/>
                <a:ea typeface="微软雅黑" panose="020B0503020204020204" pitchFamily="34" charset="-122"/>
                <a:cs typeface="Calibri"/>
              </a:rPr>
              <a:t>  示例</a:t>
            </a:r>
            <a:r>
              <a:rPr lang="zh-CN" altLang="en-US" sz="2000" spc="75" dirty="0">
                <a:latin typeface="微软雅黑" panose="020B0503020204020204" pitchFamily="34" charset="-122"/>
                <a:ea typeface="微软雅黑" panose="020B0503020204020204" pitchFamily="34" charset="-122"/>
                <a:cs typeface="Calibri"/>
              </a:rPr>
              <a:t>（来自以太坊白皮书</a:t>
            </a:r>
            <a:r>
              <a:rPr lang="zh-CN" altLang="en-US" sz="2000" spc="75" dirty="0" smtClean="0">
                <a:latin typeface="微软雅黑" panose="020B0503020204020204" pitchFamily="34" charset="-122"/>
                <a:ea typeface="微软雅黑" panose="020B0503020204020204" pitchFamily="34" charset="-122"/>
                <a:cs typeface="Calibri"/>
              </a:rPr>
              <a:t>）</a:t>
            </a:r>
            <a:endParaRPr sz="2000" dirty="0">
              <a:latin typeface="微软雅黑" panose="020B0503020204020204" pitchFamily="34" charset="-122"/>
              <a:ea typeface="微软雅黑" panose="020B0503020204020204" pitchFamily="34" charset="-122"/>
              <a:cs typeface="Calibri"/>
            </a:endParaRPr>
          </a:p>
        </p:txBody>
      </p:sp>
      <p:sp>
        <p:nvSpPr>
          <p:cNvPr id="14" name="object 13"/>
          <p:cNvSpPr/>
          <p:nvPr/>
        </p:nvSpPr>
        <p:spPr>
          <a:xfrm>
            <a:off x="569233" y="4219180"/>
            <a:ext cx="8574015" cy="2088232"/>
          </a:xfrm>
          <a:prstGeom prst="rect">
            <a:avLst/>
          </a:prstGeom>
          <a:blipFill>
            <a:blip r:embed="rId3" cstate="print"/>
            <a:stretch>
              <a:fillRect/>
            </a:stretch>
          </a:blipFill>
        </p:spPr>
        <p:txBody>
          <a:bodyPr wrap="square" lIns="0" tIns="0" rIns="0" bIns="0" rtlCol="0"/>
          <a:lstStyle/>
          <a:p>
            <a:endParaRPr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39616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公共</a:t>
            </a:r>
            <a:r>
              <a:rPr lang="zh-CN" altLang="en-US" dirty="0" smtClean="0">
                <a:latin typeface="微软雅黑" panose="020B0503020204020204" pitchFamily="34" charset="-122"/>
              </a:rPr>
              <a:t>注册</a:t>
            </a:r>
            <a:endParaRPr lang="zh-CN" altLang="en-US" dirty="0">
              <a:latin typeface="微软雅黑" panose="020B0503020204020204" pitchFamily="34" charset="-122"/>
            </a:endParaRPr>
          </a:p>
        </p:txBody>
      </p:sp>
      <p:sp>
        <p:nvSpPr>
          <p:cNvPr id="3" name="object 13"/>
          <p:cNvSpPr txBox="1"/>
          <p:nvPr/>
        </p:nvSpPr>
        <p:spPr>
          <a:xfrm>
            <a:off x="683568" y="1128426"/>
            <a:ext cx="6696744" cy="3231654"/>
          </a:xfrm>
          <a:prstGeom prst="rect">
            <a:avLst/>
          </a:prstGeom>
        </p:spPr>
        <p:txBody>
          <a:bodyPr vert="horz" wrap="square" lIns="0" tIns="0" rIns="0" bIns="0" rtlCol="0">
            <a:spAutoFit/>
          </a:bodyPr>
          <a:lstStyle/>
          <a:p>
            <a:pPr marL="12700">
              <a:lnSpc>
                <a:spcPct val="150000"/>
              </a:lnSpc>
            </a:pPr>
            <a:r>
              <a:rPr lang="zh-CN" altLang="en-US" sz="2000" b="1" spc="55" dirty="0" smtClean="0">
                <a:latin typeface="微软雅黑" panose="020B0503020204020204" pitchFamily="34" charset="-122"/>
                <a:ea typeface="微软雅黑" panose="020B0503020204020204" pitchFamily="34" charset="-122"/>
                <a:cs typeface="Calibri"/>
              </a:rPr>
              <a:t>如：</a:t>
            </a:r>
            <a:r>
              <a:rPr lang="en-US" altLang="zh-CN" sz="2000" b="1" spc="55" dirty="0" err="1" smtClean="0">
                <a:latin typeface="微软雅黑" panose="020B0503020204020204" pitchFamily="34" charset="-122"/>
                <a:ea typeface="微软雅黑" panose="020B0503020204020204" pitchFamily="34" charset="-122"/>
                <a:cs typeface="Calibri"/>
              </a:rPr>
              <a:t>Namecoin</a:t>
            </a:r>
            <a:endParaRPr sz="2000" b="1" dirty="0">
              <a:latin typeface="微软雅黑" panose="020B0503020204020204" pitchFamily="34" charset="-122"/>
              <a:ea typeface="微软雅黑" panose="020B0503020204020204" pitchFamily="34" charset="-122"/>
              <a:cs typeface="Times New Roman"/>
            </a:endParaRPr>
          </a:p>
          <a:p>
            <a:pPr marL="469900" indent="-367030">
              <a:lnSpc>
                <a:spcPct val="150000"/>
              </a:lnSpc>
              <a:buFont typeface="Arial"/>
              <a:buChar char="●"/>
              <a:tabLst>
                <a:tab pos="469265" algn="l"/>
                <a:tab pos="469900" algn="l"/>
              </a:tabLst>
            </a:pPr>
            <a:r>
              <a:rPr sz="2000" b="1" spc="160" dirty="0">
                <a:latin typeface="微软雅黑" panose="020B0503020204020204" pitchFamily="34" charset="-122"/>
                <a:ea typeface="微软雅黑" panose="020B0503020204020204" pitchFamily="34" charset="-122"/>
                <a:cs typeface="Calibri"/>
              </a:rPr>
              <a:t>DNS</a:t>
            </a:r>
            <a:r>
              <a:rPr sz="2000" b="1" spc="-30" dirty="0">
                <a:latin typeface="微软雅黑" panose="020B0503020204020204" pitchFamily="34" charset="-122"/>
                <a:ea typeface="微软雅黑" panose="020B0503020204020204" pitchFamily="34" charset="-122"/>
                <a:cs typeface="Calibri"/>
              </a:rPr>
              <a:t> </a:t>
            </a:r>
            <a:r>
              <a:rPr lang="zh-CN" altLang="en-US" sz="2000" b="1" spc="65" dirty="0" smtClean="0">
                <a:latin typeface="微软雅黑" panose="020B0503020204020204" pitchFamily="34" charset="-122"/>
                <a:ea typeface="微软雅黑" panose="020B0503020204020204" pitchFamily="34" charset="-122"/>
                <a:cs typeface="Calibri"/>
              </a:rPr>
              <a:t>系统</a:t>
            </a:r>
            <a:endParaRPr sz="2000" b="1" dirty="0" smtClean="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z="2000" b="1" spc="55" dirty="0">
                <a:latin typeface="微软雅黑" panose="020B0503020204020204" pitchFamily="34" charset="-122"/>
                <a:ea typeface="微软雅黑" panose="020B0503020204020204" pitchFamily="34" charset="-122"/>
                <a:cs typeface="Calibri"/>
              </a:rPr>
              <a:t>将域名映射到</a:t>
            </a:r>
            <a:r>
              <a:rPr lang="en-US" altLang="zh-CN" sz="2000" b="1" spc="55" dirty="0">
                <a:latin typeface="微软雅黑" panose="020B0503020204020204" pitchFamily="34" charset="-122"/>
                <a:ea typeface="微软雅黑" panose="020B0503020204020204" pitchFamily="34" charset="-122"/>
                <a:cs typeface="Calibri"/>
              </a:rPr>
              <a:t>IP</a:t>
            </a:r>
            <a:r>
              <a:rPr lang="zh-CN" altLang="en-US" sz="2000" b="1" spc="55" dirty="0" smtClean="0">
                <a:latin typeface="微软雅黑" panose="020B0503020204020204" pitchFamily="34" charset="-122"/>
                <a:ea typeface="微软雅黑" panose="020B0503020204020204" pitchFamily="34" charset="-122"/>
                <a:cs typeface="Calibri"/>
              </a:rPr>
              <a:t>地址</a:t>
            </a:r>
            <a:endParaRPr sz="2000" b="1" dirty="0" smtClean="0">
              <a:latin typeface="微软雅黑" panose="020B0503020204020204" pitchFamily="34" charset="-122"/>
              <a:ea typeface="微软雅黑" panose="020B0503020204020204" pitchFamily="34" charset="-122"/>
              <a:cs typeface="Calibri"/>
            </a:endParaRPr>
          </a:p>
          <a:p>
            <a:pPr marL="560070">
              <a:lnSpc>
                <a:spcPct val="150000"/>
              </a:lnSpc>
              <a:spcBef>
                <a:spcPts val="15"/>
              </a:spcBef>
              <a:tabLst>
                <a:tab pos="926465" algn="l"/>
              </a:tabLst>
            </a:pPr>
            <a:r>
              <a:rPr sz="2000" b="1" dirty="0" smtClean="0">
                <a:latin typeface="微软雅黑" panose="020B0503020204020204" pitchFamily="34" charset="-122"/>
                <a:ea typeface="微软雅黑" panose="020B0503020204020204" pitchFamily="34" charset="-122"/>
                <a:cs typeface="Arial"/>
              </a:rPr>
              <a:t>○</a:t>
            </a:r>
            <a:r>
              <a:rPr sz="2000" b="1" dirty="0">
                <a:latin typeface="微软雅黑" panose="020B0503020204020204" pitchFamily="34" charset="-122"/>
                <a:ea typeface="微软雅黑" panose="020B0503020204020204" pitchFamily="34" charset="-122"/>
                <a:cs typeface="Arial"/>
              </a:rPr>
              <a:t>	</a:t>
            </a:r>
            <a:r>
              <a:rPr sz="2000" b="1" spc="20" dirty="0">
                <a:latin typeface="微软雅黑" panose="020B0503020204020204" pitchFamily="34" charset="-122"/>
                <a:ea typeface="微软雅黑" panose="020B0503020204020204" pitchFamily="34" charset="-122"/>
                <a:cs typeface="Calibri"/>
              </a:rPr>
              <a:t>"maxfa.ng" </a:t>
            </a:r>
            <a:r>
              <a:rPr sz="2000" b="1" dirty="0">
                <a:latin typeface="微软雅黑" panose="020B0503020204020204" pitchFamily="34" charset="-122"/>
                <a:ea typeface="微软雅黑" panose="020B0503020204020204" pitchFamily="34" charset="-122"/>
                <a:cs typeface="Calibri"/>
              </a:rPr>
              <a:t>=&gt;</a:t>
            </a:r>
            <a:r>
              <a:rPr sz="2000" b="1" spc="55" dirty="0">
                <a:latin typeface="微软雅黑" panose="020B0503020204020204" pitchFamily="34" charset="-122"/>
                <a:ea typeface="微软雅黑" panose="020B0503020204020204" pitchFamily="34" charset="-122"/>
                <a:cs typeface="Calibri"/>
              </a:rPr>
              <a:t> </a:t>
            </a:r>
            <a:r>
              <a:rPr sz="2000" b="1" spc="65" dirty="0">
                <a:latin typeface="微软雅黑" panose="020B0503020204020204" pitchFamily="34" charset="-122"/>
                <a:ea typeface="微软雅黑" panose="020B0503020204020204" pitchFamily="34" charset="-122"/>
                <a:cs typeface="Calibri"/>
              </a:rPr>
              <a:t>"69.69.69.69"</a:t>
            </a:r>
            <a:endParaRPr sz="2000" b="1"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z="2000" b="1" spc="25" dirty="0" smtClean="0">
                <a:latin typeface="微软雅黑" panose="020B0503020204020204" pitchFamily="34" charset="-122"/>
                <a:ea typeface="微软雅黑" panose="020B0503020204020204" pitchFamily="34" charset="-122"/>
                <a:cs typeface="Calibri"/>
              </a:rPr>
              <a:t>不可更改</a:t>
            </a:r>
            <a:endParaRPr sz="2000" b="1"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z="2000" b="1" spc="105" dirty="0" smtClean="0">
                <a:latin typeface="微软雅黑" panose="020B0503020204020204" pitchFamily="34" charset="-122"/>
                <a:ea typeface="微软雅黑" panose="020B0503020204020204" pitchFamily="34" charset="-122"/>
                <a:cs typeface="Calibri"/>
              </a:rPr>
              <a:t>易于在以太坊上实现</a:t>
            </a:r>
            <a:endParaRPr sz="2000" b="1" dirty="0">
              <a:latin typeface="微软雅黑" panose="020B0503020204020204" pitchFamily="34" charset="-122"/>
              <a:ea typeface="微软雅黑" panose="020B0503020204020204" pitchFamily="34" charset="-122"/>
              <a:cs typeface="Times New Roman"/>
            </a:endParaRPr>
          </a:p>
          <a:p>
            <a:pPr marL="12700">
              <a:lnSpc>
                <a:spcPct val="150000"/>
              </a:lnSpc>
            </a:pPr>
            <a:r>
              <a:rPr lang="zh-CN" altLang="en-US" sz="2000" b="1" spc="75" dirty="0">
                <a:latin typeface="微软雅黑" panose="020B0503020204020204" pitchFamily="34" charset="-122"/>
                <a:ea typeface="微软雅黑" panose="020B0503020204020204" pitchFamily="34" charset="-122"/>
                <a:cs typeface="Calibri"/>
              </a:rPr>
              <a:t>示例（来自以太坊</a:t>
            </a:r>
            <a:r>
              <a:rPr lang="zh-CN" altLang="en-US" sz="2000" b="1" spc="75" dirty="0" smtClean="0">
                <a:latin typeface="微软雅黑" panose="020B0503020204020204" pitchFamily="34" charset="-122"/>
                <a:ea typeface="微软雅黑" panose="020B0503020204020204" pitchFamily="34" charset="-122"/>
                <a:cs typeface="Calibri"/>
              </a:rPr>
              <a:t>白皮书）</a:t>
            </a:r>
            <a:endParaRPr sz="2000" b="1" dirty="0">
              <a:latin typeface="微软雅黑" panose="020B0503020204020204" pitchFamily="34" charset="-122"/>
              <a:ea typeface="微软雅黑" panose="020B0503020204020204" pitchFamily="34" charset="-122"/>
              <a:cs typeface="Calibri"/>
            </a:endParaRPr>
          </a:p>
        </p:txBody>
      </p:sp>
      <p:sp>
        <p:nvSpPr>
          <p:cNvPr id="4" name="object 14"/>
          <p:cNvSpPr/>
          <p:nvPr/>
        </p:nvSpPr>
        <p:spPr>
          <a:xfrm>
            <a:off x="683568" y="4693136"/>
            <a:ext cx="7776864" cy="1627716"/>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18850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公共分布式数据存储</a:t>
            </a:r>
            <a:endParaRPr lang="zh-CN" altLang="en-US" dirty="0">
              <a:latin typeface="微软雅黑" panose="020B0503020204020204" pitchFamily="34" charset="-122"/>
            </a:endParaRPr>
          </a:p>
        </p:txBody>
      </p:sp>
      <p:sp>
        <p:nvSpPr>
          <p:cNvPr id="5" name="文本框 4"/>
          <p:cNvSpPr txBox="1"/>
          <p:nvPr/>
        </p:nvSpPr>
        <p:spPr>
          <a:xfrm>
            <a:off x="643493" y="1563770"/>
            <a:ext cx="3381054" cy="1200329"/>
          </a:xfrm>
          <a:prstGeom prst="rect">
            <a:avLst/>
          </a:prstGeom>
          <a:noFill/>
        </p:spPr>
        <p:txBody>
          <a:bodyPr wrap="none" rtlCol="0">
            <a:spAutoFit/>
          </a:bodyPr>
          <a:lstStyle/>
          <a:p>
            <a:pPr algn="ctr"/>
            <a:r>
              <a:rPr kumimoji="1" lang="zh-CN" altLang="en-US" b="1" dirty="0" smtClean="0">
                <a:solidFill>
                  <a:srgbClr val="7030A0"/>
                </a:solidFill>
                <a:latin typeface="Microsoft YaHei" charset="-122"/>
                <a:ea typeface="Microsoft YaHei" charset="-122"/>
                <a:cs typeface="Microsoft YaHei" charset="-122"/>
              </a:rPr>
              <a:t>传统分布式数据库种类</a:t>
            </a:r>
            <a:endParaRPr kumimoji="1" lang="en-US" altLang="zh-CN" b="1" dirty="0" smtClean="0">
              <a:solidFill>
                <a:srgbClr val="7030A0"/>
              </a:solidFill>
              <a:latin typeface="Microsoft YaHei" charset="-122"/>
              <a:ea typeface="Microsoft YaHei" charset="-122"/>
              <a:cs typeface="Microsoft YaHei" charset="-122"/>
            </a:endParaRPr>
          </a:p>
          <a:p>
            <a:endParaRPr kumimoji="1" lang="en-US" altLang="zh-CN" b="1" dirty="0" smtClean="0">
              <a:latin typeface="Microsoft YaHei" charset="-122"/>
              <a:ea typeface="Microsoft YaHei" charset="-122"/>
              <a:cs typeface="Microsoft YaHei" charset="-122"/>
            </a:endParaRPr>
          </a:p>
          <a:p>
            <a:pPr marL="342900" indent="-342900">
              <a:buFont typeface="+mj-lt"/>
              <a:buAutoNum type="arabicPeriod"/>
            </a:pPr>
            <a:r>
              <a:rPr lang="zh-CN" altLang="en-US" dirty="0" smtClean="0">
                <a:latin typeface="Microsoft YaHei" charset="-122"/>
                <a:ea typeface="Microsoft YaHei" charset="-122"/>
                <a:cs typeface="Microsoft YaHei" charset="-122"/>
              </a:rPr>
              <a:t>物理分布式，逻辑集中式</a:t>
            </a:r>
            <a:endParaRPr lang="en-US" altLang="zh-CN" dirty="0" smtClean="0">
              <a:latin typeface="Microsoft YaHei" charset="-122"/>
              <a:ea typeface="Microsoft YaHei" charset="-122"/>
              <a:cs typeface="Microsoft YaHei" charset="-122"/>
            </a:endParaRPr>
          </a:p>
          <a:p>
            <a:pPr marL="342900" indent="-342900">
              <a:buFont typeface="+mj-lt"/>
              <a:buAutoNum type="arabicPeriod"/>
            </a:pPr>
            <a:r>
              <a:rPr lang="zh-CN" altLang="en-US" dirty="0">
                <a:latin typeface="Microsoft YaHei" charset="-122"/>
                <a:ea typeface="Microsoft YaHei" charset="-122"/>
                <a:cs typeface="Microsoft YaHei" charset="-122"/>
              </a:rPr>
              <a:t>物理上和逻辑上都是</a:t>
            </a:r>
            <a:r>
              <a:rPr lang="zh-CN" altLang="en-US" dirty="0" smtClean="0">
                <a:latin typeface="Microsoft YaHei" charset="-122"/>
                <a:ea typeface="Microsoft YaHei" charset="-122"/>
                <a:cs typeface="Microsoft YaHei" charset="-122"/>
              </a:rPr>
              <a:t>分布式</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683568" y="3075938"/>
            <a:ext cx="2839239" cy="1754326"/>
          </a:xfrm>
          <a:prstGeom prst="rect">
            <a:avLst/>
          </a:prstGeom>
          <a:noFill/>
        </p:spPr>
        <p:txBody>
          <a:bodyPr wrap="none" rtlCol="0">
            <a:spAutoFit/>
          </a:bodyPr>
          <a:lstStyle/>
          <a:p>
            <a:pPr algn="ctr"/>
            <a:r>
              <a:rPr kumimoji="1" lang="zh-CN" altLang="en-US" b="1" dirty="0" smtClean="0">
                <a:solidFill>
                  <a:srgbClr val="FF0000"/>
                </a:solidFill>
                <a:latin typeface="Microsoft YaHei" charset="-122"/>
                <a:ea typeface="Microsoft YaHei" charset="-122"/>
                <a:cs typeface="Microsoft YaHei" charset="-122"/>
              </a:rPr>
              <a:t>实现难题</a:t>
            </a:r>
            <a:endParaRPr kumimoji="1" lang="en-US" altLang="zh-CN" b="1" dirty="0">
              <a:solidFill>
                <a:srgbClr val="FF0000"/>
              </a:solidFill>
              <a:latin typeface="Microsoft YaHei" charset="-122"/>
              <a:ea typeface="Microsoft YaHei" charset="-122"/>
              <a:cs typeface="Microsoft YaHei" charset="-122"/>
            </a:endParaRPr>
          </a:p>
          <a:p>
            <a:pPr algn="ctr"/>
            <a:endParaRPr kumimoji="1" lang="en-US" altLang="zh-CN" b="1" dirty="0" smtClean="0">
              <a:latin typeface="Microsoft YaHei" charset="-122"/>
              <a:ea typeface="Microsoft YaHei" charset="-122"/>
              <a:cs typeface="Microsoft YaHei" charset="-122"/>
            </a:endParaRPr>
          </a:p>
          <a:p>
            <a:pPr marL="342900" indent="-342900">
              <a:buAutoNum type="arabicPeriod"/>
            </a:pPr>
            <a:r>
              <a:rPr kumimoji="1" lang="zh-CN" altLang="en-US" dirty="0" smtClean="0">
                <a:latin typeface="Microsoft YaHei" charset="-122"/>
                <a:ea typeface="Microsoft YaHei" charset="-122"/>
                <a:cs typeface="Microsoft YaHei" charset="-122"/>
              </a:rPr>
              <a:t>数据一致性</a:t>
            </a:r>
            <a:endParaRPr kumimoji="1" lang="en-US" altLang="zh-CN" dirty="0" smtClean="0">
              <a:latin typeface="Microsoft YaHei" charset="-122"/>
              <a:ea typeface="Microsoft YaHei" charset="-122"/>
              <a:cs typeface="Microsoft YaHei" charset="-122"/>
            </a:endParaRPr>
          </a:p>
          <a:p>
            <a:pPr marL="342900" indent="-342900">
              <a:buAutoNum type="arabicPeriod"/>
            </a:pPr>
            <a:r>
              <a:rPr kumimoji="1" lang="zh-CN" altLang="en-US" dirty="0" smtClean="0">
                <a:latin typeface="Microsoft YaHei" charset="-122"/>
                <a:ea typeface="Microsoft YaHei" charset="-122"/>
                <a:cs typeface="Microsoft YaHei" charset="-122"/>
              </a:rPr>
              <a:t>不同分区之间的可靠性</a:t>
            </a:r>
            <a:endParaRPr kumimoji="1" lang="en-US" altLang="zh-CN" dirty="0" smtClean="0">
              <a:latin typeface="Microsoft YaHei" charset="-122"/>
              <a:ea typeface="Microsoft YaHei" charset="-122"/>
              <a:cs typeface="Microsoft YaHei" charset="-122"/>
            </a:endParaRPr>
          </a:p>
          <a:p>
            <a:pPr marL="342900" indent="-342900">
              <a:buAutoNum type="arabicPeriod"/>
            </a:pPr>
            <a:r>
              <a:rPr kumimoji="1" lang="zh-CN" altLang="en-US" dirty="0" smtClean="0">
                <a:latin typeface="Microsoft YaHei" charset="-122"/>
                <a:ea typeface="Microsoft YaHei" charset="-122"/>
                <a:cs typeface="Microsoft YaHei" charset="-122"/>
              </a:rPr>
              <a:t>数据读写操作的权限</a:t>
            </a:r>
            <a:endParaRPr kumimoji="1" lang="en-US" altLang="zh-CN" dirty="0" smtClean="0">
              <a:latin typeface="Microsoft YaHei" charset="-122"/>
              <a:ea typeface="Microsoft YaHei" charset="-122"/>
              <a:cs typeface="Microsoft YaHei" charset="-122"/>
            </a:endParaRPr>
          </a:p>
          <a:p>
            <a:pPr marL="342900" indent="-342900">
              <a:buAutoNum type="arabicPeriod"/>
            </a:pPr>
            <a:r>
              <a:rPr kumimoji="1" lang="zh-CN" altLang="en-US" dirty="0" smtClean="0">
                <a:latin typeface="Microsoft YaHei" charset="-122"/>
                <a:ea typeface="Microsoft YaHei" charset="-122"/>
                <a:cs typeface="Microsoft YaHei" charset="-122"/>
              </a:rPr>
              <a:t>性能</a:t>
            </a:r>
            <a:endParaRPr kumimoji="1" lang="zh-CN" altLang="en-US" dirty="0">
              <a:latin typeface="Microsoft YaHei" charset="-122"/>
              <a:ea typeface="Microsoft YaHei" charset="-122"/>
              <a:cs typeface="Microsoft YaHei" charset="-122"/>
            </a:endParaRPr>
          </a:p>
        </p:txBody>
      </p:sp>
      <p:pic>
        <p:nvPicPr>
          <p:cNvPr id="8" name="图片 7"/>
          <p:cNvPicPr>
            <a:picLocks noChangeAspect="1"/>
          </p:cNvPicPr>
          <p:nvPr/>
        </p:nvPicPr>
        <p:blipFill>
          <a:blip r:embed="rId3"/>
          <a:stretch>
            <a:fillRect/>
          </a:stretch>
        </p:blipFill>
        <p:spPr>
          <a:xfrm>
            <a:off x="1439049" y="4993100"/>
            <a:ext cx="1789943" cy="1334768"/>
          </a:xfrm>
          <a:prstGeom prst="rect">
            <a:avLst/>
          </a:prstGeom>
        </p:spPr>
      </p:pic>
      <p:pic>
        <p:nvPicPr>
          <p:cNvPr id="9" name="图片 8"/>
          <p:cNvPicPr>
            <a:picLocks noChangeAspect="1"/>
          </p:cNvPicPr>
          <p:nvPr/>
        </p:nvPicPr>
        <p:blipFill>
          <a:blip r:embed="rId4"/>
          <a:stretch>
            <a:fillRect/>
          </a:stretch>
        </p:blipFill>
        <p:spPr>
          <a:xfrm>
            <a:off x="5744948" y="1044174"/>
            <a:ext cx="2011096" cy="1039191"/>
          </a:xfrm>
          <a:prstGeom prst="rect">
            <a:avLst/>
          </a:prstGeom>
        </p:spPr>
      </p:pic>
      <p:sp>
        <p:nvSpPr>
          <p:cNvPr id="10" name="文本框 9"/>
          <p:cNvSpPr txBox="1"/>
          <p:nvPr/>
        </p:nvSpPr>
        <p:spPr>
          <a:xfrm>
            <a:off x="4283968" y="2163934"/>
            <a:ext cx="4716016" cy="4524315"/>
          </a:xfrm>
          <a:prstGeom prst="rect">
            <a:avLst/>
          </a:prstGeom>
          <a:noFill/>
        </p:spPr>
        <p:txBody>
          <a:bodyPr wrap="square" rtlCol="0">
            <a:spAutoFit/>
          </a:bodyPr>
          <a:lstStyle/>
          <a:p>
            <a:pPr algn="ctr"/>
            <a:r>
              <a:rPr kumimoji="1" lang="zh-CN" altLang="en-US" b="1" dirty="0" smtClean="0">
                <a:solidFill>
                  <a:schemeClr val="tx2">
                    <a:lumMod val="60000"/>
                    <a:lumOff val="40000"/>
                  </a:schemeClr>
                </a:solidFill>
                <a:latin typeface="Microsoft YaHei" charset="-122"/>
                <a:ea typeface="Microsoft YaHei" charset="-122"/>
                <a:cs typeface="Microsoft YaHei" charset="-122"/>
              </a:rPr>
              <a:t>智能合约解决方案</a:t>
            </a:r>
            <a:endParaRPr kumimoji="1" lang="en-US" altLang="zh-CN" b="1" dirty="0" smtClean="0">
              <a:solidFill>
                <a:schemeClr val="tx2">
                  <a:lumMod val="60000"/>
                  <a:lumOff val="40000"/>
                </a:schemeClr>
              </a:solidFill>
              <a:latin typeface="Microsoft YaHei" charset="-122"/>
              <a:ea typeface="Microsoft YaHei" charset="-122"/>
              <a:cs typeface="Microsoft YaHei" charset="-122"/>
            </a:endParaRPr>
          </a:p>
          <a:p>
            <a:pPr algn="ctr"/>
            <a:endParaRPr kumimoji="1" lang="en-US" altLang="zh-CN" b="1" dirty="0" smtClean="0">
              <a:latin typeface="Microsoft YaHei" charset="-122"/>
              <a:ea typeface="Microsoft YaHei" charset="-122"/>
              <a:cs typeface="Microsoft YaHei" charset="-122"/>
            </a:endParaRPr>
          </a:p>
          <a:p>
            <a:pPr marL="342900" indent="-342900">
              <a:buFont typeface="+mj-lt"/>
              <a:buAutoNum type="arabicPeriod"/>
            </a:pPr>
            <a:r>
              <a:rPr lang="zh-CN" altLang="en-US" dirty="0" smtClean="0">
                <a:latin typeface="Microsoft YaHei" charset="-122"/>
                <a:ea typeface="Microsoft YaHei" charset="-122"/>
                <a:cs typeface="Microsoft YaHei" charset="-122"/>
              </a:rPr>
              <a:t>底层区块链的共识算法保证数据的一致性</a:t>
            </a:r>
            <a:endParaRPr lang="en-US" altLang="zh-CN" dirty="0" smtClean="0">
              <a:latin typeface="Microsoft YaHei" charset="-122"/>
              <a:ea typeface="Microsoft YaHei" charset="-122"/>
              <a:cs typeface="Microsoft YaHei" charset="-122"/>
            </a:endParaRPr>
          </a:p>
          <a:p>
            <a:pPr marL="342900" indent="-342900">
              <a:buFont typeface="+mj-lt"/>
              <a:buAutoNum type="arabicPeriod"/>
            </a:pPr>
            <a:endParaRPr lang="en-US" altLang="zh-CN" dirty="0" smtClean="0">
              <a:latin typeface="Microsoft YaHei" charset="-122"/>
              <a:ea typeface="Microsoft YaHei" charset="-122"/>
              <a:cs typeface="Microsoft YaHei" charset="-122"/>
            </a:endParaRPr>
          </a:p>
          <a:p>
            <a:pPr marL="342900" indent="-342900">
              <a:buFont typeface="+mj-lt"/>
              <a:buAutoNum type="arabicPeriod"/>
            </a:pPr>
            <a:r>
              <a:rPr lang="zh-CN" altLang="en-US" dirty="0" smtClean="0">
                <a:latin typeface="Microsoft YaHei" charset="-122"/>
                <a:ea typeface="Microsoft YaHei" charset="-122"/>
                <a:cs typeface="Microsoft YaHei" charset="-122"/>
              </a:rPr>
              <a:t>全网的数据可靠性不依赖于单点稳定性，单点的崩溃不会造成全网数据的丢失，节点恢复之后可以同步历史数据</a:t>
            </a:r>
            <a:endParaRPr lang="en-US" altLang="zh-CN" dirty="0" smtClean="0">
              <a:latin typeface="Microsoft YaHei" charset="-122"/>
              <a:ea typeface="Microsoft YaHei" charset="-122"/>
              <a:cs typeface="Microsoft YaHei" charset="-122"/>
            </a:endParaRPr>
          </a:p>
          <a:p>
            <a:pPr marL="342900" indent="-342900">
              <a:buFont typeface="+mj-lt"/>
              <a:buAutoNum type="arabicPeriod"/>
            </a:pPr>
            <a:endParaRPr lang="en-US" altLang="zh-CN" dirty="0" smtClean="0">
              <a:latin typeface="Microsoft YaHei" charset="-122"/>
              <a:ea typeface="Microsoft YaHei" charset="-122"/>
              <a:cs typeface="Microsoft YaHei" charset="-122"/>
            </a:endParaRPr>
          </a:p>
          <a:p>
            <a:pPr marL="342900" indent="-342900">
              <a:buFont typeface="+mj-lt"/>
              <a:buAutoNum type="arabicPeriod"/>
            </a:pPr>
            <a:r>
              <a:rPr kumimoji="1" lang="zh-CN" altLang="en-US" dirty="0" smtClean="0">
                <a:latin typeface="Microsoft YaHei" charset="-122"/>
                <a:ea typeface="Microsoft YaHei" charset="-122"/>
                <a:cs typeface="Microsoft YaHei" charset="-122"/>
              </a:rPr>
              <a:t>以太坊智能合约有严格的数据传递权限，只有挖到区块的节点有权执行合约进行数据的读写、运算等操作，操作结果公布至全网节点进行验证和记录</a:t>
            </a:r>
            <a:endParaRPr kumimoji="1" lang="en-US" altLang="zh-CN" dirty="0" smtClean="0">
              <a:latin typeface="Microsoft YaHei" charset="-122"/>
              <a:ea typeface="Microsoft YaHei" charset="-122"/>
              <a:cs typeface="Microsoft YaHei" charset="-122"/>
            </a:endParaRPr>
          </a:p>
          <a:p>
            <a:pPr marL="342900" indent="-342900">
              <a:buFont typeface="+mj-lt"/>
              <a:buAutoNum type="arabicPeriod"/>
            </a:pPr>
            <a:endParaRPr kumimoji="1" lang="en-US" altLang="zh-CN" dirty="0" smtClean="0">
              <a:latin typeface="Microsoft YaHei" charset="-122"/>
              <a:ea typeface="Microsoft YaHei" charset="-122"/>
              <a:cs typeface="Microsoft YaHei" charset="-122"/>
            </a:endParaRPr>
          </a:p>
          <a:p>
            <a:pPr marL="342900" indent="-342900">
              <a:buFont typeface="+mj-lt"/>
              <a:buAutoNum type="arabicPeriod"/>
            </a:pPr>
            <a:r>
              <a:rPr kumimoji="1" lang="zh-CN" altLang="en-US" dirty="0" smtClean="0">
                <a:solidFill>
                  <a:srgbClr val="FF0000"/>
                </a:solidFill>
                <a:latin typeface="Microsoft YaHei" charset="-122"/>
                <a:ea typeface="Microsoft YaHei" charset="-122"/>
                <a:cs typeface="Microsoft YaHei" charset="-122"/>
              </a:rPr>
              <a:t>性能问题尚待解决</a:t>
            </a:r>
            <a:r>
              <a:rPr kumimoji="1" lang="zh-CN" altLang="en-US" dirty="0" smtClean="0">
                <a:latin typeface="Microsoft YaHei" charset="-122"/>
                <a:ea typeface="Microsoft YaHei" charset="-122"/>
                <a:cs typeface="Microsoft YaHei" charset="-122"/>
              </a:rPr>
              <a:t>，目前只适用于关键数据上链，不适用过大的存储体积和过高的交易吞吐</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0557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596716584"/>
              </p:ext>
            </p:extLst>
          </p:nvPr>
        </p:nvGraphicFramePr>
        <p:xfrm>
          <a:off x="1259632" y="1628800"/>
          <a:ext cx="6992364" cy="4392492"/>
        </p:xfrm>
        <a:graphic>
          <a:graphicData uri="http://schemas.openxmlformats.org/drawingml/2006/table">
            <a:tbl>
              <a:tblPr firstRow="1" bandRow="1">
                <a:tableStyleId>{5C22544A-7EE6-4342-B048-85BDC9FD1C3A}</a:tableStyleId>
              </a:tblPr>
              <a:tblGrid>
                <a:gridCol w="6992364">
                  <a:extLst>
                    <a:ext uri="{9D8B030D-6E8A-4147-A177-3AD203B41FA5}">
                      <a16:colId xmlns:a16="http://schemas.microsoft.com/office/drawing/2014/main" val="20000"/>
                    </a:ext>
                  </a:extLst>
                </a:gridCol>
              </a:tblGrid>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02060"/>
                          </a:solidFill>
                          <a:latin typeface="微软雅黑" pitchFamily="34" charset="-122"/>
                          <a:ea typeface="微软雅黑" pitchFamily="34" charset="-122"/>
                        </a:rPr>
                        <a:t>以太坊</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a:t>
                      </a:r>
                      <a:endParaRPr lang="en-US" altLang="zh-CN" sz="2800" b="1" dirty="0" smtClean="0">
                        <a:solidFill>
                          <a:schemeClr val="bg1">
                            <a:lumMod val="85000"/>
                          </a:schemeClr>
                        </a:solidFill>
                        <a:latin typeface="微软雅黑" pitchFamily="34" charset="-122"/>
                        <a:ea typeface="微软雅黑" pitchFamily="34" charset="-122"/>
                      </a:endParaRP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5931842"/>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以太坊虚拟机</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智能合约的举例和分析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智能合约的安全性分析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概括总结</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cxnSp>
        <p:nvCxnSpPr>
          <p:cNvPr id="3" name="直接连接符 2"/>
          <p:cNvCxnSpPr/>
          <p:nvPr/>
        </p:nvCxnSpPr>
        <p:spPr>
          <a:xfrm>
            <a:off x="179512" y="764704"/>
            <a:ext cx="2667474" cy="0"/>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a:solidFill>
                  <a:srgbClr val="0F1249"/>
                </a:solidFill>
                <a:latin typeface="微软雅黑" pitchFamily="34" charset="-122"/>
                <a:ea typeface="微软雅黑" pitchFamily="34" charset="-122"/>
              </a:rPr>
              <a:t>目录</a:t>
            </a:r>
          </a:p>
        </p:txBody>
      </p:sp>
      <p:sp>
        <p:nvSpPr>
          <p:cNvPr id="6" name="TextBox 5"/>
          <p:cNvSpPr txBox="1"/>
          <p:nvPr/>
        </p:nvSpPr>
        <p:spPr>
          <a:xfrm>
            <a:off x="1724425" y="836712"/>
            <a:ext cx="1025922" cy="369332"/>
          </a:xfrm>
          <a:prstGeom prst="rect">
            <a:avLst/>
          </a:prstGeom>
          <a:solidFill>
            <a:srgbClr val="0F1249"/>
          </a:solidFill>
        </p:spPr>
        <p:txBody>
          <a:bodyPr wrap="none" rtlCol="0">
            <a:spAutoFit/>
          </a:bodyPr>
          <a:lstStyle/>
          <a:p>
            <a:r>
              <a:rPr lang="en-US" altLang="zh-CN" dirty="0" smtClean="0">
                <a:solidFill>
                  <a:schemeClr val="bg1"/>
                </a:solidFill>
              </a:rPr>
              <a:t>Contents</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左箭头 8"/>
          <p:cNvSpPr/>
          <p:nvPr/>
        </p:nvSpPr>
        <p:spPr>
          <a:xfrm>
            <a:off x="7092280" y="1988840"/>
            <a:ext cx="504056"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6</a:t>
            </a:fld>
            <a:endParaRPr lang="zh-CN" altLang="en-US">
              <a:solidFill>
                <a:prstClr val="black">
                  <a:tint val="75000"/>
                </a:prstClr>
              </a:solidFill>
            </a:endParaRPr>
          </a:p>
        </p:txBody>
      </p:sp>
    </p:spTree>
    <p:extLst>
      <p:ext uri="{BB962C8B-B14F-4D97-AF65-F5344CB8AC3E}">
        <p14:creationId xmlns:p14="http://schemas.microsoft.com/office/powerpoint/2010/main" val="36961656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众筹激励</a:t>
            </a:r>
            <a:endParaRPr lang="zh-CN" altLang="en-US" dirty="0">
              <a:latin typeface="微软雅黑" panose="020B0503020204020204" pitchFamily="34" charset="-122"/>
            </a:endParaRPr>
          </a:p>
        </p:txBody>
      </p:sp>
      <p:sp>
        <p:nvSpPr>
          <p:cNvPr id="3" name="object 13"/>
          <p:cNvSpPr txBox="1"/>
          <p:nvPr/>
        </p:nvSpPr>
        <p:spPr>
          <a:xfrm>
            <a:off x="755576" y="1196752"/>
            <a:ext cx="7821930" cy="4939814"/>
          </a:xfrm>
          <a:prstGeom prst="rect">
            <a:avLst/>
          </a:prstGeom>
        </p:spPr>
        <p:txBody>
          <a:bodyPr vert="horz" wrap="square" lIns="0" tIns="0" rIns="0" bIns="0" rtlCol="0">
            <a:spAutoFit/>
          </a:bodyPr>
          <a:lstStyle/>
          <a:p>
            <a:pPr marL="12700">
              <a:lnSpc>
                <a:spcPct val="150000"/>
              </a:lnSpc>
            </a:pPr>
            <a:r>
              <a:rPr lang="zh-CN" altLang="en-US" sz="2200" b="1" dirty="0" smtClean="0">
                <a:latin typeface="微软雅黑" panose="020B0503020204020204" pitchFamily="34" charset="-122"/>
                <a:ea typeface="微软雅黑" panose="020B0503020204020204" pitchFamily="34" charset="-122"/>
                <a:cs typeface="Calibri"/>
              </a:rPr>
              <a:t>现有应用：</a:t>
            </a:r>
            <a:r>
              <a:rPr lang="en-US" altLang="zh-CN" sz="2200" b="1" dirty="0"/>
              <a:t> Ether on a Stick</a:t>
            </a:r>
            <a:endParaRPr sz="2200" b="1"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60" dirty="0" smtClean="0">
                <a:latin typeface="微软雅黑" panose="020B0503020204020204" pitchFamily="34" charset="-122"/>
                <a:ea typeface="微软雅黑" panose="020B0503020204020204" pitchFamily="34" charset="-122"/>
                <a:cs typeface="Calibri"/>
              </a:rPr>
              <a:t>悬赏完成任务（可自行设置一定金额）</a:t>
            </a:r>
            <a:endParaRPr sz="1800" dirty="0">
              <a:latin typeface="微软雅黑" panose="020B0503020204020204" pitchFamily="34" charset="-122"/>
              <a:ea typeface="微软雅黑" panose="020B0503020204020204" pitchFamily="34" charset="-122"/>
              <a:cs typeface="Calibri"/>
            </a:endParaRPr>
          </a:p>
          <a:p>
            <a:pPr marL="469900" marR="5080" indent="-367030">
              <a:lnSpc>
                <a:spcPct val="150000"/>
              </a:lnSpc>
              <a:buFont typeface="Arial"/>
              <a:buChar char="●"/>
              <a:tabLst>
                <a:tab pos="469265" algn="l"/>
                <a:tab pos="469900" algn="l"/>
              </a:tabLst>
            </a:pPr>
            <a:r>
              <a:rPr lang="zh-CN" altLang="en-US" spc="40" dirty="0" smtClean="0">
                <a:latin typeface="微软雅黑" panose="020B0503020204020204" pitchFamily="34" charset="-122"/>
                <a:ea typeface="微软雅黑" panose="020B0503020204020204" pitchFamily="34" charset="-122"/>
                <a:cs typeface="Calibri"/>
              </a:rPr>
              <a:t>参与者把资金放到一个智能合约上（合约是有地址的）；在参与者投票确定某个任务完成之后</a:t>
            </a:r>
            <a:r>
              <a:rPr lang="zh-CN" altLang="en-US" spc="40" dirty="0">
                <a:latin typeface="微软雅黑" panose="020B0503020204020204" pitchFamily="34" charset="-122"/>
                <a:ea typeface="微软雅黑" panose="020B0503020204020204" pitchFamily="34" charset="-122"/>
                <a:cs typeface="Calibri"/>
              </a:rPr>
              <a:t>，合约会</a:t>
            </a:r>
            <a:r>
              <a:rPr lang="zh-CN" altLang="en-US" spc="40" dirty="0" smtClean="0">
                <a:latin typeface="微软雅黑" panose="020B0503020204020204" pitchFamily="34" charset="-122"/>
                <a:ea typeface="微软雅黑" panose="020B0503020204020204" pitchFamily="34" charset="-122"/>
                <a:cs typeface="Calibri"/>
              </a:rPr>
              <a:t>自动将钱付给完成任务的人</a:t>
            </a:r>
            <a:endParaRPr lang="en-US" altLang="zh-CN" sz="2200" dirty="0" smtClean="0">
              <a:latin typeface="微软雅黑" panose="020B0503020204020204" pitchFamily="34" charset="-122"/>
              <a:ea typeface="微软雅黑" panose="020B0503020204020204" pitchFamily="34" charset="-122"/>
              <a:cs typeface="Calibri"/>
            </a:endParaRPr>
          </a:p>
          <a:p>
            <a:pPr marL="12700">
              <a:lnSpc>
                <a:spcPct val="150000"/>
              </a:lnSpc>
            </a:pPr>
            <a:r>
              <a:rPr lang="zh-CN" altLang="en-US" sz="2200" b="1" dirty="0" smtClean="0">
                <a:latin typeface="微软雅黑" panose="020B0503020204020204" pitchFamily="34" charset="-122"/>
                <a:ea typeface="微软雅黑" panose="020B0503020204020204" pitchFamily="34" charset="-122"/>
                <a:cs typeface="Calibri"/>
              </a:rPr>
              <a:t>其他场景</a:t>
            </a:r>
            <a:endParaRPr sz="2200" b="1" dirty="0">
              <a:latin typeface="微软雅黑" panose="020B0503020204020204" pitchFamily="34" charset="-122"/>
              <a:ea typeface="微软雅黑" panose="020B0503020204020204" pitchFamily="34" charset="-122"/>
              <a:cs typeface="Calibri"/>
            </a:endParaRPr>
          </a:p>
          <a:p>
            <a:pPr marL="469900" marR="77470" indent="-367030">
              <a:lnSpc>
                <a:spcPct val="150000"/>
              </a:lnSpc>
              <a:buFont typeface="Arial"/>
              <a:buChar char="●"/>
              <a:tabLst>
                <a:tab pos="469265" algn="l"/>
                <a:tab pos="469900" algn="l"/>
              </a:tabLst>
            </a:pPr>
            <a:r>
              <a:rPr lang="zh-CN" altLang="en-US" spc="140" dirty="0">
                <a:latin typeface="微软雅黑" panose="020B0503020204020204" pitchFamily="34" charset="-122"/>
                <a:ea typeface="微软雅黑" panose="020B0503020204020204" pitchFamily="34" charset="-122"/>
                <a:cs typeface="Calibri"/>
              </a:rPr>
              <a:t>一家公司</a:t>
            </a:r>
            <a:r>
              <a:rPr lang="zh-CN" altLang="en-US" spc="140" dirty="0" smtClean="0">
                <a:latin typeface="微软雅黑" panose="020B0503020204020204" pitchFamily="34" charset="-122"/>
                <a:ea typeface="微软雅黑" panose="020B0503020204020204" pitchFamily="34" charset="-122"/>
                <a:cs typeface="Calibri"/>
              </a:rPr>
              <a:t>污染了一条河流，对附近</a:t>
            </a:r>
            <a:r>
              <a:rPr lang="zh-CN" altLang="en-US" spc="140" dirty="0">
                <a:latin typeface="微软雅黑" panose="020B0503020204020204" pitchFamily="34" charset="-122"/>
                <a:ea typeface="微软雅黑" panose="020B0503020204020204" pitchFamily="34" charset="-122"/>
                <a:cs typeface="Calibri"/>
              </a:rPr>
              <a:t>的</a:t>
            </a:r>
            <a:r>
              <a:rPr lang="zh-CN" altLang="en-US" spc="140" dirty="0" smtClean="0">
                <a:latin typeface="微软雅黑" panose="020B0503020204020204" pitchFamily="34" charset="-122"/>
                <a:ea typeface="微软雅黑" panose="020B0503020204020204" pitchFamily="34" charset="-122"/>
                <a:cs typeface="Calibri"/>
              </a:rPr>
              <a:t>居民都造成了不利影响</a:t>
            </a:r>
            <a:endParaRPr sz="1800" dirty="0" smtClean="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90" dirty="0">
                <a:latin typeface="微软雅黑" panose="020B0503020204020204" pitchFamily="34" charset="-122"/>
                <a:ea typeface="微软雅黑" panose="020B0503020204020204" pitchFamily="34" charset="-122"/>
                <a:cs typeface="Calibri"/>
              </a:rPr>
              <a:t>当地</a:t>
            </a:r>
            <a:r>
              <a:rPr lang="zh-CN" altLang="en-US" spc="90" dirty="0" smtClean="0">
                <a:latin typeface="微软雅黑" panose="020B0503020204020204" pitchFamily="34" charset="-122"/>
                <a:ea typeface="微软雅黑" panose="020B0503020204020204" pitchFamily="34" charset="-122"/>
                <a:cs typeface="Calibri"/>
              </a:rPr>
              <a:t>政府办事效率极其低下，居民愿意自己筹钱治理污染</a:t>
            </a:r>
            <a:endParaRPr sz="1800"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70" dirty="0" smtClean="0">
                <a:latin typeface="微软雅黑" panose="020B0503020204020204" pitchFamily="34" charset="-122"/>
                <a:ea typeface="微软雅黑" panose="020B0503020204020204" pitchFamily="34" charset="-122"/>
                <a:cs typeface="Calibri"/>
              </a:rPr>
              <a:t>当地居民一起筹集资金，并利用智能合约，在治理完成之后将钱付给那家公司，以此激励公司治理污染</a:t>
            </a:r>
            <a:endParaRPr lang="en-US" altLang="zh-CN" spc="40" dirty="0" smtClean="0">
              <a:latin typeface="微软雅黑" panose="020B0503020204020204" pitchFamily="34" charset="-122"/>
              <a:ea typeface="微软雅黑" panose="020B0503020204020204" pitchFamily="34" charset="-122"/>
              <a:cs typeface="Calibri"/>
            </a:endParaRPr>
          </a:p>
          <a:p>
            <a:pPr marL="12700">
              <a:lnSpc>
                <a:spcPct val="150000"/>
              </a:lnSpc>
            </a:pPr>
            <a:endParaRPr lang="en-US" altLang="zh-CN" sz="2200" b="1" dirty="0" smtClean="0">
              <a:latin typeface="微软雅黑" panose="020B0503020204020204" pitchFamily="34" charset="-122"/>
              <a:ea typeface="微软雅黑" panose="020B0503020204020204" pitchFamily="34" charset="-122"/>
              <a:cs typeface="Calibri"/>
            </a:endParaRPr>
          </a:p>
          <a:p>
            <a:pPr marL="12700">
              <a:lnSpc>
                <a:spcPct val="150000"/>
              </a:lnSpc>
            </a:pPr>
            <a:r>
              <a:rPr lang="zh-CN" altLang="en-US" sz="2400" b="1" i="1" dirty="0" smtClean="0">
                <a:solidFill>
                  <a:srgbClr val="FF0000"/>
                </a:solidFill>
                <a:latin typeface="微软雅黑" panose="020B0503020204020204" pitchFamily="34" charset="-122"/>
                <a:ea typeface="微软雅黑" panose="020B0503020204020204" pitchFamily="34" charset="-122"/>
                <a:cs typeface="Calibri"/>
              </a:rPr>
              <a:t>解决了搭</a:t>
            </a:r>
            <a:r>
              <a:rPr lang="zh-CN" altLang="en-US" sz="2400" b="1" i="1" dirty="0">
                <a:solidFill>
                  <a:srgbClr val="FF0000"/>
                </a:solidFill>
                <a:latin typeface="微软雅黑" panose="020B0503020204020204" pitchFamily="34" charset="-122"/>
                <a:ea typeface="微软雅黑" panose="020B0503020204020204" pitchFamily="34" charset="-122"/>
                <a:cs typeface="Calibri"/>
              </a:rPr>
              <a:t>便车问题</a:t>
            </a:r>
            <a:endParaRPr sz="2400" b="1" i="1" dirty="0">
              <a:solidFill>
                <a:srgbClr val="FF0000"/>
              </a:solidFill>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3851682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智能能源网</a:t>
            </a:r>
          </a:p>
        </p:txBody>
      </p:sp>
      <p:sp>
        <p:nvSpPr>
          <p:cNvPr id="3" name="object 17"/>
          <p:cNvSpPr txBox="1"/>
          <p:nvPr/>
        </p:nvSpPr>
        <p:spPr>
          <a:xfrm>
            <a:off x="562473" y="1124688"/>
            <a:ext cx="6313783" cy="4778231"/>
          </a:xfrm>
          <a:prstGeom prst="rect">
            <a:avLst/>
          </a:prstGeom>
        </p:spPr>
        <p:txBody>
          <a:bodyPr vert="horz" wrap="square" lIns="0" tIns="0" rIns="0" bIns="0" rtlCol="0">
            <a:spAutoFit/>
          </a:bodyPr>
          <a:lstStyle/>
          <a:p>
            <a:pPr marL="12700">
              <a:lnSpc>
                <a:spcPct val="150000"/>
              </a:lnSpc>
              <a:spcBef>
                <a:spcPts val="700"/>
              </a:spcBef>
            </a:pPr>
            <a:r>
              <a:rPr lang="zh-CN" altLang="en-US" sz="2200" b="1" spc="40" dirty="0">
                <a:latin typeface="微软雅黑" panose="020B0503020204020204" pitchFamily="34" charset="-122"/>
                <a:ea typeface="微软雅黑" panose="020B0503020204020204" pitchFamily="34" charset="-122"/>
                <a:cs typeface="Calibri"/>
              </a:rPr>
              <a:t>场景</a:t>
            </a:r>
            <a:r>
              <a:rPr sz="2200" b="1" spc="40" dirty="0">
                <a:latin typeface="微软雅黑" panose="020B0503020204020204" pitchFamily="34" charset="-122"/>
                <a:ea typeface="微软雅黑" panose="020B0503020204020204" pitchFamily="34" charset="-122"/>
                <a:cs typeface="Calibri"/>
              </a:rPr>
              <a:t>:</a:t>
            </a:r>
          </a:p>
          <a:p>
            <a:pPr marL="469900" indent="-367030">
              <a:lnSpc>
                <a:spcPct val="150000"/>
              </a:lnSpc>
              <a:spcBef>
                <a:spcPts val="15"/>
              </a:spcBef>
              <a:buFont typeface="Arial"/>
              <a:buChar char="●"/>
              <a:tabLst>
                <a:tab pos="469265" algn="l"/>
                <a:tab pos="469900" algn="l"/>
              </a:tabLst>
            </a:pPr>
            <a:r>
              <a:rPr lang="zh-CN" altLang="en-US" spc="75" dirty="0">
                <a:latin typeface="微软雅黑" panose="020B0503020204020204" pitchFamily="34" charset="-122"/>
                <a:ea typeface="微软雅黑" panose="020B0503020204020204" pitchFamily="34" charset="-122"/>
                <a:cs typeface="Calibri"/>
              </a:rPr>
              <a:t>能源（热，电）在</a:t>
            </a:r>
            <a:r>
              <a:rPr lang="zh-CN" altLang="en-US" spc="75" dirty="0" smtClean="0">
                <a:latin typeface="微软雅黑" panose="020B0503020204020204" pitchFamily="34" charset="-122"/>
                <a:ea typeface="微软雅黑" panose="020B0503020204020204" pitchFamily="34" charset="-122"/>
                <a:cs typeface="Calibri"/>
              </a:rPr>
              <a:t>社区中不平衡</a:t>
            </a:r>
            <a:endParaRPr sz="1800"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en-US" altLang="zh-CN" spc="105" dirty="0" smtClean="0">
                <a:latin typeface="微软雅黑" panose="020B0503020204020204" pitchFamily="34" charset="-122"/>
                <a:ea typeface="微软雅黑" panose="020B0503020204020204" pitchFamily="34" charset="-122"/>
                <a:cs typeface="Calibri"/>
              </a:rPr>
              <a:t>A</a:t>
            </a:r>
            <a:r>
              <a:rPr lang="zh-CN" altLang="en-US" spc="105" dirty="0" smtClean="0">
                <a:latin typeface="微软雅黑" panose="020B0503020204020204" pitchFamily="34" charset="-122"/>
                <a:ea typeface="微软雅黑" panose="020B0503020204020204" pitchFamily="34" charset="-122"/>
                <a:cs typeface="Calibri"/>
              </a:rPr>
              <a:t>区域可能</a:t>
            </a:r>
            <a:r>
              <a:rPr lang="zh-CN" altLang="en-US" spc="105" dirty="0">
                <a:latin typeface="微软雅黑" panose="020B0503020204020204" pitchFamily="34" charset="-122"/>
                <a:ea typeface="微软雅黑" panose="020B0503020204020204" pitchFamily="34" charset="-122"/>
                <a:cs typeface="Calibri"/>
              </a:rPr>
              <a:t>太</a:t>
            </a:r>
            <a:r>
              <a:rPr lang="zh-CN" altLang="en-US" spc="105" dirty="0" smtClean="0">
                <a:latin typeface="微软雅黑" panose="020B0503020204020204" pitchFamily="34" charset="-122"/>
                <a:ea typeface="微软雅黑" panose="020B0503020204020204" pitchFamily="34" charset="-122"/>
                <a:cs typeface="Calibri"/>
              </a:rPr>
              <a:t>热</a:t>
            </a:r>
            <a:r>
              <a:rPr lang="zh-CN" altLang="en-US" spc="105" dirty="0">
                <a:latin typeface="微软雅黑" panose="020B0503020204020204" pitchFamily="34" charset="-122"/>
                <a:ea typeface="微软雅黑" panose="020B0503020204020204" pitchFamily="34" charset="-122"/>
                <a:cs typeface="Calibri"/>
              </a:rPr>
              <a:t>，</a:t>
            </a:r>
            <a:r>
              <a:rPr lang="zh-CN" altLang="en-US" spc="105" dirty="0" smtClean="0">
                <a:latin typeface="微软雅黑" panose="020B0503020204020204" pitchFamily="34" charset="-122"/>
                <a:ea typeface="微软雅黑" panose="020B0503020204020204" pitchFamily="34" charset="-122"/>
                <a:cs typeface="Calibri"/>
              </a:rPr>
              <a:t>而</a:t>
            </a:r>
            <a:r>
              <a:rPr lang="en-US" altLang="zh-CN" spc="105" dirty="0" smtClean="0">
                <a:latin typeface="微软雅黑" panose="020B0503020204020204" pitchFamily="34" charset="-122"/>
                <a:ea typeface="微软雅黑" panose="020B0503020204020204" pitchFamily="34" charset="-122"/>
                <a:cs typeface="Calibri"/>
              </a:rPr>
              <a:t>C</a:t>
            </a:r>
            <a:r>
              <a:rPr lang="zh-CN" altLang="en-US" spc="105" dirty="0" smtClean="0">
                <a:latin typeface="微软雅黑" panose="020B0503020204020204" pitchFamily="34" charset="-122"/>
                <a:ea typeface="微软雅黑" panose="020B0503020204020204" pitchFamily="34" charset="-122"/>
                <a:cs typeface="Calibri"/>
              </a:rPr>
              <a:t>区域可能</a:t>
            </a:r>
            <a:r>
              <a:rPr lang="zh-CN" altLang="en-US" spc="105" dirty="0">
                <a:latin typeface="微软雅黑" panose="020B0503020204020204" pitchFamily="34" charset="-122"/>
                <a:ea typeface="微软雅黑" panose="020B0503020204020204" pitchFamily="34" charset="-122"/>
                <a:cs typeface="Calibri"/>
              </a:rPr>
              <a:t>会太</a:t>
            </a:r>
            <a:r>
              <a:rPr lang="zh-CN" altLang="en-US" spc="105" dirty="0" smtClean="0">
                <a:latin typeface="微软雅黑" panose="020B0503020204020204" pitchFamily="34" charset="-122"/>
                <a:ea typeface="微软雅黑" panose="020B0503020204020204" pitchFamily="34" charset="-122"/>
                <a:cs typeface="Calibri"/>
              </a:rPr>
              <a:t>冷</a:t>
            </a:r>
            <a:endParaRPr sz="1800" dirty="0">
              <a:latin typeface="微软雅黑" panose="020B0503020204020204" pitchFamily="34" charset="-122"/>
              <a:ea typeface="微软雅黑" panose="020B0503020204020204" pitchFamily="34" charset="-122"/>
              <a:cs typeface="Calibri"/>
            </a:endParaRPr>
          </a:p>
          <a:p>
            <a:pPr marL="469900" marR="290195" indent="-367030">
              <a:lnSpc>
                <a:spcPct val="150000"/>
              </a:lnSpc>
              <a:buFont typeface="Arial"/>
              <a:buChar char="●"/>
              <a:tabLst>
                <a:tab pos="469265" algn="l"/>
                <a:tab pos="469900" algn="l"/>
              </a:tabLst>
            </a:pPr>
            <a:r>
              <a:rPr lang="en-US" altLang="zh-CN" spc="105" dirty="0" smtClean="0">
                <a:latin typeface="微软雅黑" panose="020B0503020204020204" pitchFamily="34" charset="-122"/>
                <a:ea typeface="微软雅黑" panose="020B0503020204020204" pitchFamily="34" charset="-122"/>
                <a:cs typeface="Calibri"/>
              </a:rPr>
              <a:t>A</a:t>
            </a:r>
            <a:r>
              <a:rPr lang="zh-CN" altLang="en-US" spc="105" dirty="0" smtClean="0">
                <a:latin typeface="微软雅黑" panose="020B0503020204020204" pitchFamily="34" charset="-122"/>
                <a:ea typeface="微软雅黑" panose="020B0503020204020204" pitchFamily="34" charset="-122"/>
                <a:cs typeface="Calibri"/>
              </a:rPr>
              <a:t>可以</a:t>
            </a:r>
            <a:r>
              <a:rPr lang="zh-CN" altLang="en-US" spc="105" dirty="0">
                <a:latin typeface="微软雅黑" panose="020B0503020204020204" pitchFamily="34" charset="-122"/>
                <a:ea typeface="微软雅黑" panose="020B0503020204020204" pitchFamily="34" charset="-122"/>
                <a:cs typeface="Calibri"/>
              </a:rPr>
              <a:t>将</a:t>
            </a:r>
            <a:r>
              <a:rPr lang="zh-CN" altLang="en-US" spc="105" dirty="0" smtClean="0">
                <a:latin typeface="微软雅黑" panose="020B0503020204020204" pitchFamily="34" charset="-122"/>
                <a:ea typeface="微软雅黑" panose="020B0503020204020204" pitchFamily="34" charset="-122"/>
                <a:cs typeface="Calibri"/>
              </a:rPr>
              <a:t>其富余的能量</a:t>
            </a:r>
            <a:r>
              <a:rPr lang="zh-CN" altLang="en-US" spc="105" dirty="0">
                <a:latin typeface="微软雅黑" panose="020B0503020204020204" pitchFamily="34" charset="-122"/>
                <a:ea typeface="微软雅黑" panose="020B0503020204020204" pitchFamily="34" charset="-122"/>
                <a:cs typeface="Calibri"/>
              </a:rPr>
              <a:t>出售给</a:t>
            </a:r>
            <a:r>
              <a:rPr lang="en-US" altLang="zh-CN" spc="105" dirty="0" smtClean="0">
                <a:latin typeface="微软雅黑" panose="020B0503020204020204" pitchFamily="34" charset="-122"/>
                <a:ea typeface="微软雅黑" panose="020B0503020204020204" pitchFamily="34" charset="-122"/>
                <a:cs typeface="Calibri"/>
              </a:rPr>
              <a:t>C</a:t>
            </a:r>
            <a:r>
              <a:rPr lang="zh-CN" altLang="en-US" spc="105" dirty="0" smtClean="0">
                <a:latin typeface="微软雅黑" panose="020B0503020204020204" pitchFamily="34" charset="-122"/>
                <a:ea typeface="微软雅黑" panose="020B0503020204020204" pitchFamily="34" charset="-122"/>
                <a:cs typeface="Calibri"/>
              </a:rPr>
              <a:t>，各取所需</a:t>
            </a:r>
            <a:endParaRPr sz="1800"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10" dirty="0" smtClean="0">
                <a:latin typeface="微软雅黑" panose="020B0503020204020204" pitchFamily="34" charset="-122"/>
                <a:ea typeface="微软雅黑" panose="020B0503020204020204" pitchFamily="34" charset="-122"/>
                <a:cs typeface="Calibri"/>
              </a:rPr>
              <a:t>创建一</a:t>
            </a:r>
            <a:r>
              <a:rPr lang="zh-CN" altLang="en-US" spc="10" dirty="0">
                <a:latin typeface="微软雅黑" panose="020B0503020204020204" pitchFamily="34" charset="-122"/>
                <a:ea typeface="微软雅黑" panose="020B0503020204020204" pitchFamily="34" charset="-122"/>
                <a:cs typeface="Calibri"/>
              </a:rPr>
              <a:t>个能源</a:t>
            </a:r>
            <a:r>
              <a:rPr lang="zh-CN" altLang="en-US" spc="10" dirty="0" smtClean="0">
                <a:latin typeface="微软雅黑" panose="020B0503020204020204" pitchFamily="34" charset="-122"/>
                <a:ea typeface="微软雅黑" panose="020B0503020204020204" pitchFamily="34" charset="-122"/>
                <a:cs typeface="Calibri"/>
              </a:rPr>
              <a:t>市场，减少开销</a:t>
            </a:r>
            <a:endParaRPr sz="1800"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45" dirty="0" smtClean="0">
                <a:latin typeface="微软雅黑" panose="020B0503020204020204" pitchFamily="34" charset="-122"/>
                <a:ea typeface="微软雅黑" panose="020B0503020204020204" pitchFamily="34" charset="-122"/>
                <a:cs typeface="Calibri"/>
              </a:rPr>
              <a:t>社区整体的能源利用率更高</a:t>
            </a:r>
            <a:endParaRPr lang="en-US" altLang="zh-CN" spc="45"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endParaRPr sz="1900" dirty="0">
              <a:latin typeface="微软雅黑" panose="020B0503020204020204" pitchFamily="34" charset="-122"/>
              <a:ea typeface="微软雅黑" panose="020B0503020204020204" pitchFamily="34" charset="-122"/>
              <a:cs typeface="Times New Roman"/>
            </a:endParaRPr>
          </a:p>
          <a:p>
            <a:pPr marL="12700">
              <a:lnSpc>
                <a:spcPct val="150000"/>
              </a:lnSpc>
            </a:pPr>
            <a:r>
              <a:rPr lang="zh-CN" altLang="en-US" sz="2200" b="1" spc="40" dirty="0">
                <a:latin typeface="微软雅黑" panose="020B0503020204020204" pitchFamily="34" charset="-122"/>
                <a:ea typeface="微软雅黑" panose="020B0503020204020204" pitchFamily="34" charset="-122"/>
                <a:cs typeface="Calibri"/>
              </a:rPr>
              <a:t>问题：需要</a:t>
            </a:r>
            <a:r>
              <a:rPr lang="en-US" altLang="zh-CN" sz="2200" b="1" spc="40" dirty="0">
                <a:latin typeface="微软雅黑" panose="020B0503020204020204" pitchFamily="34" charset="-122"/>
                <a:ea typeface="微软雅黑" panose="020B0503020204020204" pitchFamily="34" charset="-122"/>
                <a:cs typeface="Calibri"/>
              </a:rPr>
              <a:t>A </a:t>
            </a:r>
            <a:r>
              <a:rPr lang="en-US" altLang="zh-CN" sz="2200" b="1" spc="40" dirty="0" smtClean="0">
                <a:latin typeface="微软雅黑" panose="020B0503020204020204" pitchFamily="34" charset="-122"/>
                <a:ea typeface="微软雅黑" panose="020B0503020204020204" pitchFamily="34" charset="-122"/>
                <a:cs typeface="Calibri"/>
              </a:rPr>
              <a:t>-&gt; </a:t>
            </a:r>
            <a:r>
              <a:rPr lang="en-US" altLang="zh-CN" sz="2200" b="1" spc="40" dirty="0">
                <a:latin typeface="微软雅黑" panose="020B0503020204020204" pitchFamily="34" charset="-122"/>
                <a:ea typeface="微软雅黑" panose="020B0503020204020204" pitchFamily="34" charset="-122"/>
                <a:cs typeface="Calibri"/>
              </a:rPr>
              <a:t>B </a:t>
            </a:r>
            <a:r>
              <a:rPr lang="en-US" altLang="zh-CN" sz="2200" b="1" spc="40" dirty="0" smtClean="0">
                <a:latin typeface="微软雅黑" panose="020B0503020204020204" pitchFamily="34" charset="-122"/>
                <a:ea typeface="微软雅黑" panose="020B0503020204020204" pitchFamily="34" charset="-122"/>
                <a:cs typeface="Calibri"/>
              </a:rPr>
              <a:t>-&gt; </a:t>
            </a:r>
            <a:r>
              <a:rPr lang="en-US" altLang="zh-CN" sz="2200" b="1" spc="40" dirty="0">
                <a:latin typeface="微软雅黑" panose="020B0503020204020204" pitchFamily="34" charset="-122"/>
                <a:ea typeface="微软雅黑" panose="020B0503020204020204" pitchFamily="34" charset="-122"/>
                <a:cs typeface="Calibri"/>
              </a:rPr>
              <a:t>C</a:t>
            </a:r>
            <a:r>
              <a:rPr lang="zh-CN" altLang="en-US" sz="2200" b="1" spc="40" dirty="0" smtClean="0">
                <a:latin typeface="微软雅黑" panose="020B0503020204020204" pitchFamily="34" charset="-122"/>
                <a:ea typeface="微软雅黑" panose="020B0503020204020204" pitchFamily="34" charset="-122"/>
                <a:cs typeface="Calibri"/>
              </a:rPr>
              <a:t>的通用的基础设施</a:t>
            </a:r>
            <a:endParaRPr sz="2200" b="1"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85" dirty="0" smtClean="0">
                <a:latin typeface="微软雅黑" panose="020B0503020204020204" pitchFamily="34" charset="-122"/>
                <a:ea typeface="微软雅黑" panose="020B0503020204020204" pitchFamily="34" charset="-122"/>
                <a:cs typeface="Calibri"/>
              </a:rPr>
              <a:t>当前的基础设施中，能源流动是无向的</a:t>
            </a:r>
            <a:endParaRPr lang="en-US" altLang="zh-CN" spc="85"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dirty="0" smtClean="0">
                <a:latin typeface="微软雅黑" panose="020B0503020204020204" pitchFamily="34" charset="-122"/>
                <a:ea typeface="微软雅黑" panose="020B0503020204020204" pitchFamily="34" charset="-122"/>
                <a:cs typeface="Calibri"/>
              </a:rPr>
              <a:t>设备制造商没有足够的利益驱动去制造智能基础设施</a:t>
            </a:r>
            <a:endParaRPr sz="1800"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50" dirty="0" smtClean="0">
                <a:latin typeface="微软雅黑" panose="020B0503020204020204" pitchFamily="34" charset="-122"/>
                <a:ea typeface="微软雅黑" panose="020B0503020204020204" pitchFamily="34" charset="-122"/>
                <a:cs typeface="Calibri"/>
              </a:rPr>
              <a:t>政府也没有动力去推动</a:t>
            </a:r>
            <a:endParaRPr sz="1800" dirty="0">
              <a:latin typeface="微软雅黑" panose="020B0503020204020204" pitchFamily="34" charset="-122"/>
              <a:ea typeface="微软雅黑" panose="020B0503020204020204" pitchFamily="34" charset="-122"/>
              <a:cs typeface="Calibri"/>
            </a:endParaRPr>
          </a:p>
        </p:txBody>
      </p:sp>
      <p:pic>
        <p:nvPicPr>
          <p:cNvPr id="24578" name="Picture 2" descr="https://f10.baidu.com/it/u=2072165700,3197207241&amp;fm=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108486"/>
            <a:ext cx="3181442"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972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智能能源网</a:t>
            </a:r>
          </a:p>
        </p:txBody>
      </p:sp>
      <p:sp>
        <p:nvSpPr>
          <p:cNvPr id="3" name="object 16"/>
          <p:cNvSpPr txBox="1"/>
          <p:nvPr/>
        </p:nvSpPr>
        <p:spPr>
          <a:xfrm>
            <a:off x="412749" y="1062632"/>
            <a:ext cx="8274050" cy="3185487"/>
          </a:xfrm>
          <a:prstGeom prst="rect">
            <a:avLst/>
          </a:prstGeom>
        </p:spPr>
        <p:txBody>
          <a:bodyPr vert="horz" wrap="square" lIns="0" tIns="0" rIns="0" bIns="0" rtlCol="0">
            <a:spAutoFit/>
          </a:bodyPr>
          <a:lstStyle/>
          <a:p>
            <a:pPr marL="12700">
              <a:lnSpc>
                <a:spcPct val="150000"/>
              </a:lnSpc>
            </a:pPr>
            <a:r>
              <a:rPr lang="zh-CN" altLang="en-US" sz="2200" b="1" spc="35" dirty="0">
                <a:latin typeface="微软雅黑" panose="020B0503020204020204" pitchFamily="34" charset="-122"/>
                <a:ea typeface="微软雅黑" panose="020B0503020204020204" pitchFamily="34" charset="-122"/>
                <a:cs typeface="Calibri"/>
              </a:rPr>
              <a:t>解决方案</a:t>
            </a:r>
            <a:r>
              <a:rPr lang="zh-CN" altLang="en-US" sz="2200" b="1" spc="35" dirty="0" smtClean="0">
                <a:latin typeface="微软雅黑" panose="020B0503020204020204" pitchFamily="34" charset="-122"/>
                <a:ea typeface="微软雅黑" panose="020B0503020204020204" pitchFamily="34" charset="-122"/>
                <a:cs typeface="Calibri"/>
              </a:rPr>
              <a:t>：通过</a:t>
            </a:r>
            <a:r>
              <a:rPr lang="zh-CN" altLang="en-US" sz="2200" b="1" spc="35" dirty="0">
                <a:latin typeface="微软雅黑" panose="020B0503020204020204" pitchFamily="34" charset="-122"/>
                <a:ea typeface="微软雅黑" panose="020B0503020204020204" pitchFamily="34" charset="-122"/>
                <a:cs typeface="Calibri"/>
              </a:rPr>
              <a:t>以太坊智能</a:t>
            </a:r>
            <a:r>
              <a:rPr lang="zh-CN" altLang="en-US" sz="2200" b="1" spc="35" dirty="0" smtClean="0">
                <a:latin typeface="微软雅黑" panose="020B0503020204020204" pitchFamily="34" charset="-122"/>
                <a:ea typeface="微软雅黑" panose="020B0503020204020204" pitchFamily="34" charset="-122"/>
                <a:cs typeface="Calibri"/>
              </a:rPr>
              <a:t>合约构建一个“财务承诺”</a:t>
            </a:r>
            <a:endParaRPr sz="2200" b="1" dirty="0">
              <a:latin typeface="微软雅黑" panose="020B0503020204020204" pitchFamily="34" charset="-122"/>
              <a:ea typeface="微软雅黑" panose="020B0503020204020204" pitchFamily="34" charset="-122"/>
              <a:cs typeface="Times New Roman"/>
            </a:endParaRPr>
          </a:p>
          <a:p>
            <a:pPr marL="12700">
              <a:lnSpc>
                <a:spcPct val="150000"/>
              </a:lnSpc>
            </a:pPr>
            <a:r>
              <a:rPr lang="zh-CN" altLang="en-US" sz="2200" b="1" spc="35" dirty="0">
                <a:latin typeface="微软雅黑" panose="020B0503020204020204" pitchFamily="34" charset="-122"/>
                <a:ea typeface="微软雅黑" panose="020B0503020204020204" pitchFamily="34" charset="-122"/>
                <a:cs typeface="Calibri"/>
              </a:rPr>
              <a:t>协作</a:t>
            </a:r>
            <a:r>
              <a:rPr lang="zh-CN" altLang="en-US" sz="2200" b="1" spc="35" dirty="0" smtClean="0">
                <a:latin typeface="微软雅黑" panose="020B0503020204020204" pitchFamily="34" charset="-122"/>
                <a:ea typeface="微软雅黑" panose="020B0503020204020204" pitchFamily="34" charset="-122"/>
                <a:cs typeface="Calibri"/>
              </a:rPr>
              <a:t>构建</a:t>
            </a:r>
            <a:endParaRPr sz="2200" b="1" spc="35" dirty="0">
              <a:latin typeface="微软雅黑" panose="020B0503020204020204" pitchFamily="34" charset="-122"/>
              <a:ea typeface="微软雅黑" panose="020B0503020204020204" pitchFamily="34" charset="-122"/>
              <a:cs typeface="Calibri"/>
            </a:endParaRPr>
          </a:p>
          <a:p>
            <a:pPr marL="469900" marR="5080" indent="-367030">
              <a:lnSpc>
                <a:spcPct val="150000"/>
              </a:lnSpc>
              <a:buFont typeface="Arial"/>
              <a:buChar char="●"/>
              <a:tabLst>
                <a:tab pos="469265" algn="l"/>
                <a:tab pos="469900" algn="l"/>
              </a:tabLst>
            </a:pPr>
            <a:r>
              <a:rPr lang="zh-CN" altLang="en-US" spc="-55" dirty="0">
                <a:latin typeface="微软雅黑" panose="020B0503020204020204" pitchFamily="34" charset="-122"/>
                <a:ea typeface="微软雅黑" panose="020B0503020204020204" pitchFamily="34" charset="-122"/>
                <a:cs typeface="Calibri"/>
              </a:rPr>
              <a:t>“我</a:t>
            </a:r>
            <a:r>
              <a:rPr lang="zh-CN" altLang="en-US" spc="-55" dirty="0" smtClean="0">
                <a:latin typeface="微软雅黑" panose="020B0503020204020204" pitchFamily="34" charset="-122"/>
                <a:ea typeface="微软雅黑" panose="020B0503020204020204" pitchFamily="34" charset="-122"/>
                <a:cs typeface="Calibri"/>
              </a:rPr>
              <a:t>，住户</a:t>
            </a:r>
            <a:r>
              <a:rPr lang="en-US" altLang="zh-CN" spc="-55" dirty="0" smtClean="0">
                <a:latin typeface="微软雅黑" panose="020B0503020204020204" pitchFamily="34" charset="-122"/>
                <a:ea typeface="微软雅黑" panose="020B0503020204020204" pitchFamily="34" charset="-122"/>
                <a:cs typeface="Calibri"/>
              </a:rPr>
              <a:t>A</a:t>
            </a:r>
            <a:r>
              <a:rPr lang="zh-CN" altLang="en-US" spc="-55" dirty="0">
                <a:latin typeface="微软雅黑" panose="020B0503020204020204" pitchFamily="34" charset="-122"/>
                <a:ea typeface="微软雅黑" panose="020B0503020204020204" pitchFamily="34" charset="-122"/>
                <a:cs typeface="Calibri"/>
              </a:rPr>
              <a:t>，</a:t>
            </a:r>
            <a:r>
              <a:rPr lang="zh-CN" altLang="en-US" spc="-55" dirty="0" smtClean="0">
                <a:latin typeface="微软雅黑" panose="020B0503020204020204" pitchFamily="34" charset="-122"/>
                <a:ea typeface="微软雅黑" panose="020B0503020204020204" pitchFamily="34" charset="-122"/>
                <a:cs typeface="Calibri"/>
              </a:rPr>
              <a:t>承诺承担一万</a:t>
            </a:r>
            <a:r>
              <a:rPr lang="zh-CN" altLang="en-US" spc="-55" dirty="0">
                <a:latin typeface="微软雅黑" panose="020B0503020204020204" pitchFamily="34" charset="-122"/>
                <a:ea typeface="微软雅黑" panose="020B0503020204020204" pitchFamily="34" charset="-122"/>
                <a:cs typeface="Calibri"/>
              </a:rPr>
              <a:t>美元</a:t>
            </a:r>
            <a:r>
              <a:rPr lang="zh-CN" altLang="en-US" spc="-55" dirty="0" smtClean="0">
                <a:latin typeface="微软雅黑" panose="020B0503020204020204" pitchFamily="34" charset="-122"/>
                <a:ea typeface="微软雅黑" panose="020B0503020204020204" pitchFamily="34" charset="-122"/>
                <a:cs typeface="Calibri"/>
              </a:rPr>
              <a:t>建设</a:t>
            </a:r>
            <a:r>
              <a:rPr lang="zh-CN" altLang="en-US" spc="-55" dirty="0">
                <a:latin typeface="微软雅黑" panose="020B0503020204020204" pitchFamily="34" charset="-122"/>
                <a:ea typeface="微软雅黑" panose="020B0503020204020204" pitchFamily="34" charset="-122"/>
                <a:cs typeface="Calibri"/>
              </a:rPr>
              <a:t>这个基础设施，</a:t>
            </a:r>
            <a:r>
              <a:rPr lang="zh-CN" altLang="en-US" spc="-55" dirty="0" smtClean="0">
                <a:latin typeface="微软雅黑" panose="020B0503020204020204" pitchFamily="34" charset="-122"/>
                <a:ea typeface="微软雅黑" panose="020B0503020204020204" pitchFamily="34" charset="-122"/>
                <a:cs typeface="Calibri"/>
              </a:rPr>
              <a:t>如果住户 </a:t>
            </a:r>
            <a:r>
              <a:rPr lang="en-US" altLang="zh-CN" spc="-55" dirty="0" smtClean="0">
                <a:latin typeface="微软雅黑" panose="020B0503020204020204" pitchFamily="34" charset="-122"/>
                <a:ea typeface="微软雅黑" panose="020B0503020204020204" pitchFamily="34" charset="-122"/>
                <a:cs typeface="Calibri"/>
              </a:rPr>
              <a:t>B</a:t>
            </a:r>
            <a:r>
              <a:rPr lang="zh-CN" altLang="en-US" spc="-55" dirty="0" smtClean="0">
                <a:latin typeface="微软雅黑" panose="020B0503020204020204" pitchFamily="34" charset="-122"/>
                <a:ea typeface="微软雅黑" panose="020B0503020204020204" pitchFamily="34" charset="-122"/>
                <a:cs typeface="Calibri"/>
              </a:rPr>
              <a:t> 和 </a:t>
            </a:r>
            <a:r>
              <a:rPr lang="en-US" altLang="zh-CN" spc="-55" dirty="0" smtClean="0">
                <a:latin typeface="微软雅黑" panose="020B0503020204020204" pitchFamily="34" charset="-122"/>
                <a:ea typeface="微软雅黑" panose="020B0503020204020204" pitchFamily="34" charset="-122"/>
                <a:cs typeface="Calibri"/>
              </a:rPr>
              <a:t>C</a:t>
            </a:r>
            <a:r>
              <a:rPr lang="zh-CN" altLang="en-US" spc="-55" dirty="0" smtClean="0">
                <a:latin typeface="微软雅黑" panose="020B0503020204020204" pitchFamily="34" charset="-122"/>
                <a:ea typeface="微软雅黑" panose="020B0503020204020204" pitchFamily="34" charset="-122"/>
                <a:cs typeface="Calibri"/>
              </a:rPr>
              <a:t> 也各承担一万</a:t>
            </a:r>
            <a:r>
              <a:rPr lang="zh-CN" altLang="en-US" spc="-55" dirty="0">
                <a:latin typeface="微软雅黑" panose="020B0503020204020204" pitchFamily="34" charset="-122"/>
                <a:ea typeface="微软雅黑" panose="020B0503020204020204" pitchFamily="34" charset="-122"/>
                <a:cs typeface="Calibri"/>
              </a:rPr>
              <a:t>美元</a:t>
            </a:r>
            <a:r>
              <a:rPr lang="zh-CN" altLang="en-US" spc="-55" dirty="0" smtClean="0">
                <a:latin typeface="微软雅黑" panose="020B0503020204020204" pitchFamily="34" charset="-122"/>
                <a:ea typeface="微软雅黑" panose="020B0503020204020204" pitchFamily="34" charset="-122"/>
                <a:cs typeface="Calibri"/>
              </a:rPr>
              <a:t>，那么这笔钱会被存储在这个智能合约上，用来建设基础设施。”</a:t>
            </a:r>
            <a:endParaRPr sz="1800"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85" dirty="0" smtClean="0">
                <a:latin typeface="微软雅黑" panose="020B0503020204020204" pitchFamily="34" charset="-122"/>
                <a:ea typeface="微软雅黑" panose="020B0503020204020204" pitchFamily="34" charset="-122"/>
                <a:cs typeface="Calibri"/>
              </a:rPr>
              <a:t>住户可以在不需要相信其他人的情况下协作建设基础设施</a:t>
            </a:r>
            <a:endParaRPr sz="1900" dirty="0">
              <a:latin typeface="微软雅黑" panose="020B0503020204020204" pitchFamily="34" charset="-122"/>
              <a:ea typeface="微软雅黑" panose="020B0503020204020204" pitchFamily="34" charset="-122"/>
              <a:cs typeface="Times New Roman"/>
            </a:endParaRPr>
          </a:p>
          <a:p>
            <a:pPr marL="12700">
              <a:lnSpc>
                <a:spcPct val="150000"/>
              </a:lnSpc>
            </a:pPr>
            <a:r>
              <a:rPr lang="zh-CN" altLang="en-US" sz="2200" b="1" spc="35" dirty="0" smtClean="0">
                <a:latin typeface="微软雅黑" panose="020B0503020204020204" pitchFamily="34" charset="-122"/>
                <a:ea typeface="微软雅黑" panose="020B0503020204020204" pitchFamily="34" charset="-122"/>
                <a:cs typeface="Calibri"/>
              </a:rPr>
              <a:t>因此，以</a:t>
            </a:r>
            <a:r>
              <a:rPr lang="zh-CN" altLang="en-US" sz="2200" b="1" spc="35" dirty="0">
                <a:latin typeface="微软雅黑" panose="020B0503020204020204" pitchFamily="34" charset="-122"/>
                <a:ea typeface="微软雅黑" panose="020B0503020204020204" pitchFamily="34" charset="-122"/>
                <a:cs typeface="Calibri"/>
              </a:rPr>
              <a:t>太坊区</a:t>
            </a:r>
            <a:r>
              <a:rPr lang="zh-CN" altLang="en-US" sz="2200" b="1" spc="35" dirty="0" smtClean="0">
                <a:latin typeface="微软雅黑" panose="020B0503020204020204" pitchFamily="34" charset="-122"/>
                <a:ea typeface="微软雅黑" panose="020B0503020204020204" pitchFamily="34" charset="-122"/>
                <a:cs typeface="Calibri"/>
              </a:rPr>
              <a:t>块链可以作为</a:t>
            </a:r>
            <a:r>
              <a:rPr lang="zh-CN" altLang="en-US" sz="2200" b="1" spc="35" dirty="0">
                <a:latin typeface="微软雅黑" panose="020B0503020204020204" pitchFamily="34" charset="-122"/>
                <a:ea typeface="微软雅黑" panose="020B0503020204020204" pitchFamily="34" charset="-122"/>
                <a:cs typeface="Calibri"/>
              </a:rPr>
              <a:t>一个协调层</a:t>
            </a:r>
            <a:endParaRPr sz="2200" b="1" spc="35" dirty="0">
              <a:latin typeface="微软雅黑" panose="020B0503020204020204" pitchFamily="34" charset="-122"/>
              <a:ea typeface="微软雅黑" panose="020B0503020204020204" pitchFamily="34" charset="-122"/>
              <a:cs typeface="Calibri"/>
            </a:endParaRPr>
          </a:p>
          <a:p>
            <a:pPr marL="469900" marR="436245" indent="-367030">
              <a:lnSpc>
                <a:spcPct val="150000"/>
              </a:lnSpc>
              <a:buFont typeface="Arial"/>
              <a:buChar char="●"/>
              <a:tabLst>
                <a:tab pos="469265" algn="l"/>
                <a:tab pos="469900" algn="l"/>
              </a:tabLst>
            </a:pPr>
            <a:r>
              <a:rPr lang="zh-CN" altLang="en-US" spc="30" dirty="0" smtClean="0">
                <a:latin typeface="微软雅黑" panose="020B0503020204020204" pitchFamily="34" charset="-122"/>
                <a:ea typeface="微软雅黑" panose="020B0503020204020204" pitchFamily="34" charset="-122"/>
                <a:cs typeface="Calibri"/>
              </a:rPr>
              <a:t>通过中心化的组织或政府无法建立协作机制时，可以通过区块链来实现</a:t>
            </a:r>
            <a:endParaRPr sz="1800" dirty="0">
              <a:latin typeface="微软雅黑" panose="020B0503020204020204" pitchFamily="34" charset="-122"/>
              <a:ea typeface="微软雅黑" panose="020B0503020204020204" pitchFamily="34" charset="-122"/>
              <a:cs typeface="Calibri"/>
            </a:endParaRPr>
          </a:p>
        </p:txBody>
      </p:sp>
      <p:pic>
        <p:nvPicPr>
          <p:cNvPr id="25602" name="Picture 2" descr="https://timgsa.baidu.com/timg?image&amp;quality=80&amp;size=b9999_10000&amp;sec=1504287329256&amp;di=c2f4ef929488ce6b4151984bdce2a62a&amp;imgtype=0&amp;src=http%3A%2F%2Fwww.lzbs.com.cn%2Fttnews%2Fsite2%2F20110305%2FA031299287233515_change_W6A2P1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4509120"/>
            <a:ext cx="3240360" cy="2195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5527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去中心化的预测</a:t>
            </a:r>
            <a:r>
              <a:rPr lang="zh-CN" altLang="en-US" dirty="0">
                <a:latin typeface="微软雅黑" panose="020B0503020204020204" pitchFamily="34" charset="-122"/>
              </a:rPr>
              <a:t>市场</a:t>
            </a:r>
          </a:p>
        </p:txBody>
      </p:sp>
      <p:sp>
        <p:nvSpPr>
          <p:cNvPr id="3" name="object 2"/>
          <p:cNvSpPr txBox="1"/>
          <p:nvPr/>
        </p:nvSpPr>
        <p:spPr>
          <a:xfrm>
            <a:off x="8231550" y="724485"/>
            <a:ext cx="128270" cy="246221"/>
          </a:xfrm>
          <a:prstGeom prst="rect">
            <a:avLst/>
          </a:prstGeom>
        </p:spPr>
        <p:txBody>
          <a:bodyPr vert="horz" wrap="square" lIns="0" tIns="0" rIns="0" bIns="0" rtlCol="0">
            <a:spAutoFit/>
          </a:bodyPr>
          <a:lstStyle/>
          <a:p>
            <a:pPr marL="12700">
              <a:lnSpc>
                <a:spcPct val="100000"/>
              </a:lnSpc>
            </a:pPr>
            <a:r>
              <a:rPr sz="800" b="1" spc="-5" dirty="0">
                <a:solidFill>
                  <a:srgbClr val="FFFFFF"/>
                </a:solidFill>
                <a:latin typeface="微软雅黑" panose="020B0503020204020204" pitchFamily="34" charset="-122"/>
                <a:ea typeface="微软雅黑" panose="020B0503020204020204" pitchFamily="34" charset="-122"/>
                <a:cs typeface="Calibri"/>
              </a:rPr>
              <a:t>41</a:t>
            </a:r>
            <a:endParaRPr sz="800">
              <a:latin typeface="微软雅黑" panose="020B0503020204020204" pitchFamily="34" charset="-122"/>
              <a:ea typeface="微软雅黑" panose="020B0503020204020204" pitchFamily="34" charset="-122"/>
              <a:cs typeface="Calibri"/>
            </a:endParaRPr>
          </a:p>
        </p:txBody>
      </p:sp>
      <p:sp>
        <p:nvSpPr>
          <p:cNvPr id="13" name="object 12"/>
          <p:cNvSpPr txBox="1"/>
          <p:nvPr/>
        </p:nvSpPr>
        <p:spPr>
          <a:xfrm>
            <a:off x="395536" y="970706"/>
            <a:ext cx="8578455" cy="5447645"/>
          </a:xfrm>
          <a:prstGeom prst="rect">
            <a:avLst/>
          </a:prstGeom>
        </p:spPr>
        <p:txBody>
          <a:bodyPr vert="horz" wrap="square" lIns="0" tIns="0" rIns="0" bIns="0" rtlCol="0">
            <a:spAutoFit/>
          </a:bodyPr>
          <a:lstStyle/>
          <a:p>
            <a:pPr marL="469900" indent="-359410">
              <a:lnSpc>
                <a:spcPct val="150000"/>
              </a:lnSpc>
              <a:buFont typeface="Arial"/>
              <a:buChar char="●"/>
              <a:tabLst>
                <a:tab pos="469265" algn="l"/>
                <a:tab pos="469900" algn="l"/>
              </a:tabLst>
            </a:pPr>
            <a:r>
              <a:rPr lang="zh-CN" altLang="en-US" sz="2000" spc="15" dirty="0" smtClean="0">
                <a:latin typeface="微软雅黑" panose="020B0503020204020204" pitchFamily="34" charset="-122"/>
                <a:ea typeface="微软雅黑" panose="020B0503020204020204" pitchFamily="34" charset="-122"/>
                <a:cs typeface="Calibri"/>
              </a:rPr>
              <a:t>造市商可以创建预测活动</a:t>
            </a:r>
            <a:endParaRPr lang="en-US" altLang="zh-CN" sz="2000" spc="15" dirty="0" smtClean="0">
              <a:latin typeface="微软雅黑" panose="020B0503020204020204" pitchFamily="34" charset="-122"/>
              <a:ea typeface="微软雅黑" panose="020B0503020204020204" pitchFamily="34" charset="-122"/>
              <a:cs typeface="Calibri"/>
            </a:endParaRPr>
          </a:p>
          <a:p>
            <a:pPr marL="927100" lvl="1" indent="-359410">
              <a:lnSpc>
                <a:spcPct val="150000"/>
              </a:lnSpc>
              <a:buFont typeface="Arial"/>
              <a:buChar char="○"/>
              <a:tabLst>
                <a:tab pos="926465" algn="l"/>
                <a:tab pos="927100" algn="l"/>
              </a:tabLst>
            </a:pPr>
            <a:r>
              <a:rPr lang="zh-CN" altLang="en-US" spc="65" dirty="0" smtClean="0">
                <a:latin typeface="微软雅黑" panose="020B0503020204020204" pitchFamily="34" charset="-122"/>
                <a:ea typeface="微软雅黑" panose="020B0503020204020204" pitchFamily="34" charset="-122"/>
                <a:cs typeface="Calibri"/>
              </a:rPr>
              <a:t>例如：“谁会赢得</a:t>
            </a:r>
            <a:r>
              <a:rPr lang="en-US" altLang="zh-CN" spc="65" dirty="0" smtClean="0">
                <a:latin typeface="微软雅黑" panose="020B0503020204020204" pitchFamily="34" charset="-122"/>
                <a:ea typeface="微软雅黑" panose="020B0503020204020204" pitchFamily="34" charset="-122"/>
                <a:cs typeface="Calibri"/>
              </a:rPr>
              <a:t>2020</a:t>
            </a:r>
            <a:r>
              <a:rPr lang="zh-CN" altLang="en-US" spc="65" dirty="0" smtClean="0">
                <a:latin typeface="微软雅黑" panose="020B0503020204020204" pitchFamily="34" charset="-122"/>
                <a:ea typeface="微软雅黑" panose="020B0503020204020204" pitchFamily="34" charset="-122"/>
                <a:cs typeface="Calibri"/>
              </a:rPr>
              <a:t>年美国总统选举”</a:t>
            </a:r>
            <a:endParaRPr lang="zh-CN" altLang="en-US" dirty="0" smtClean="0">
              <a:latin typeface="微软雅黑" panose="020B0503020204020204" pitchFamily="34" charset="-122"/>
              <a:ea typeface="微软雅黑" panose="020B0503020204020204" pitchFamily="34" charset="-122"/>
              <a:cs typeface="Calibri"/>
            </a:endParaRPr>
          </a:p>
          <a:p>
            <a:pPr marL="927100" lvl="1" indent="-359410">
              <a:lnSpc>
                <a:spcPct val="150000"/>
              </a:lnSpc>
              <a:buFont typeface="Arial"/>
              <a:buChar char="○"/>
              <a:tabLst>
                <a:tab pos="926465" algn="l"/>
                <a:tab pos="927100" algn="l"/>
              </a:tabLst>
            </a:pPr>
            <a:r>
              <a:rPr lang="zh-CN" altLang="en-US" spc="65" dirty="0">
                <a:latin typeface="微软雅黑" panose="020B0503020204020204" pitchFamily="34" charset="-122"/>
                <a:ea typeface="微软雅黑" panose="020B0503020204020204" pitchFamily="34" charset="-122"/>
                <a:cs typeface="Calibri"/>
              </a:rPr>
              <a:t>活动必须是公开的，易于验证，并设定截止日期</a:t>
            </a:r>
          </a:p>
          <a:p>
            <a:pPr marL="469900" indent="-359410">
              <a:lnSpc>
                <a:spcPct val="150000"/>
              </a:lnSpc>
              <a:buFont typeface="Arial"/>
              <a:buChar char="●"/>
              <a:tabLst>
                <a:tab pos="469265" algn="l"/>
                <a:tab pos="469900" algn="l"/>
              </a:tabLst>
            </a:pPr>
            <a:r>
              <a:rPr lang="zh-CN" altLang="en-US" sz="2000" spc="35" dirty="0">
                <a:latin typeface="微软雅黑" panose="020B0503020204020204" pitchFamily="34" charset="-122"/>
                <a:ea typeface="微软雅黑" panose="020B0503020204020204" pitchFamily="34" charset="-122"/>
                <a:cs typeface="Calibri"/>
              </a:rPr>
              <a:t>参与者只须支付少量</a:t>
            </a:r>
            <a:r>
              <a:rPr lang="zh-CN" altLang="en-US" sz="2000" spc="35" dirty="0" smtClean="0">
                <a:latin typeface="微软雅黑" panose="020B0503020204020204" pitchFamily="34" charset="-122"/>
                <a:ea typeface="微软雅黑" panose="020B0503020204020204" pitchFamily="34" charset="-122"/>
                <a:cs typeface="Calibri"/>
              </a:rPr>
              <a:t>费用，就可以购买</a:t>
            </a:r>
            <a:r>
              <a:rPr lang="zh-CN" altLang="en-US" sz="2000" spc="35" dirty="0">
                <a:latin typeface="微软雅黑" panose="020B0503020204020204" pitchFamily="34" charset="-122"/>
                <a:ea typeface="微软雅黑" panose="020B0503020204020204" pitchFamily="34" charset="-122"/>
                <a:cs typeface="Calibri"/>
              </a:rPr>
              <a:t>特朗普或</a:t>
            </a:r>
            <a:r>
              <a:rPr lang="zh-CN" altLang="en-US" sz="2000" spc="35" dirty="0" smtClean="0">
                <a:latin typeface="微软雅黑" panose="020B0503020204020204" pitchFamily="34" charset="-122"/>
                <a:ea typeface="微软雅黑" panose="020B0503020204020204" pitchFamily="34" charset="-122"/>
                <a:cs typeface="Calibri"/>
              </a:rPr>
              <a:t>扎克伯格赢的赌注</a:t>
            </a:r>
            <a:endParaRPr sz="2000" dirty="0">
              <a:latin typeface="微软雅黑" panose="020B0503020204020204" pitchFamily="34" charset="-122"/>
              <a:ea typeface="微软雅黑" panose="020B0503020204020204" pitchFamily="34" charset="-122"/>
              <a:cs typeface="Calibri"/>
            </a:endParaRPr>
          </a:p>
          <a:p>
            <a:pPr marL="469900" indent="-359410">
              <a:lnSpc>
                <a:spcPct val="150000"/>
              </a:lnSpc>
              <a:buFont typeface="Arial"/>
              <a:buChar char="●"/>
              <a:tabLst>
                <a:tab pos="469265" algn="l"/>
                <a:tab pos="469900" algn="l"/>
              </a:tabLst>
            </a:pPr>
            <a:r>
              <a:rPr lang="zh-CN" altLang="en-US" sz="2000" spc="105" dirty="0" smtClean="0">
                <a:latin typeface="微软雅黑" panose="020B0503020204020204" pitchFamily="34" charset="-122"/>
                <a:ea typeface="微软雅黑" panose="020B0503020204020204" pitchFamily="34" charset="-122"/>
                <a:cs typeface="Calibri"/>
              </a:rPr>
              <a:t>在选举日，网上的随机预言机（</a:t>
            </a:r>
            <a:r>
              <a:rPr lang="en-US" altLang="zh-CN" sz="2000" spc="105" dirty="0" smtClean="0">
                <a:latin typeface="Times New Roman" panose="02020603050405020304" pitchFamily="18" charset="0"/>
                <a:ea typeface="微软雅黑" panose="020B0503020204020204" pitchFamily="34" charset="-122"/>
                <a:cs typeface="Times New Roman" panose="02020603050405020304" pitchFamily="18" charset="0"/>
              </a:rPr>
              <a:t>Random Oracle</a:t>
            </a:r>
            <a:r>
              <a:rPr lang="zh-CN" altLang="en-US" sz="2000" spc="105" dirty="0" smtClean="0">
                <a:latin typeface="微软雅黑" panose="020B0503020204020204" pitchFamily="34" charset="-122"/>
                <a:ea typeface="微软雅黑" panose="020B0503020204020204" pitchFamily="34" charset="-122"/>
                <a:cs typeface="Calibri"/>
              </a:rPr>
              <a:t>）可以为胜利者投票</a:t>
            </a:r>
            <a:endParaRPr sz="2000" dirty="0" smtClean="0">
              <a:latin typeface="微软雅黑" panose="020B0503020204020204" pitchFamily="34" charset="-122"/>
              <a:ea typeface="微软雅黑" panose="020B0503020204020204" pitchFamily="34" charset="-122"/>
              <a:cs typeface="Calibri"/>
            </a:endParaRPr>
          </a:p>
          <a:p>
            <a:pPr marL="927100" lvl="1" indent="-359410">
              <a:lnSpc>
                <a:spcPct val="150000"/>
              </a:lnSpc>
              <a:buFont typeface="Arial"/>
              <a:buChar char="○"/>
              <a:tabLst>
                <a:tab pos="926465" algn="l"/>
                <a:tab pos="927100" algn="l"/>
              </a:tabLst>
            </a:pPr>
            <a:r>
              <a:rPr lang="zh-CN" altLang="en-US" spc="65" dirty="0" smtClean="0">
                <a:latin typeface="微软雅黑" panose="020B0503020204020204" pitchFamily="34" charset="-122"/>
                <a:ea typeface="微软雅黑" panose="020B0503020204020204" pitchFamily="34" charset="-122"/>
                <a:cs typeface="Calibri"/>
              </a:rPr>
              <a:t>获得</a:t>
            </a:r>
            <a:r>
              <a:rPr lang="zh-CN" altLang="en-US" spc="65" dirty="0">
                <a:latin typeface="微软雅黑" panose="020B0503020204020204" pitchFamily="34" charset="-122"/>
                <a:ea typeface="微软雅黑" panose="020B0503020204020204" pitchFamily="34" charset="-122"/>
                <a:cs typeface="Calibri"/>
              </a:rPr>
              <a:t>多数投票的一方为获胜方，投票给获胜方的预言机会得到一笔奖励，相反投票给失败方，将会被惩罚</a:t>
            </a:r>
            <a:endParaRPr spc="65" dirty="0">
              <a:latin typeface="微软雅黑" panose="020B0503020204020204" pitchFamily="34" charset="-122"/>
              <a:ea typeface="微软雅黑" panose="020B0503020204020204" pitchFamily="34" charset="-122"/>
              <a:cs typeface="Calibri"/>
            </a:endParaRPr>
          </a:p>
          <a:p>
            <a:pPr marL="469900" indent="-359410">
              <a:lnSpc>
                <a:spcPct val="150000"/>
              </a:lnSpc>
              <a:buFont typeface="Arial"/>
              <a:buChar char="●"/>
              <a:tabLst>
                <a:tab pos="469265" algn="l"/>
                <a:tab pos="469900" algn="l"/>
              </a:tabLst>
            </a:pPr>
            <a:r>
              <a:rPr lang="zh-CN" altLang="en-US" sz="2000" spc="65" dirty="0" smtClean="0">
                <a:latin typeface="微软雅黑" panose="020B0503020204020204" pitchFamily="34" charset="-122"/>
                <a:ea typeface="微软雅黑" panose="020B0503020204020204" pitchFamily="34" charset="-122"/>
                <a:cs typeface="Calibri"/>
              </a:rPr>
              <a:t>下注正确的参与者就可以获利</a:t>
            </a:r>
            <a:endParaRPr sz="2400" dirty="0">
              <a:latin typeface="微软雅黑" panose="020B0503020204020204" pitchFamily="34" charset="-122"/>
              <a:ea typeface="微软雅黑" panose="020B0503020204020204" pitchFamily="34" charset="-122"/>
              <a:cs typeface="Times New Roman"/>
            </a:endParaRPr>
          </a:p>
          <a:p>
            <a:pPr marL="12700" marR="2418080">
              <a:lnSpc>
                <a:spcPct val="150000"/>
              </a:lnSpc>
              <a:spcBef>
                <a:spcPts val="5"/>
              </a:spcBef>
            </a:pPr>
            <a:r>
              <a:rPr lang="zh-CN" altLang="en-US" sz="2400" b="1" spc="95" dirty="0" smtClean="0">
                <a:latin typeface="微软雅黑" panose="020B0503020204020204" pitchFamily="34" charset="-122"/>
                <a:ea typeface="微软雅黑" panose="020B0503020204020204" pitchFamily="34" charset="-122"/>
                <a:cs typeface="Calibri"/>
              </a:rPr>
              <a:t>赌注的价格精确代表最佳</a:t>
            </a:r>
            <a:r>
              <a:rPr lang="zh-CN" altLang="en-US" sz="2400" b="1" spc="95" dirty="0">
                <a:latin typeface="微软雅黑" panose="020B0503020204020204" pitchFamily="34" charset="-122"/>
                <a:ea typeface="微软雅黑" panose="020B0503020204020204" pitchFamily="34" charset="-122"/>
                <a:cs typeface="Calibri"/>
              </a:rPr>
              <a:t>预测</a:t>
            </a:r>
            <a:r>
              <a:rPr lang="zh-CN" altLang="en-US" sz="2400" b="1" spc="95" dirty="0" smtClean="0">
                <a:latin typeface="微软雅黑" panose="020B0503020204020204" pitchFamily="34" charset="-122"/>
                <a:ea typeface="微软雅黑" panose="020B0503020204020204" pitchFamily="34" charset="-122"/>
                <a:cs typeface="Calibri"/>
              </a:rPr>
              <a:t>概率</a:t>
            </a:r>
            <a:endParaRPr sz="2400" b="1" dirty="0">
              <a:latin typeface="微软雅黑" panose="020B0503020204020204" pitchFamily="34" charset="-122"/>
              <a:ea typeface="微软雅黑" panose="020B0503020204020204" pitchFamily="34" charset="-122"/>
              <a:cs typeface="Calibri"/>
            </a:endParaRPr>
          </a:p>
          <a:p>
            <a:pPr marL="469900" indent="-359410">
              <a:lnSpc>
                <a:spcPct val="150000"/>
              </a:lnSpc>
              <a:buFont typeface="Arial"/>
              <a:buChar char="●"/>
              <a:tabLst>
                <a:tab pos="469265" algn="l"/>
                <a:tab pos="469900" algn="l"/>
              </a:tabLst>
            </a:pPr>
            <a:r>
              <a:rPr lang="zh-CN" altLang="en-US" sz="2000" spc="90" dirty="0" smtClean="0">
                <a:latin typeface="微软雅黑" panose="020B0503020204020204" pitchFamily="34" charset="-122"/>
                <a:ea typeface="微软雅黑" panose="020B0503020204020204" pitchFamily="34" charset="-122"/>
                <a:cs typeface="Calibri"/>
              </a:rPr>
              <a:t>最终，预测成功的赌注值</a:t>
            </a:r>
            <a:r>
              <a:rPr lang="en-US" altLang="zh-CN" sz="2000" spc="90" dirty="0" smtClean="0">
                <a:latin typeface="微软雅黑" panose="020B0503020204020204" pitchFamily="34" charset="-122"/>
                <a:ea typeface="微软雅黑" panose="020B0503020204020204" pitchFamily="34" charset="-122"/>
                <a:cs typeface="Calibri"/>
              </a:rPr>
              <a:t> $1(</a:t>
            </a:r>
            <a:r>
              <a:rPr lang="zh-CN" altLang="en-US" sz="2000" spc="90" dirty="0" smtClean="0">
                <a:latin typeface="微软雅黑" panose="020B0503020204020204" pitchFamily="34" charset="-122"/>
                <a:ea typeface="微软雅黑" panose="020B0503020204020204" pitchFamily="34" charset="-122"/>
                <a:cs typeface="Calibri"/>
              </a:rPr>
              <a:t>稳赚不赔，买的价格越低，赢得越多</a:t>
            </a:r>
            <a:r>
              <a:rPr lang="en-US" altLang="zh-CN" sz="2000" spc="90" dirty="0" smtClean="0">
                <a:latin typeface="微软雅黑" panose="020B0503020204020204" pitchFamily="34" charset="-122"/>
                <a:ea typeface="微软雅黑" panose="020B0503020204020204" pitchFamily="34" charset="-122"/>
                <a:cs typeface="Calibri"/>
              </a:rPr>
              <a:t>)</a:t>
            </a:r>
            <a:r>
              <a:rPr lang="zh-CN" altLang="en-US" sz="2000" spc="90" dirty="0" smtClean="0">
                <a:latin typeface="微软雅黑" panose="020B0503020204020204" pitchFamily="34" charset="-122"/>
                <a:ea typeface="微软雅黑" panose="020B0503020204020204" pitchFamily="34" charset="-122"/>
                <a:cs typeface="Calibri"/>
              </a:rPr>
              <a:t>，</a:t>
            </a:r>
            <a:r>
              <a:rPr lang="zh-CN" altLang="en-US" sz="2000" spc="90" dirty="0">
                <a:latin typeface="微软雅黑" panose="020B0503020204020204" pitchFamily="34" charset="-122"/>
                <a:ea typeface="微软雅黑" panose="020B0503020204020204" pitchFamily="34" charset="-122"/>
                <a:cs typeface="Calibri"/>
              </a:rPr>
              <a:t>否则</a:t>
            </a:r>
            <a:r>
              <a:rPr lang="zh-CN" altLang="en-US" sz="2000" spc="90" dirty="0" smtClean="0">
                <a:latin typeface="微软雅黑" panose="020B0503020204020204" pitchFamily="34" charset="-122"/>
                <a:ea typeface="微软雅黑" panose="020B0503020204020204" pitchFamily="34" charset="-122"/>
                <a:cs typeface="Calibri"/>
              </a:rPr>
              <a:t>为</a:t>
            </a:r>
            <a:r>
              <a:rPr lang="en-US" altLang="zh-CN" sz="2000" spc="90" dirty="0" smtClean="0">
                <a:latin typeface="微软雅黑" panose="020B0503020204020204" pitchFamily="34" charset="-122"/>
                <a:ea typeface="微软雅黑" panose="020B0503020204020204" pitchFamily="34" charset="-122"/>
                <a:cs typeface="Calibri"/>
              </a:rPr>
              <a:t> $0</a:t>
            </a:r>
            <a:r>
              <a:rPr lang="zh-CN" altLang="en-US" sz="2000" spc="90" dirty="0" smtClean="0">
                <a:latin typeface="微软雅黑" panose="020B0503020204020204" pitchFamily="34" charset="-122"/>
                <a:ea typeface="微软雅黑" panose="020B0503020204020204" pitchFamily="34" charset="-122"/>
                <a:cs typeface="Calibri"/>
              </a:rPr>
              <a:t>（买了就赔本）</a:t>
            </a:r>
            <a:endParaRPr sz="2000" dirty="0">
              <a:latin typeface="微软雅黑" panose="020B0503020204020204" pitchFamily="34" charset="-122"/>
              <a:ea typeface="微软雅黑" panose="020B0503020204020204" pitchFamily="34" charset="-122"/>
              <a:cs typeface="Calibri"/>
            </a:endParaRPr>
          </a:p>
          <a:p>
            <a:pPr marL="469900" indent="-359410">
              <a:lnSpc>
                <a:spcPct val="150000"/>
              </a:lnSpc>
              <a:buFont typeface="Arial"/>
              <a:buChar char="●"/>
              <a:tabLst>
                <a:tab pos="469265" algn="l"/>
                <a:tab pos="469900" algn="l"/>
              </a:tabLst>
            </a:pPr>
            <a:r>
              <a:rPr lang="zh-CN" altLang="en-US" sz="2000" spc="90" dirty="0" smtClean="0">
                <a:latin typeface="微软雅黑" panose="020B0503020204020204" pitchFamily="34" charset="-122"/>
                <a:ea typeface="微软雅黑" panose="020B0503020204020204" pitchFamily="34" charset="-122"/>
                <a:cs typeface="Calibri"/>
              </a:rPr>
              <a:t>如果掌握了额外</a:t>
            </a:r>
            <a:r>
              <a:rPr lang="zh-CN" altLang="en-US" sz="2000" spc="90" dirty="0">
                <a:latin typeface="微软雅黑" panose="020B0503020204020204" pitchFamily="34" charset="-122"/>
                <a:ea typeface="微软雅黑" panose="020B0503020204020204" pitchFamily="34" charset="-122"/>
                <a:cs typeface="Calibri"/>
              </a:rPr>
              <a:t>的</a:t>
            </a:r>
            <a:r>
              <a:rPr lang="zh-CN" altLang="en-US" sz="2000" spc="90" dirty="0" smtClean="0">
                <a:latin typeface="微软雅黑" panose="020B0503020204020204" pitchFamily="34" charset="-122"/>
                <a:ea typeface="微软雅黑" panose="020B0503020204020204" pitchFamily="34" charset="-122"/>
                <a:cs typeface="Calibri"/>
              </a:rPr>
              <a:t>信息</a:t>
            </a:r>
            <a:r>
              <a:rPr lang="en-US" altLang="zh-CN" sz="2000" spc="90" dirty="0">
                <a:latin typeface="微软雅黑" panose="020B0503020204020204" pitchFamily="34" charset="-122"/>
                <a:ea typeface="微软雅黑" panose="020B0503020204020204" pitchFamily="34" charset="-122"/>
                <a:cs typeface="Calibri"/>
              </a:rPr>
              <a:t>=&gt;</a:t>
            </a:r>
            <a:r>
              <a:rPr lang="zh-CN" altLang="en-US" sz="2000" spc="90" dirty="0" smtClean="0">
                <a:latin typeface="微软雅黑" panose="020B0503020204020204" pitchFamily="34" charset="-122"/>
                <a:ea typeface="微软雅黑" panose="020B0503020204020204" pitchFamily="34" charset="-122"/>
                <a:cs typeface="Calibri"/>
              </a:rPr>
              <a:t>套利机会</a:t>
            </a:r>
            <a:endParaRPr sz="2000" dirty="0">
              <a:latin typeface="微软雅黑" panose="020B0503020204020204" pitchFamily="34" charset="-122"/>
              <a:ea typeface="微软雅黑" panose="020B0503020204020204" pitchFamily="34" charset="-122"/>
              <a:cs typeface="Calibri"/>
            </a:endParaRPr>
          </a:p>
        </p:txBody>
      </p:sp>
      <p:sp>
        <p:nvSpPr>
          <p:cNvPr id="14" name="object 13"/>
          <p:cNvSpPr/>
          <p:nvPr/>
        </p:nvSpPr>
        <p:spPr>
          <a:xfrm>
            <a:off x="7057180" y="1335291"/>
            <a:ext cx="1651221" cy="643973"/>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4"/>
          <p:cNvSpPr/>
          <p:nvPr/>
        </p:nvSpPr>
        <p:spPr>
          <a:xfrm>
            <a:off x="6925266" y="3694528"/>
            <a:ext cx="1796543" cy="1157772"/>
          </a:xfrm>
          <a:prstGeom prst="rect">
            <a:avLst/>
          </a:prstGeom>
          <a:blipFill>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90709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预测</a:t>
            </a:r>
            <a:r>
              <a:rPr lang="zh-CN" altLang="en-US" dirty="0">
                <a:latin typeface="微软雅黑" panose="020B0503020204020204" pitchFamily="34" charset="-122"/>
              </a:rPr>
              <a:t>市场</a:t>
            </a:r>
            <a:r>
              <a:rPr lang="en-US" altLang="zh-CN" dirty="0" smtClean="0"/>
              <a:t>---</a:t>
            </a:r>
            <a:r>
              <a:rPr lang="zh-CN" altLang="en-US" dirty="0" smtClean="0"/>
              <a:t>应用场景</a:t>
            </a:r>
            <a:endParaRPr lang="zh-CN" altLang="en-US" dirty="0"/>
          </a:p>
        </p:txBody>
      </p:sp>
      <p:sp>
        <p:nvSpPr>
          <p:cNvPr id="3" name="object 15"/>
          <p:cNvSpPr txBox="1"/>
          <p:nvPr/>
        </p:nvSpPr>
        <p:spPr>
          <a:xfrm>
            <a:off x="251520" y="1203047"/>
            <a:ext cx="7355628" cy="4662815"/>
          </a:xfrm>
          <a:prstGeom prst="rect">
            <a:avLst/>
          </a:prstGeom>
        </p:spPr>
        <p:txBody>
          <a:bodyPr vert="horz" wrap="square" lIns="0" tIns="0" rIns="0" bIns="0" rtlCol="0">
            <a:spAutoFit/>
          </a:bodyPr>
          <a:lstStyle/>
          <a:p>
            <a:pPr marL="469900" indent="-367030">
              <a:lnSpc>
                <a:spcPct val="150000"/>
              </a:lnSpc>
              <a:spcBef>
                <a:spcPts val="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以一种经济高效的方式，购买未来发生事件的信息</a:t>
            </a:r>
            <a:endParaRPr sz="2000"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50" dirty="0" smtClean="0">
                <a:latin typeface="微软雅黑" panose="020B0503020204020204" pitchFamily="34" charset="-122"/>
                <a:ea typeface="微软雅黑" panose="020B0503020204020204" pitchFamily="34" charset="-122"/>
                <a:cs typeface="Calibri"/>
              </a:rPr>
              <a:t>不用聘请专家，不用为事件创造</a:t>
            </a:r>
            <a:r>
              <a:rPr lang="zh-CN" altLang="en-US" spc="50" dirty="0">
                <a:latin typeface="微软雅黑" panose="020B0503020204020204" pitchFamily="34" charset="-122"/>
                <a:ea typeface="微软雅黑" panose="020B0503020204020204" pitchFamily="34" charset="-122"/>
                <a:cs typeface="Calibri"/>
              </a:rPr>
              <a:t>一</a:t>
            </a:r>
            <a:r>
              <a:rPr lang="zh-CN" altLang="en-US" spc="50" dirty="0" smtClean="0">
                <a:latin typeface="微软雅黑" panose="020B0503020204020204" pitchFamily="34" charset="-122"/>
                <a:ea typeface="微软雅黑" panose="020B0503020204020204" pitchFamily="34" charset="-122"/>
                <a:cs typeface="Calibri"/>
              </a:rPr>
              <a:t>个市场</a:t>
            </a:r>
            <a:endParaRPr sz="1800"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30" dirty="0">
                <a:latin typeface="微软雅黑" panose="020B0503020204020204" pitchFamily="34" charset="-122"/>
                <a:ea typeface="微软雅黑" panose="020B0503020204020204" pitchFamily="34" charset="-122"/>
                <a:cs typeface="Calibri"/>
              </a:rPr>
              <a:t>“这部</a:t>
            </a:r>
            <a:r>
              <a:rPr lang="zh-CN" altLang="en-US" spc="-30" dirty="0" smtClean="0">
                <a:latin typeface="微软雅黑" panose="020B0503020204020204" pitchFamily="34" charset="-122"/>
                <a:ea typeface="微软雅黑" panose="020B0503020204020204" pitchFamily="34" charset="-122"/>
                <a:cs typeface="Calibri"/>
              </a:rPr>
              <a:t>电影会失败吗</a:t>
            </a:r>
            <a:r>
              <a:rPr sz="1800" dirty="0" smtClean="0">
                <a:latin typeface="微软雅黑" panose="020B0503020204020204" pitchFamily="34" charset="-122"/>
                <a:ea typeface="微软雅黑" panose="020B0503020204020204" pitchFamily="34" charset="-122"/>
                <a:cs typeface="Calibri"/>
              </a:rPr>
              <a:t>?”</a:t>
            </a:r>
            <a:endParaRPr sz="1800" dirty="0">
              <a:latin typeface="微软雅黑" panose="020B0503020204020204" pitchFamily="34" charset="-122"/>
              <a:ea typeface="微软雅黑" panose="020B0503020204020204" pitchFamily="34" charset="-122"/>
              <a:cs typeface="Calibri"/>
            </a:endParaRPr>
          </a:p>
          <a:p>
            <a:pPr marL="927100" marR="5080" lvl="1" indent="-367030">
              <a:lnSpc>
                <a:spcPct val="150000"/>
              </a:lnSpc>
              <a:buFont typeface="Arial"/>
              <a:buChar char="○"/>
              <a:tabLst>
                <a:tab pos="926465" algn="l"/>
                <a:tab pos="927100" algn="l"/>
              </a:tabLst>
            </a:pPr>
            <a:r>
              <a:rPr lang="zh-CN" altLang="en-US" spc="65" dirty="0" smtClean="0">
                <a:latin typeface="微软雅黑" panose="020B0503020204020204" pitchFamily="34" charset="-122"/>
                <a:ea typeface="微软雅黑" panose="020B0503020204020204" pitchFamily="34" charset="-122"/>
                <a:cs typeface="Calibri"/>
              </a:rPr>
              <a:t>以为你所发起的活动下注的方式，激励哪些掌握信息的人（在此场景下就是好莱坞中的知情者</a:t>
            </a:r>
            <a:r>
              <a:rPr sz="1800" spc="40" dirty="0" smtClean="0">
                <a:latin typeface="微软雅黑" panose="020B0503020204020204" pitchFamily="34" charset="-122"/>
                <a:ea typeface="微软雅黑" panose="020B0503020204020204" pitchFamily="34" charset="-122"/>
                <a:cs typeface="Calibri"/>
              </a:rPr>
              <a:t>)</a:t>
            </a:r>
            <a:endParaRPr sz="1800"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z="2000" spc="110" dirty="0">
                <a:latin typeface="微软雅黑" panose="020B0503020204020204" pitchFamily="34" charset="-122"/>
                <a:ea typeface="微软雅黑" panose="020B0503020204020204" pitchFamily="34" charset="-122"/>
                <a:cs typeface="Calibri"/>
              </a:rPr>
              <a:t>对冲</a:t>
            </a:r>
            <a:r>
              <a:rPr lang="zh-CN" altLang="en-US" sz="2000" spc="110" dirty="0" smtClean="0">
                <a:latin typeface="微软雅黑" panose="020B0503020204020204" pitchFamily="34" charset="-122"/>
                <a:ea typeface="微软雅黑" panose="020B0503020204020204" pitchFamily="34" charset="-122"/>
                <a:cs typeface="Calibri"/>
              </a:rPr>
              <a:t>保险</a:t>
            </a:r>
            <a:endParaRPr sz="2000" dirty="0" smtClean="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55" dirty="0">
                <a:latin typeface="微软雅黑" panose="020B0503020204020204" pitchFamily="34" charset="-122"/>
                <a:ea typeface="微软雅黑" panose="020B0503020204020204" pitchFamily="34" charset="-122"/>
                <a:cs typeface="Calibri"/>
              </a:rPr>
              <a:t>火险</a:t>
            </a:r>
            <a:r>
              <a:rPr lang="zh-CN" altLang="en-US" spc="55" dirty="0" smtClean="0">
                <a:latin typeface="微软雅黑" panose="020B0503020204020204" pitchFamily="34" charset="-122"/>
                <a:ea typeface="微软雅黑" panose="020B0503020204020204" pitchFamily="34" charset="-122"/>
                <a:cs typeface="Calibri"/>
              </a:rPr>
              <a:t>是一种预测，预测甲的房子是否会烧毁</a:t>
            </a:r>
            <a:endParaRPr sz="1800"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75" dirty="0" smtClean="0">
                <a:latin typeface="微软雅黑" panose="020B0503020204020204" pitchFamily="34" charset="-122"/>
                <a:ea typeface="微软雅黑" panose="020B0503020204020204" pitchFamily="34" charset="-122"/>
                <a:cs typeface="Calibri"/>
              </a:rPr>
              <a:t>创建一个预测市场“</a:t>
            </a:r>
            <a:r>
              <a:rPr lang="zh-CN" altLang="en-US" spc="75" dirty="0">
                <a:latin typeface="微软雅黑" panose="020B0503020204020204" pitchFamily="34" charset="-122"/>
                <a:ea typeface="微软雅黑" panose="020B0503020204020204" pitchFamily="34" charset="-122"/>
                <a:cs typeface="Calibri"/>
              </a:rPr>
              <a:t>甲</a:t>
            </a:r>
            <a:r>
              <a:rPr lang="zh-CN" altLang="en-US" spc="75" dirty="0" smtClean="0">
                <a:latin typeface="微软雅黑" panose="020B0503020204020204" pitchFamily="34" charset="-122"/>
                <a:ea typeface="微软雅黑" panose="020B0503020204020204" pitchFamily="34" charset="-122"/>
                <a:cs typeface="Calibri"/>
              </a:rPr>
              <a:t>的</a:t>
            </a:r>
            <a:r>
              <a:rPr lang="zh-CN" altLang="en-US" spc="75" dirty="0">
                <a:latin typeface="微软雅黑" panose="020B0503020204020204" pitchFamily="34" charset="-122"/>
                <a:ea typeface="微软雅黑" panose="020B0503020204020204" pitchFamily="34" charset="-122"/>
                <a:cs typeface="Calibri"/>
              </a:rPr>
              <a:t>房子会烧毁吗？” 并投</a:t>
            </a:r>
            <a:r>
              <a:rPr lang="zh-CN" altLang="en-US" spc="75" dirty="0" smtClean="0">
                <a:latin typeface="微软雅黑" panose="020B0503020204020204" pitchFamily="34" charset="-122"/>
                <a:ea typeface="微软雅黑" panose="020B0503020204020204" pitchFamily="34" charset="-122"/>
                <a:cs typeface="Calibri"/>
              </a:rPr>
              <a:t>赞成票</a:t>
            </a:r>
            <a:endParaRPr sz="1800" dirty="0">
              <a:latin typeface="微软雅黑" panose="020B0503020204020204" pitchFamily="34" charset="-122"/>
              <a:ea typeface="微软雅黑" panose="020B0503020204020204" pitchFamily="34" charset="-122"/>
              <a:cs typeface="Calibri"/>
            </a:endParaRPr>
          </a:p>
          <a:p>
            <a:pPr marL="560070">
              <a:lnSpc>
                <a:spcPct val="150000"/>
              </a:lnSpc>
              <a:spcBef>
                <a:spcPts val="15"/>
              </a:spcBef>
              <a:tabLst>
                <a:tab pos="926465" algn="l"/>
              </a:tabLst>
            </a:pPr>
            <a:r>
              <a:rPr sz="1800" dirty="0">
                <a:latin typeface="微软雅黑" panose="020B0503020204020204" pitchFamily="34" charset="-122"/>
                <a:ea typeface="微软雅黑" panose="020B0503020204020204" pitchFamily="34" charset="-122"/>
                <a:cs typeface="Arial"/>
              </a:rPr>
              <a:t>○	</a:t>
            </a:r>
            <a:r>
              <a:rPr sz="1800" dirty="0" smtClean="0">
                <a:latin typeface="微软雅黑" panose="020B0503020204020204" pitchFamily="34" charset="-122"/>
                <a:ea typeface="微软雅黑" panose="020B0503020204020204" pitchFamily="34" charset="-122"/>
                <a:cs typeface="Calibri"/>
              </a:rPr>
              <a:t>=&gt;</a:t>
            </a:r>
            <a:r>
              <a:rPr lang="zh-CN" altLang="en-US" dirty="0" smtClean="0">
                <a:latin typeface="微软雅黑" panose="020B0503020204020204" pitchFamily="34" charset="-122"/>
                <a:ea typeface="微软雅黑" panose="020B0503020204020204" pitchFamily="34" charset="-122"/>
                <a:cs typeface="Calibri"/>
              </a:rPr>
              <a:t>如果房屋</a:t>
            </a:r>
            <a:r>
              <a:rPr lang="zh-CN" altLang="en-US" dirty="0">
                <a:latin typeface="微软雅黑" panose="020B0503020204020204" pitchFamily="34" charset="-122"/>
                <a:ea typeface="微软雅黑" panose="020B0503020204020204" pitchFamily="34" charset="-122"/>
                <a:cs typeface="Calibri"/>
              </a:rPr>
              <a:t>烧毁</a:t>
            </a:r>
            <a:r>
              <a:rPr lang="zh-CN" altLang="en-US" dirty="0" smtClean="0">
                <a:latin typeface="微软雅黑" panose="020B0503020204020204" pitchFamily="34" charset="-122"/>
                <a:ea typeface="微软雅黑" panose="020B0503020204020204" pitchFamily="34" charset="-122"/>
                <a:cs typeface="Calibri"/>
              </a:rPr>
              <a:t>，</a:t>
            </a:r>
            <a:r>
              <a:rPr lang="zh-CN" altLang="en-US" dirty="0">
                <a:latin typeface="微软雅黑" panose="020B0503020204020204" pitchFamily="34" charset="-122"/>
                <a:ea typeface="微软雅黑" panose="020B0503020204020204" pitchFamily="34" charset="-122"/>
                <a:cs typeface="Calibri"/>
              </a:rPr>
              <a:t>甲</a:t>
            </a:r>
            <a:r>
              <a:rPr lang="zh-CN" altLang="en-US" dirty="0" smtClean="0">
                <a:latin typeface="微软雅黑" panose="020B0503020204020204" pitchFamily="34" charset="-122"/>
                <a:ea typeface="微软雅黑" panose="020B0503020204020204" pitchFamily="34" charset="-122"/>
                <a:cs typeface="Calibri"/>
              </a:rPr>
              <a:t>将</a:t>
            </a:r>
            <a:r>
              <a:rPr lang="zh-CN" altLang="en-US" dirty="0">
                <a:latin typeface="微软雅黑" panose="020B0503020204020204" pitchFamily="34" charset="-122"/>
                <a:ea typeface="微软雅黑" panose="020B0503020204020204" pitchFamily="34" charset="-122"/>
                <a:cs typeface="Calibri"/>
              </a:rPr>
              <a:t>得到</a:t>
            </a:r>
            <a:r>
              <a:rPr lang="zh-CN" altLang="en-US" dirty="0" smtClean="0">
                <a:latin typeface="微软雅黑" panose="020B0503020204020204" pitchFamily="34" charset="-122"/>
                <a:ea typeface="微软雅黑" panose="020B0503020204020204" pitchFamily="34" charset="-122"/>
                <a:cs typeface="Calibri"/>
              </a:rPr>
              <a:t>赔偿</a:t>
            </a:r>
            <a:endParaRPr sz="1800"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80" dirty="0" smtClean="0">
                <a:latin typeface="微软雅黑" panose="020B0503020204020204" pitchFamily="34" charset="-122"/>
                <a:ea typeface="微软雅黑" panose="020B0503020204020204" pitchFamily="34" charset="-122"/>
                <a:cs typeface="Calibri"/>
              </a:rPr>
              <a:t>可以实现许多保险的流动池</a:t>
            </a:r>
            <a:endParaRPr sz="1800" dirty="0">
              <a:latin typeface="微软雅黑" panose="020B0503020204020204" pitchFamily="34" charset="-122"/>
              <a:ea typeface="微软雅黑" panose="020B0503020204020204" pitchFamily="34" charset="-122"/>
              <a:cs typeface="Calibri"/>
            </a:endParaRPr>
          </a:p>
          <a:p>
            <a:pPr marL="927100" marR="2195830" lvl="1" indent="-367030">
              <a:lnSpc>
                <a:spcPct val="150000"/>
              </a:lnSpc>
              <a:buFont typeface="Arial"/>
              <a:buChar char="○"/>
              <a:tabLst>
                <a:tab pos="926465" algn="l"/>
                <a:tab pos="927100" algn="l"/>
              </a:tabLst>
            </a:pPr>
            <a:r>
              <a:rPr lang="zh-CN" altLang="en-US" spc="30" dirty="0" smtClean="0">
                <a:latin typeface="微软雅黑" panose="020B0503020204020204" pitchFamily="34" charset="-122"/>
                <a:ea typeface="微软雅黑" panose="020B0503020204020204" pitchFamily="34" charset="-122"/>
                <a:cs typeface="Calibri"/>
              </a:rPr>
              <a:t>极低的开销，</a:t>
            </a:r>
            <a:r>
              <a:rPr lang="zh-CN" altLang="en-US" spc="30" dirty="0">
                <a:latin typeface="微软雅黑" panose="020B0503020204020204" pitchFamily="34" charset="-122"/>
                <a:ea typeface="微软雅黑" panose="020B0503020204020204" pitchFamily="34" charset="-122"/>
                <a:cs typeface="Calibri"/>
              </a:rPr>
              <a:t>因为不</a:t>
            </a:r>
            <a:r>
              <a:rPr lang="zh-CN" altLang="en-US" spc="30" dirty="0" smtClean="0">
                <a:latin typeface="微软雅黑" panose="020B0503020204020204" pitchFamily="34" charset="-122"/>
                <a:ea typeface="微软雅黑" panose="020B0503020204020204" pitchFamily="34" charset="-122"/>
                <a:cs typeface="Calibri"/>
              </a:rPr>
              <a:t>需要中介</a:t>
            </a:r>
            <a:endParaRPr sz="1800" dirty="0">
              <a:latin typeface="微软雅黑" panose="020B0503020204020204" pitchFamily="34" charset="-122"/>
              <a:ea typeface="微软雅黑" panose="020B0503020204020204" pitchFamily="34" charset="-122"/>
              <a:cs typeface="Calibri"/>
            </a:endParaRPr>
          </a:p>
        </p:txBody>
      </p:sp>
      <p:sp>
        <p:nvSpPr>
          <p:cNvPr id="4" name="object 13"/>
          <p:cNvSpPr/>
          <p:nvPr/>
        </p:nvSpPr>
        <p:spPr>
          <a:xfrm>
            <a:off x="7057180" y="1335291"/>
            <a:ext cx="1651221" cy="643973"/>
          </a:xfrm>
          <a:prstGeom prst="rect">
            <a:avLst/>
          </a:prstGeom>
          <a:blipFill>
            <a:blip r:embed="rId3" cstate="print"/>
            <a:stretch>
              <a:fillRect/>
            </a:stretch>
          </a:blipFill>
        </p:spPr>
        <p:txBody>
          <a:bodyPr wrap="square" lIns="0" tIns="0" rIns="0" bIns="0" rtlCol="0"/>
          <a:lstStyle/>
          <a:p>
            <a:endParaRPr/>
          </a:p>
        </p:txBody>
      </p:sp>
      <p:sp>
        <p:nvSpPr>
          <p:cNvPr id="5" name="object 14"/>
          <p:cNvSpPr/>
          <p:nvPr/>
        </p:nvSpPr>
        <p:spPr>
          <a:xfrm>
            <a:off x="6888474" y="5251891"/>
            <a:ext cx="1796543" cy="115777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88721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预测</a:t>
            </a:r>
            <a:r>
              <a:rPr lang="zh-CN" altLang="en-US" dirty="0">
                <a:latin typeface="微软雅黑" panose="020B0503020204020204" pitchFamily="34" charset="-122"/>
              </a:rPr>
              <a:t>市场</a:t>
            </a:r>
            <a:r>
              <a:rPr lang="en-US" altLang="zh-CN" dirty="0" smtClean="0"/>
              <a:t>---</a:t>
            </a:r>
            <a:r>
              <a:rPr lang="zh-CN" altLang="en-US" dirty="0"/>
              <a:t>应用</a:t>
            </a:r>
            <a:r>
              <a:rPr lang="zh-CN" altLang="en-US" dirty="0" smtClean="0"/>
              <a:t>场景</a:t>
            </a:r>
            <a:endParaRPr lang="zh-CN" altLang="en-US" dirty="0"/>
          </a:p>
        </p:txBody>
      </p:sp>
      <p:sp>
        <p:nvSpPr>
          <p:cNvPr id="3" name="object 15"/>
          <p:cNvSpPr txBox="1"/>
          <p:nvPr/>
        </p:nvSpPr>
        <p:spPr>
          <a:xfrm>
            <a:off x="214327" y="955407"/>
            <a:ext cx="8566082" cy="5786199"/>
          </a:xfrm>
          <a:prstGeom prst="rect">
            <a:avLst/>
          </a:prstGeom>
        </p:spPr>
        <p:txBody>
          <a:bodyPr vert="horz" wrap="square" lIns="0" tIns="0" rIns="0" bIns="0" rtlCol="0">
            <a:spAutoFit/>
          </a:bodyPr>
          <a:lstStyle/>
          <a:p>
            <a:pPr marL="469900" indent="-344170">
              <a:lnSpc>
                <a:spcPct val="150000"/>
              </a:lnSpc>
              <a:buClr>
                <a:srgbClr val="7E7E7E"/>
              </a:buClr>
              <a:buFont typeface="Arial"/>
              <a:buChar char="●"/>
              <a:tabLst>
                <a:tab pos="469265" algn="l"/>
                <a:tab pos="469900" algn="l"/>
              </a:tabLst>
            </a:pPr>
            <a:r>
              <a:rPr lang="zh-CN" altLang="en-US" spc="75" dirty="0" smtClean="0">
                <a:latin typeface="微软雅黑" panose="020B0503020204020204" pitchFamily="34" charset="-122"/>
                <a:ea typeface="微软雅黑" panose="020B0503020204020204" pitchFamily="34" charset="-122"/>
                <a:cs typeface="Calibri"/>
              </a:rPr>
              <a:t>设置</a:t>
            </a:r>
            <a:r>
              <a:rPr lang="zh-CN" altLang="en-US" spc="75" dirty="0">
                <a:latin typeface="微软雅黑" panose="020B0503020204020204" pitchFamily="34" charset="-122"/>
                <a:ea typeface="微软雅黑" panose="020B0503020204020204" pitchFamily="34" charset="-122"/>
                <a:cs typeface="Calibri"/>
              </a:rPr>
              <a:t>安全漏洞</a:t>
            </a:r>
            <a:r>
              <a:rPr lang="zh-CN" altLang="en-US" spc="75" dirty="0" smtClean="0">
                <a:latin typeface="微软雅黑" panose="020B0503020204020204" pitchFamily="34" charset="-122"/>
                <a:ea typeface="微软雅黑" panose="020B0503020204020204" pitchFamily="34" charset="-122"/>
                <a:cs typeface="Calibri"/>
              </a:rPr>
              <a:t>赏金</a:t>
            </a:r>
            <a:endParaRPr dirty="0" smtClean="0">
              <a:latin typeface="微软雅黑" panose="020B0503020204020204" pitchFamily="34" charset="-122"/>
              <a:ea typeface="微软雅黑" panose="020B0503020204020204" pitchFamily="34" charset="-122"/>
              <a:cs typeface="Calibri"/>
            </a:endParaRPr>
          </a:p>
          <a:p>
            <a:pPr marL="927100" lvl="1" indent="-344170">
              <a:lnSpc>
                <a:spcPct val="150000"/>
              </a:lnSpc>
              <a:spcBef>
                <a:spcPts val="300"/>
              </a:spcBef>
              <a:buFont typeface="Arial"/>
              <a:buChar char="○"/>
              <a:tabLst>
                <a:tab pos="926465" algn="l"/>
                <a:tab pos="927100" algn="l"/>
              </a:tabLst>
            </a:pPr>
            <a:r>
              <a:rPr spc="-25" dirty="0" smtClean="0">
                <a:latin typeface="微软雅黑" panose="020B0503020204020204" pitchFamily="34" charset="-122"/>
                <a:ea typeface="微软雅黑" panose="020B0503020204020204" pitchFamily="34" charset="-122"/>
                <a:cs typeface="Calibri"/>
              </a:rPr>
              <a:t>"</a:t>
            </a:r>
            <a:r>
              <a:rPr lang="zh-CN" altLang="en-US" spc="-25" dirty="0" smtClean="0">
                <a:latin typeface="微软雅黑" panose="020B0503020204020204" pitchFamily="34" charset="-122"/>
                <a:ea typeface="微软雅黑" panose="020B0503020204020204" pitchFamily="34" charset="-122"/>
                <a:cs typeface="Calibri"/>
              </a:rPr>
              <a:t>黑客会利用他们发现的漏洞攻击我们公司吗</a:t>
            </a:r>
            <a:r>
              <a:rPr spc="15" dirty="0" smtClean="0">
                <a:latin typeface="微软雅黑" panose="020B0503020204020204" pitchFamily="34" charset="-122"/>
                <a:ea typeface="微软雅黑" panose="020B0503020204020204" pitchFamily="34" charset="-122"/>
                <a:cs typeface="Calibri"/>
              </a:rPr>
              <a:t>?"</a:t>
            </a:r>
            <a:endParaRPr dirty="0">
              <a:latin typeface="微软雅黑" panose="020B0503020204020204" pitchFamily="34" charset="-122"/>
              <a:ea typeface="微软雅黑" panose="020B0503020204020204" pitchFamily="34" charset="-122"/>
              <a:cs typeface="Calibri"/>
            </a:endParaRPr>
          </a:p>
          <a:p>
            <a:pPr marL="1384300" lvl="2" indent="-344170">
              <a:lnSpc>
                <a:spcPct val="150000"/>
              </a:lnSpc>
              <a:spcBef>
                <a:spcPts val="300"/>
              </a:spcBef>
              <a:buFont typeface="Arial"/>
              <a:buChar char="■"/>
              <a:tabLst>
                <a:tab pos="1383665" algn="l"/>
                <a:tab pos="1384300" algn="l"/>
              </a:tabLst>
            </a:pPr>
            <a:r>
              <a:rPr lang="zh-CN" altLang="en-US" spc="50" dirty="0" smtClean="0">
                <a:latin typeface="微软雅黑" panose="020B0503020204020204" pitchFamily="34" charset="-122"/>
                <a:ea typeface="微软雅黑" panose="020B0503020204020204" pitchFamily="34" charset="-122"/>
                <a:cs typeface="Calibri"/>
              </a:rPr>
              <a:t>在“不会”的赌注上投入大量资金</a:t>
            </a:r>
            <a:endParaRPr dirty="0">
              <a:latin typeface="微软雅黑" panose="020B0503020204020204" pitchFamily="34" charset="-122"/>
              <a:ea typeface="微软雅黑" panose="020B0503020204020204" pitchFamily="34" charset="-122"/>
              <a:cs typeface="Calibri"/>
            </a:endParaRPr>
          </a:p>
          <a:p>
            <a:pPr marL="927100" lvl="1" indent="-344170">
              <a:lnSpc>
                <a:spcPct val="150000"/>
              </a:lnSpc>
              <a:spcBef>
                <a:spcPts val="300"/>
              </a:spcBef>
              <a:buFont typeface="Arial"/>
              <a:buChar char="○"/>
              <a:tabLst>
                <a:tab pos="926465" algn="l"/>
                <a:tab pos="927100" algn="l"/>
              </a:tabLst>
            </a:pPr>
            <a:r>
              <a:rPr lang="zh-CN" altLang="en-US" spc="80" dirty="0">
                <a:latin typeface="微软雅黑" panose="020B0503020204020204" pitchFamily="34" charset="-122"/>
                <a:ea typeface="微软雅黑" panose="020B0503020204020204" pitchFamily="34" charset="-122"/>
                <a:cs typeface="Calibri"/>
              </a:rPr>
              <a:t>发现漏洞的人</a:t>
            </a:r>
            <a:r>
              <a:rPr lang="zh-CN" altLang="en-US" spc="80" dirty="0" smtClean="0">
                <a:latin typeface="微软雅黑" panose="020B0503020204020204" pitchFamily="34" charset="-122"/>
                <a:ea typeface="微软雅黑" panose="020B0503020204020204" pitchFamily="34" charset="-122"/>
                <a:cs typeface="Calibri"/>
              </a:rPr>
              <a:t>会购买大量“会</a:t>
            </a:r>
            <a:r>
              <a:rPr lang="en-US" altLang="zh-CN" spc="80" dirty="0" smtClean="0">
                <a:latin typeface="微软雅黑" panose="020B0503020204020204" pitchFamily="34" charset="-122"/>
                <a:ea typeface="微软雅黑" panose="020B0503020204020204" pitchFamily="34" charset="-122"/>
                <a:cs typeface="Calibri"/>
              </a:rPr>
              <a:t>”</a:t>
            </a:r>
            <a:r>
              <a:rPr lang="zh-CN" altLang="en-US" spc="80" dirty="0" smtClean="0">
                <a:latin typeface="微软雅黑" panose="020B0503020204020204" pitchFamily="34" charset="-122"/>
                <a:ea typeface="微软雅黑" panose="020B0503020204020204" pitchFamily="34" charset="-122"/>
                <a:cs typeface="Calibri"/>
              </a:rPr>
              <a:t>的赌注，</a:t>
            </a:r>
            <a:r>
              <a:rPr lang="zh-CN" altLang="en-US" spc="80" dirty="0">
                <a:latin typeface="微软雅黑" panose="020B0503020204020204" pitchFamily="34" charset="-122"/>
                <a:ea typeface="微软雅黑" panose="020B0503020204020204" pitchFamily="34" charset="-122"/>
                <a:cs typeface="Calibri"/>
              </a:rPr>
              <a:t>然后进行黑客</a:t>
            </a:r>
            <a:r>
              <a:rPr lang="zh-CN" altLang="en-US" spc="80" dirty="0" smtClean="0">
                <a:latin typeface="微软雅黑" panose="020B0503020204020204" pitchFamily="34" charset="-122"/>
                <a:ea typeface="微软雅黑" panose="020B0503020204020204" pitchFamily="34" charset="-122"/>
                <a:cs typeface="Calibri"/>
              </a:rPr>
              <a:t>攻击</a:t>
            </a:r>
            <a:endParaRPr dirty="0" smtClean="0">
              <a:latin typeface="微软雅黑" panose="020B0503020204020204" pitchFamily="34" charset="-122"/>
              <a:ea typeface="微软雅黑" panose="020B0503020204020204" pitchFamily="34" charset="-122"/>
              <a:cs typeface="Calibri"/>
            </a:endParaRPr>
          </a:p>
          <a:p>
            <a:pPr marL="1384300" lvl="2" indent="-344170">
              <a:lnSpc>
                <a:spcPct val="150000"/>
              </a:lnSpc>
              <a:spcBef>
                <a:spcPts val="300"/>
              </a:spcBef>
              <a:buFont typeface="Arial"/>
              <a:buChar char="■"/>
              <a:tabLst>
                <a:tab pos="1383665" algn="l"/>
                <a:tab pos="1384300" algn="l"/>
              </a:tabLst>
            </a:pPr>
            <a:r>
              <a:rPr dirty="0" smtClean="0">
                <a:latin typeface="微软雅黑" panose="020B0503020204020204" pitchFamily="34" charset="-122"/>
                <a:ea typeface="微软雅黑" panose="020B0503020204020204" pitchFamily="34" charset="-122"/>
                <a:cs typeface="Calibri"/>
              </a:rPr>
              <a:t>&gt;</a:t>
            </a:r>
            <a:r>
              <a:rPr spc="-45" dirty="0" smtClean="0">
                <a:latin typeface="微软雅黑" panose="020B0503020204020204" pitchFamily="34" charset="-122"/>
                <a:ea typeface="微软雅黑" panose="020B0503020204020204" pitchFamily="34" charset="-122"/>
                <a:cs typeface="Calibri"/>
              </a:rPr>
              <a:t> </a:t>
            </a:r>
            <a:r>
              <a:rPr lang="zh-CN" altLang="en-US" spc="5" dirty="0">
                <a:latin typeface="微软雅黑" panose="020B0503020204020204" pitchFamily="34" charset="-122"/>
                <a:ea typeface="微软雅黑" panose="020B0503020204020204" pitchFamily="34" charset="-122"/>
                <a:cs typeface="Calibri"/>
              </a:rPr>
              <a:t>获利</a:t>
            </a:r>
            <a:endParaRPr dirty="0" smtClean="0">
              <a:latin typeface="微软雅黑" panose="020B0503020204020204" pitchFamily="34" charset="-122"/>
              <a:ea typeface="微软雅黑" panose="020B0503020204020204" pitchFamily="34" charset="-122"/>
              <a:cs typeface="Calibri"/>
            </a:endParaRPr>
          </a:p>
          <a:p>
            <a:pPr marL="927100" lvl="1" indent="-344170">
              <a:lnSpc>
                <a:spcPct val="150000"/>
              </a:lnSpc>
              <a:spcBef>
                <a:spcPts val="300"/>
              </a:spcBef>
              <a:buFont typeface="Arial"/>
              <a:buChar char="○"/>
              <a:tabLst>
                <a:tab pos="926465" algn="l"/>
                <a:tab pos="927100" algn="l"/>
              </a:tabLst>
            </a:pPr>
            <a:r>
              <a:rPr lang="en-US" altLang="zh-CN" spc="60" dirty="0">
                <a:latin typeface="微软雅黑" panose="020B0503020204020204" pitchFamily="34" charset="-122"/>
                <a:ea typeface="微软雅黑" panose="020B0503020204020204" pitchFamily="34" charset="-122"/>
                <a:cs typeface="Calibri"/>
              </a:rPr>
              <a:t>Augur</a:t>
            </a:r>
            <a:r>
              <a:rPr lang="zh-CN" altLang="en-US" spc="60" dirty="0" smtClean="0">
                <a:latin typeface="微软雅黑" panose="020B0503020204020204" pitchFamily="34" charset="-122"/>
                <a:ea typeface="微软雅黑" panose="020B0503020204020204" pitchFamily="34" charset="-122"/>
                <a:cs typeface="Calibri"/>
              </a:rPr>
              <a:t>以下面这种方式让他们自己</a:t>
            </a:r>
            <a:r>
              <a:rPr lang="zh-CN" altLang="en-US" spc="60" dirty="0">
                <a:latin typeface="微软雅黑" panose="020B0503020204020204" pitchFamily="34" charset="-122"/>
                <a:ea typeface="微软雅黑" panose="020B0503020204020204" pitchFamily="34" charset="-122"/>
                <a:cs typeface="Calibri"/>
              </a:rPr>
              <a:t>的</a:t>
            </a:r>
            <a:r>
              <a:rPr lang="zh-CN" altLang="en-US" spc="60" dirty="0" smtClean="0">
                <a:latin typeface="微软雅黑" panose="020B0503020204020204" pitchFamily="34" charset="-122"/>
                <a:ea typeface="微软雅黑" panose="020B0503020204020204" pitchFamily="34" charset="-122"/>
                <a:cs typeface="Calibri"/>
              </a:rPr>
              <a:t>代码更加安全</a:t>
            </a:r>
            <a:endParaRPr dirty="0" smtClean="0">
              <a:latin typeface="微软雅黑" panose="020B0503020204020204" pitchFamily="34" charset="-122"/>
              <a:ea typeface="微软雅黑" panose="020B0503020204020204" pitchFamily="34" charset="-122"/>
              <a:cs typeface="Calibri"/>
            </a:endParaRPr>
          </a:p>
          <a:p>
            <a:pPr marL="1384300" lvl="2" indent="-344170">
              <a:lnSpc>
                <a:spcPct val="150000"/>
              </a:lnSpc>
              <a:spcBef>
                <a:spcPts val="300"/>
              </a:spcBef>
              <a:buFont typeface="Arial"/>
              <a:buChar char="■"/>
              <a:tabLst>
                <a:tab pos="1383665" algn="l"/>
                <a:tab pos="1384300" algn="l"/>
              </a:tabLst>
            </a:pPr>
            <a:r>
              <a:rPr spc="-25" dirty="0" smtClean="0">
                <a:latin typeface="微软雅黑" panose="020B0503020204020204" pitchFamily="34" charset="-122"/>
                <a:ea typeface="微软雅黑" panose="020B0503020204020204" pitchFamily="34" charset="-122"/>
                <a:cs typeface="Calibri"/>
              </a:rPr>
              <a:t>"</a:t>
            </a:r>
            <a:r>
              <a:rPr lang="zh-CN" altLang="en-US" spc="-25" dirty="0">
                <a:latin typeface="微软雅黑" panose="020B0503020204020204" pitchFamily="34" charset="-122"/>
                <a:ea typeface="微软雅黑" panose="020B0503020204020204" pitchFamily="34" charset="-122"/>
                <a:cs typeface="Calibri"/>
              </a:rPr>
              <a:t>有人能在这个预测市场上偷钱吗？</a:t>
            </a:r>
            <a:r>
              <a:rPr spc="10" dirty="0" smtClean="0">
                <a:latin typeface="微软雅黑" panose="020B0503020204020204" pitchFamily="34" charset="-122"/>
                <a:ea typeface="微软雅黑" panose="020B0503020204020204" pitchFamily="34" charset="-122"/>
                <a:cs typeface="Calibri"/>
              </a:rPr>
              <a:t>?"</a:t>
            </a:r>
            <a:endParaRPr dirty="0">
              <a:latin typeface="微软雅黑" panose="020B0503020204020204" pitchFamily="34" charset="-122"/>
              <a:ea typeface="微软雅黑" panose="020B0503020204020204" pitchFamily="34" charset="-122"/>
              <a:cs typeface="Calibri"/>
            </a:endParaRPr>
          </a:p>
          <a:p>
            <a:pPr marL="469900" indent="-344170">
              <a:lnSpc>
                <a:spcPct val="150000"/>
              </a:lnSpc>
              <a:spcBef>
                <a:spcPts val="300"/>
              </a:spcBef>
              <a:buFont typeface="Arial"/>
              <a:buChar char="●"/>
              <a:tabLst>
                <a:tab pos="469265" algn="l"/>
                <a:tab pos="469900" algn="l"/>
              </a:tabLst>
            </a:pPr>
            <a:r>
              <a:rPr lang="zh-CN" altLang="en-US" spc="55" dirty="0" smtClean="0">
                <a:latin typeface="微软雅黑" panose="020B0503020204020204" pitchFamily="34" charset="-122"/>
                <a:ea typeface="微软雅黑" panose="020B0503020204020204" pitchFamily="34" charset="-122"/>
                <a:cs typeface="Calibri"/>
              </a:rPr>
              <a:t>给自己提个醒：“不要自食其言”</a:t>
            </a:r>
            <a:endParaRPr dirty="0" smtClean="0">
              <a:latin typeface="微软雅黑" panose="020B0503020204020204" pitchFamily="34" charset="-122"/>
              <a:ea typeface="微软雅黑" panose="020B0503020204020204" pitchFamily="34" charset="-122"/>
              <a:cs typeface="Calibri"/>
            </a:endParaRPr>
          </a:p>
          <a:p>
            <a:pPr marL="927100" lvl="1" indent="-344170">
              <a:lnSpc>
                <a:spcPct val="150000"/>
              </a:lnSpc>
              <a:spcBef>
                <a:spcPts val="300"/>
              </a:spcBef>
              <a:buFont typeface="Arial"/>
              <a:buChar char="○"/>
              <a:tabLst>
                <a:tab pos="926465" algn="l"/>
                <a:tab pos="927100" algn="l"/>
              </a:tabLst>
            </a:pPr>
            <a:r>
              <a:rPr lang="zh-CN" altLang="en-US" spc="40" dirty="0" smtClean="0">
                <a:latin typeface="微软雅黑" panose="020B0503020204020204" pitchFamily="34" charset="-122"/>
                <a:ea typeface="微软雅黑" panose="020B0503020204020204" pitchFamily="34" charset="-122"/>
                <a:cs typeface="Calibri"/>
              </a:rPr>
              <a:t>为了表示你的决心，可以利用智能合约向他人表明：如果你未完成你的承诺，你将遭受巨大的经济损失</a:t>
            </a:r>
            <a:endParaRPr dirty="0" smtClean="0">
              <a:latin typeface="微软雅黑" panose="020B0503020204020204" pitchFamily="34" charset="-122"/>
              <a:ea typeface="微软雅黑" panose="020B0503020204020204" pitchFamily="34" charset="-122"/>
              <a:cs typeface="Calibri"/>
            </a:endParaRPr>
          </a:p>
          <a:p>
            <a:pPr marL="927100" marR="1883410" lvl="1" indent="-344170">
              <a:lnSpc>
                <a:spcPct val="150000"/>
              </a:lnSpc>
              <a:buFont typeface="Arial"/>
              <a:buChar char="○"/>
              <a:tabLst>
                <a:tab pos="926465" algn="l"/>
                <a:tab pos="927100" algn="l"/>
              </a:tabLst>
            </a:pPr>
            <a:r>
              <a:rPr lang="zh-CN" altLang="en-US" spc="55" dirty="0" smtClean="0">
                <a:latin typeface="微软雅黑" panose="020B0503020204020204" pitchFamily="34" charset="-122"/>
                <a:ea typeface="微软雅黑" panose="020B0503020204020204" pitchFamily="34" charset="-122"/>
                <a:cs typeface="Calibri"/>
              </a:rPr>
              <a:t>举例：投资者</a:t>
            </a:r>
            <a:r>
              <a:rPr lang="zh-CN" altLang="en-US" spc="55" dirty="0">
                <a:latin typeface="微软雅黑" panose="020B0503020204020204" pitchFamily="34" charset="-122"/>
                <a:ea typeface="微软雅黑" panose="020B0503020204020204" pitchFamily="34" charset="-122"/>
                <a:cs typeface="Calibri"/>
              </a:rPr>
              <a:t>担心你会延迟发布</a:t>
            </a:r>
            <a:r>
              <a:rPr lang="zh-CN" altLang="en-US" spc="55" dirty="0" smtClean="0">
                <a:latin typeface="微软雅黑" panose="020B0503020204020204" pitchFamily="34" charset="-122"/>
                <a:ea typeface="微软雅黑" panose="020B0503020204020204" pitchFamily="34" charset="-122"/>
                <a:cs typeface="Calibri"/>
              </a:rPr>
              <a:t>日期</a:t>
            </a:r>
            <a:endParaRPr dirty="0">
              <a:latin typeface="微软雅黑" panose="020B0503020204020204" pitchFamily="34" charset="-122"/>
              <a:ea typeface="微软雅黑" panose="020B0503020204020204" pitchFamily="34" charset="-122"/>
              <a:cs typeface="Calibri"/>
            </a:endParaRPr>
          </a:p>
          <a:p>
            <a:pPr marL="1384300" lvl="2" indent="-344170">
              <a:lnSpc>
                <a:spcPct val="150000"/>
              </a:lnSpc>
              <a:spcBef>
                <a:spcPts val="300"/>
              </a:spcBef>
              <a:buFont typeface="Arial"/>
              <a:buChar char="■"/>
              <a:tabLst>
                <a:tab pos="1383665" algn="l"/>
                <a:tab pos="1384300" algn="l"/>
              </a:tabLst>
            </a:pPr>
            <a:r>
              <a:rPr spc="-25" dirty="0" smtClean="0">
                <a:latin typeface="微软雅黑" panose="020B0503020204020204" pitchFamily="34" charset="-122"/>
                <a:ea typeface="微软雅黑" panose="020B0503020204020204" pitchFamily="34" charset="-122"/>
                <a:cs typeface="Calibri"/>
              </a:rPr>
              <a:t>"</a:t>
            </a:r>
            <a:r>
              <a:rPr lang="zh-CN" altLang="en-US" spc="-25" dirty="0">
                <a:latin typeface="微软雅黑" panose="020B0503020204020204" pitchFamily="34" charset="-122"/>
                <a:ea typeface="微软雅黑" panose="020B0503020204020204" pitchFamily="34" charset="-122"/>
                <a:cs typeface="Calibri"/>
              </a:rPr>
              <a:t>我</a:t>
            </a:r>
            <a:r>
              <a:rPr lang="zh-CN" altLang="en-US" spc="-25" dirty="0" smtClean="0">
                <a:latin typeface="微软雅黑" panose="020B0503020204020204" pitchFamily="34" charset="-122"/>
                <a:ea typeface="微软雅黑" panose="020B0503020204020204" pitchFamily="34" charset="-122"/>
                <a:cs typeface="Calibri"/>
              </a:rPr>
              <a:t>的发布活动会如期举行吗</a:t>
            </a:r>
            <a:r>
              <a:rPr spc="-10" dirty="0" smtClean="0">
                <a:latin typeface="微软雅黑" panose="020B0503020204020204" pitchFamily="34" charset="-122"/>
                <a:ea typeface="微软雅黑" panose="020B0503020204020204" pitchFamily="34" charset="-122"/>
                <a:cs typeface="Calibri"/>
              </a:rPr>
              <a:t>?"</a:t>
            </a:r>
            <a:endParaRPr dirty="0">
              <a:latin typeface="微软雅黑" panose="020B0503020204020204" pitchFamily="34" charset="-122"/>
              <a:ea typeface="微软雅黑" panose="020B0503020204020204" pitchFamily="34" charset="-122"/>
              <a:cs typeface="Calibri"/>
            </a:endParaRPr>
          </a:p>
          <a:p>
            <a:pPr marL="1384300" lvl="2" indent="-344170">
              <a:lnSpc>
                <a:spcPct val="150000"/>
              </a:lnSpc>
              <a:spcBef>
                <a:spcPts val="300"/>
              </a:spcBef>
              <a:buFont typeface="Arial"/>
              <a:buChar char="■"/>
              <a:tabLst>
                <a:tab pos="1383665" algn="l"/>
                <a:tab pos="1384300" algn="l"/>
              </a:tabLst>
            </a:pPr>
            <a:r>
              <a:rPr lang="zh-CN" altLang="en-US" spc="50" dirty="0" smtClean="0">
                <a:latin typeface="微软雅黑" panose="020B0503020204020204" pitchFamily="34" charset="-122"/>
                <a:ea typeface="微软雅黑" panose="020B0503020204020204" pitchFamily="34" charset="-122"/>
                <a:cs typeface="Calibri"/>
              </a:rPr>
              <a:t>为“</a:t>
            </a:r>
            <a:r>
              <a:rPr lang="zh-CN" altLang="en-US" b="1" spc="50" dirty="0" smtClean="0">
                <a:latin typeface="微软雅黑" panose="020B0503020204020204" pitchFamily="34" charset="-122"/>
                <a:ea typeface="微软雅黑" panose="020B0503020204020204" pitchFamily="34" charset="-122"/>
                <a:cs typeface="Calibri"/>
              </a:rPr>
              <a:t>会</a:t>
            </a:r>
            <a:r>
              <a:rPr lang="zh-CN" altLang="en-US" spc="50" dirty="0" smtClean="0">
                <a:latin typeface="微软雅黑" panose="020B0503020204020204" pitchFamily="34" charset="-122"/>
                <a:ea typeface="微软雅黑" panose="020B0503020204020204" pitchFamily="34" charset="-122"/>
                <a:cs typeface="Calibri"/>
              </a:rPr>
              <a:t>”如期举行下重注</a:t>
            </a:r>
            <a:endParaRPr dirty="0">
              <a:latin typeface="微软雅黑" panose="020B0503020204020204" pitchFamily="34" charset="-122"/>
              <a:ea typeface="微软雅黑" panose="020B0503020204020204" pitchFamily="34" charset="-122"/>
              <a:cs typeface="Calibri"/>
            </a:endParaRPr>
          </a:p>
        </p:txBody>
      </p:sp>
      <p:sp>
        <p:nvSpPr>
          <p:cNvPr id="4" name="object 13"/>
          <p:cNvSpPr/>
          <p:nvPr/>
        </p:nvSpPr>
        <p:spPr>
          <a:xfrm>
            <a:off x="7129188" y="1335291"/>
            <a:ext cx="1651221" cy="643973"/>
          </a:xfrm>
          <a:prstGeom prst="rect">
            <a:avLst/>
          </a:prstGeom>
          <a:blipFill>
            <a:blip r:embed="rId3" cstate="print"/>
            <a:stretch>
              <a:fillRect/>
            </a:stretch>
          </a:blipFill>
        </p:spPr>
        <p:txBody>
          <a:bodyPr wrap="square" lIns="0" tIns="0" rIns="0" bIns="0" rtlCol="0"/>
          <a:lstStyle/>
          <a:p>
            <a:endParaRPr/>
          </a:p>
        </p:txBody>
      </p:sp>
      <p:sp>
        <p:nvSpPr>
          <p:cNvPr id="5" name="object 14"/>
          <p:cNvSpPr/>
          <p:nvPr/>
        </p:nvSpPr>
        <p:spPr>
          <a:xfrm>
            <a:off x="6960024" y="5301208"/>
            <a:ext cx="1796543" cy="115777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69026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去中心化的预测市场</a:t>
            </a:r>
            <a:endParaRPr lang="zh-CN" altLang="en-US" dirty="0"/>
          </a:p>
        </p:txBody>
      </p:sp>
      <p:sp>
        <p:nvSpPr>
          <p:cNvPr id="3" name="object 14"/>
          <p:cNvSpPr txBox="1"/>
          <p:nvPr/>
        </p:nvSpPr>
        <p:spPr>
          <a:xfrm>
            <a:off x="446649" y="1139750"/>
            <a:ext cx="7503159" cy="4847481"/>
          </a:xfrm>
          <a:prstGeom prst="rect">
            <a:avLst/>
          </a:prstGeom>
        </p:spPr>
        <p:txBody>
          <a:bodyPr vert="horz" wrap="square" lIns="0" tIns="0" rIns="0" bIns="0" rtlCol="0">
            <a:spAutoFit/>
          </a:bodyPr>
          <a:lstStyle/>
          <a:p>
            <a:pPr marL="12700">
              <a:lnSpc>
                <a:spcPct val="150000"/>
              </a:lnSpc>
            </a:pPr>
            <a:r>
              <a:rPr lang="zh-CN" altLang="en-US" sz="2400" spc="55" dirty="0" smtClean="0">
                <a:latin typeface="微软雅黑" panose="020B0503020204020204" pitchFamily="34" charset="-122"/>
                <a:ea typeface="微软雅黑" panose="020B0503020204020204" pitchFamily="34" charset="-122"/>
                <a:cs typeface="Calibri"/>
              </a:rPr>
              <a:t>优点</a:t>
            </a:r>
            <a:endParaRPr sz="2400"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市场创建无限制</a:t>
            </a:r>
            <a:endParaRPr sz="2000" dirty="0" smtClean="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20" dirty="0" smtClean="0">
                <a:latin typeface="微软雅黑" panose="020B0503020204020204" pitchFamily="34" charset="-122"/>
                <a:ea typeface="微软雅黑" panose="020B0503020204020204" pitchFamily="34" charset="-122"/>
                <a:cs typeface="Calibri"/>
              </a:rPr>
              <a:t>适应更广泛的应用场景</a:t>
            </a:r>
            <a:endParaRPr sz="1800"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b="1" spc="-10" dirty="0">
                <a:latin typeface="微软雅黑" panose="020B0503020204020204" pitchFamily="34" charset="-122"/>
                <a:ea typeface="微软雅黑" panose="020B0503020204020204" pitchFamily="34" charset="-122"/>
                <a:cs typeface="Trebuchet MS"/>
              </a:rPr>
              <a:t>警告：</a:t>
            </a:r>
            <a:r>
              <a:rPr lang="zh-CN" altLang="en-US" spc="-10" dirty="0">
                <a:latin typeface="微软雅黑" panose="020B0503020204020204" pitchFamily="34" charset="-122"/>
                <a:ea typeface="微软雅黑" panose="020B0503020204020204" pitchFamily="34" charset="-122"/>
                <a:cs typeface="Trebuchet MS"/>
              </a:rPr>
              <a:t>需要防范不道德</a:t>
            </a:r>
            <a:r>
              <a:rPr lang="en-US" altLang="zh-CN" spc="-10" dirty="0">
                <a:latin typeface="微软雅黑" panose="020B0503020204020204" pitchFamily="34" charset="-122"/>
                <a:ea typeface="微软雅黑" panose="020B0503020204020204" pitchFamily="34" charset="-122"/>
                <a:cs typeface="Trebuchet MS"/>
              </a:rPr>
              <a:t>/</a:t>
            </a:r>
            <a:r>
              <a:rPr lang="zh-CN" altLang="en-US" spc="-10" dirty="0">
                <a:latin typeface="微软雅黑" panose="020B0503020204020204" pitchFamily="34" charset="-122"/>
                <a:ea typeface="微软雅黑" panose="020B0503020204020204" pitchFamily="34" charset="-122"/>
                <a:cs typeface="Trebuchet MS"/>
              </a:rPr>
              <a:t>非法</a:t>
            </a:r>
            <a:r>
              <a:rPr lang="zh-CN" altLang="en-US" spc="-10" dirty="0" smtClean="0">
                <a:latin typeface="微软雅黑" panose="020B0503020204020204" pitchFamily="34" charset="-122"/>
                <a:ea typeface="微软雅黑" panose="020B0503020204020204" pitchFamily="34" charset="-122"/>
                <a:cs typeface="Trebuchet MS"/>
              </a:rPr>
              <a:t>市场</a:t>
            </a:r>
            <a:endParaRPr sz="1800" dirty="0" smtClean="0">
              <a:latin typeface="微软雅黑" panose="020B0503020204020204" pitchFamily="34" charset="-122"/>
              <a:ea typeface="微软雅黑" panose="020B0503020204020204" pitchFamily="34" charset="-122"/>
              <a:cs typeface="Calibri"/>
            </a:endParaRPr>
          </a:p>
          <a:p>
            <a:pPr marL="1384300" lvl="2" indent="-367030">
              <a:lnSpc>
                <a:spcPct val="150000"/>
              </a:lnSpc>
              <a:spcBef>
                <a:spcPts val="15"/>
              </a:spcBef>
              <a:buFont typeface="Arial"/>
              <a:buChar char="■"/>
              <a:tabLst>
                <a:tab pos="1383665" algn="l"/>
                <a:tab pos="1384300" algn="l"/>
              </a:tabLst>
            </a:pPr>
            <a:r>
              <a:rPr lang="zh-CN" altLang="en-US" sz="1600" spc="120" dirty="0" smtClean="0">
                <a:latin typeface="微软雅黑" panose="020B0503020204020204" pitchFamily="34" charset="-122"/>
                <a:ea typeface="微软雅黑" panose="020B0503020204020204" pitchFamily="34" charset="-122"/>
                <a:cs typeface="Calibri"/>
              </a:rPr>
              <a:t>例如：利用</a:t>
            </a:r>
            <a:r>
              <a:rPr lang="en-US" altLang="zh-CN" sz="1600" spc="120" dirty="0" smtClean="0">
                <a:latin typeface="微软雅黑" panose="020B0503020204020204" pitchFamily="34" charset="-122"/>
                <a:ea typeface="微软雅黑" panose="020B0503020204020204" pitchFamily="34" charset="-122"/>
                <a:cs typeface="Calibri"/>
              </a:rPr>
              <a:t>Augur</a:t>
            </a:r>
            <a:r>
              <a:rPr lang="zh-CN" altLang="en-US" sz="1600" spc="120" dirty="0" smtClean="0">
                <a:latin typeface="微软雅黑" panose="020B0503020204020204" pitchFamily="34" charset="-122"/>
                <a:ea typeface="微软雅黑" panose="020B0503020204020204" pitchFamily="34" charset="-122"/>
                <a:cs typeface="Calibri"/>
              </a:rPr>
              <a:t>为不道德或结果无法确认的市场投票</a:t>
            </a:r>
            <a:endParaRPr sz="1600"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z="2000" spc="95" dirty="0">
                <a:latin typeface="微软雅黑" panose="020B0503020204020204" pitchFamily="34" charset="-122"/>
                <a:ea typeface="微软雅黑" panose="020B0503020204020204" pitchFamily="34" charset="-122"/>
                <a:cs typeface="Calibri"/>
              </a:rPr>
              <a:t>共享流动池</a:t>
            </a:r>
            <a:endParaRPr sz="2000" spc="95"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95" dirty="0" smtClean="0">
                <a:latin typeface="微软雅黑" panose="020B0503020204020204" pitchFamily="34" charset="-122"/>
                <a:ea typeface="微软雅黑" panose="020B0503020204020204" pitchFamily="34" charset="-122"/>
                <a:cs typeface="Calibri"/>
              </a:rPr>
              <a:t>同样的市场在于不同的国家都有一个则没有必要</a:t>
            </a:r>
            <a:endParaRPr sz="1800" dirty="0">
              <a:latin typeface="微软雅黑" panose="020B0503020204020204" pitchFamily="34" charset="-122"/>
              <a:ea typeface="微软雅黑" panose="020B0503020204020204" pitchFamily="34" charset="-122"/>
              <a:cs typeface="Calibri"/>
            </a:endParaRPr>
          </a:p>
          <a:p>
            <a:pPr marL="927100" lvl="1" indent="-367030">
              <a:lnSpc>
                <a:spcPct val="150000"/>
              </a:lnSpc>
              <a:spcBef>
                <a:spcPts val="15"/>
              </a:spcBef>
              <a:buFont typeface="Arial"/>
              <a:buChar char="○"/>
              <a:tabLst>
                <a:tab pos="926465" algn="l"/>
                <a:tab pos="927100" algn="l"/>
              </a:tabLst>
            </a:pPr>
            <a:r>
              <a:rPr lang="zh-CN" altLang="en-US" spc="60" dirty="0" smtClean="0">
                <a:latin typeface="微软雅黑" panose="020B0503020204020204" pitchFamily="34" charset="-122"/>
                <a:ea typeface="微软雅黑" panose="020B0503020204020204" pitchFamily="34" charset="-122"/>
                <a:cs typeface="Calibri"/>
              </a:rPr>
              <a:t>带来更高级的市场</a:t>
            </a:r>
            <a:endParaRPr lang="zh-CN" altLang="en-US" dirty="0">
              <a:latin typeface="微软雅黑" panose="020B0503020204020204" pitchFamily="34" charset="-122"/>
              <a:ea typeface="微软雅黑" panose="020B0503020204020204" pitchFamily="34" charset="-122"/>
              <a:cs typeface="Calibri"/>
            </a:endParaRPr>
          </a:p>
          <a:p>
            <a:pPr marL="1384300" lvl="2" indent="-367030">
              <a:lnSpc>
                <a:spcPct val="150000"/>
              </a:lnSpc>
              <a:spcBef>
                <a:spcPts val="15"/>
              </a:spcBef>
              <a:buFont typeface="Arial"/>
              <a:buChar char="■"/>
              <a:tabLst>
                <a:tab pos="1383665" algn="l"/>
                <a:tab pos="1384300" algn="l"/>
              </a:tabLst>
            </a:pPr>
            <a:r>
              <a:rPr lang="zh-CN" altLang="en-US" sz="1600" spc="120" dirty="0">
                <a:latin typeface="微软雅黑" panose="020B0503020204020204" pitchFamily="34" charset="-122"/>
                <a:ea typeface="微软雅黑" panose="020B0503020204020204" pitchFamily="34" charset="-122"/>
                <a:cs typeface="Calibri"/>
              </a:rPr>
              <a:t>例如：组合预测市场</a:t>
            </a:r>
            <a:endParaRPr sz="1600" spc="120"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z="2000" spc="95" dirty="0">
                <a:latin typeface="微软雅黑" panose="020B0503020204020204" pitchFamily="34" charset="-122"/>
                <a:ea typeface="微软雅黑" panose="020B0503020204020204" pitchFamily="34" charset="-122"/>
                <a:cs typeface="Calibri"/>
              </a:rPr>
              <a:t>抗审查</a:t>
            </a:r>
            <a:endParaRPr sz="2000" spc="95"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z="2000" spc="95" dirty="0">
                <a:latin typeface="微软雅黑" panose="020B0503020204020204" pitchFamily="34" charset="-122"/>
                <a:ea typeface="微软雅黑" panose="020B0503020204020204" pitchFamily="34" charset="-122"/>
                <a:cs typeface="Calibri"/>
              </a:rPr>
              <a:t>自治系统，去信任的支付</a:t>
            </a:r>
            <a:endParaRPr sz="2000" spc="95" dirty="0">
              <a:latin typeface="微软雅黑" panose="020B0503020204020204" pitchFamily="34" charset="-122"/>
              <a:ea typeface="微软雅黑" panose="020B0503020204020204" pitchFamily="34" charset="-122"/>
              <a:cs typeface="Calibri"/>
            </a:endParaRPr>
          </a:p>
        </p:txBody>
      </p:sp>
      <p:sp>
        <p:nvSpPr>
          <p:cNvPr id="4" name="object 13"/>
          <p:cNvSpPr/>
          <p:nvPr/>
        </p:nvSpPr>
        <p:spPr>
          <a:xfrm>
            <a:off x="7129188" y="1335291"/>
            <a:ext cx="1651221" cy="643973"/>
          </a:xfrm>
          <a:prstGeom prst="rect">
            <a:avLst/>
          </a:prstGeom>
          <a:blipFill>
            <a:blip r:embed="rId3" cstate="print"/>
            <a:stretch>
              <a:fillRect/>
            </a:stretch>
          </a:blipFill>
        </p:spPr>
        <p:txBody>
          <a:bodyPr wrap="square" lIns="0" tIns="0" rIns="0" bIns="0" rtlCol="0"/>
          <a:lstStyle/>
          <a:p>
            <a:endParaRPr/>
          </a:p>
        </p:txBody>
      </p:sp>
      <p:sp>
        <p:nvSpPr>
          <p:cNvPr id="5" name="object 14"/>
          <p:cNvSpPr/>
          <p:nvPr/>
        </p:nvSpPr>
        <p:spPr>
          <a:xfrm>
            <a:off x="6973700" y="5053356"/>
            <a:ext cx="1796543" cy="115777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520293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去中心化的物联网</a:t>
            </a:r>
            <a:endParaRPr lang="zh-CN" altLang="en-US" dirty="0">
              <a:latin typeface="微软雅黑" panose="020B0503020204020204" pitchFamily="34" charset="-122"/>
            </a:endParaRPr>
          </a:p>
        </p:txBody>
      </p:sp>
      <p:sp>
        <p:nvSpPr>
          <p:cNvPr id="48" name="object 14"/>
          <p:cNvSpPr txBox="1">
            <a:spLocks noGrp="1"/>
          </p:cNvSpPr>
          <p:nvPr>
            <p:ph sz="half" idx="4294967295"/>
          </p:nvPr>
        </p:nvSpPr>
        <p:spPr>
          <a:xfrm>
            <a:off x="384723" y="1303839"/>
            <a:ext cx="4466621" cy="3866187"/>
          </a:xfrm>
          <a:prstGeom prst="rect">
            <a:avLst/>
          </a:prstGeom>
        </p:spPr>
        <p:txBody>
          <a:bodyPr vert="horz" wrap="square" lIns="0" tIns="0" rIns="0" bIns="0" rtlCol="0">
            <a:spAutoFit/>
          </a:bodyPr>
          <a:lstStyle/>
          <a:p>
            <a:pPr marL="0" indent="0">
              <a:lnSpc>
                <a:spcPct val="150000"/>
              </a:lnSpc>
              <a:buNone/>
            </a:pPr>
            <a:r>
              <a:rPr lang="en-US" sz="2200" spc="-35" dirty="0" smtClean="0"/>
              <a:t>Filament</a:t>
            </a:r>
            <a:endParaRPr sz="2200" dirty="0" smtClean="0">
              <a:cs typeface="Times New Roman"/>
            </a:endParaRPr>
          </a:p>
          <a:p>
            <a:pPr marL="469900" marR="39370" indent="-336550">
              <a:lnSpc>
                <a:spcPct val="150000"/>
              </a:lnSpc>
              <a:buFont typeface="Arial"/>
              <a:buChar char="●"/>
              <a:tabLst>
                <a:tab pos="469265" algn="l"/>
                <a:tab pos="469900" algn="l"/>
              </a:tabLst>
            </a:pPr>
            <a:r>
              <a:rPr lang="zh-CN" altLang="en-US" sz="1800" spc="50" dirty="0">
                <a:cs typeface="Calibri"/>
              </a:rPr>
              <a:t>“</a:t>
            </a:r>
            <a:r>
              <a:rPr lang="zh-CN" altLang="en-US" sz="1800" spc="50" dirty="0" smtClean="0">
                <a:cs typeface="Calibri"/>
              </a:rPr>
              <a:t>基于区块链的去中心化的物联网</a:t>
            </a:r>
            <a:r>
              <a:rPr sz="1800" b="0" spc="50" dirty="0" smtClean="0">
                <a:cs typeface="Calibri"/>
              </a:rPr>
              <a:t>"</a:t>
            </a:r>
          </a:p>
          <a:p>
            <a:pPr marL="469900" indent="-336550">
              <a:lnSpc>
                <a:spcPct val="150000"/>
              </a:lnSpc>
              <a:buFont typeface="Arial"/>
              <a:buChar char="●"/>
              <a:tabLst>
                <a:tab pos="469265" algn="l"/>
                <a:tab pos="469900" algn="l"/>
              </a:tabLst>
            </a:pPr>
            <a:r>
              <a:rPr lang="zh-CN" altLang="en-US" sz="1800" spc="30" dirty="0">
                <a:cs typeface="Calibri"/>
              </a:rPr>
              <a:t>“智能传感器</a:t>
            </a:r>
            <a:r>
              <a:rPr lang="zh-CN" altLang="en-US" sz="1800" spc="30" dirty="0" smtClean="0">
                <a:cs typeface="Calibri"/>
              </a:rPr>
              <a:t>的专用</a:t>
            </a:r>
            <a:r>
              <a:rPr lang="zh-CN" altLang="en-US" sz="1800" i="1" spc="30" dirty="0" smtClean="0">
                <a:cs typeface="Calibri"/>
              </a:rPr>
              <a:t>网状网络</a:t>
            </a:r>
            <a:r>
              <a:rPr lang="zh-CN" altLang="en-US" sz="1800" spc="30" dirty="0" smtClean="0">
                <a:cs typeface="Calibri"/>
              </a:rPr>
              <a:t>”</a:t>
            </a:r>
            <a:endParaRPr sz="1800" b="0" spc="45" dirty="0">
              <a:cs typeface="Calibri"/>
            </a:endParaRPr>
          </a:p>
          <a:p>
            <a:pPr marL="469900" indent="-336550">
              <a:lnSpc>
                <a:spcPct val="150000"/>
              </a:lnSpc>
              <a:buFont typeface="Arial"/>
              <a:buChar char="●"/>
              <a:tabLst>
                <a:tab pos="469265" algn="l"/>
                <a:tab pos="469900" algn="l"/>
              </a:tabLst>
            </a:pPr>
            <a:r>
              <a:rPr lang="zh-CN" altLang="en-US" sz="1800" spc="35" dirty="0" smtClean="0">
                <a:cs typeface="Calibri"/>
              </a:rPr>
              <a:t>服务工业</a:t>
            </a:r>
            <a:r>
              <a:rPr lang="zh-CN" altLang="en-US" sz="1800" spc="35" dirty="0">
                <a:cs typeface="Calibri"/>
              </a:rPr>
              <a:t>物联网</a:t>
            </a:r>
            <a:r>
              <a:rPr lang="zh-CN" altLang="en-US" sz="1800" spc="35" dirty="0" smtClean="0">
                <a:cs typeface="Calibri"/>
              </a:rPr>
              <a:t>应用</a:t>
            </a:r>
            <a:endParaRPr lang="en-US" altLang="zh-CN" sz="1800" spc="40" dirty="0">
              <a:cs typeface="Calibri"/>
            </a:endParaRPr>
          </a:p>
          <a:p>
            <a:pPr marL="133350" indent="0">
              <a:lnSpc>
                <a:spcPct val="150000"/>
              </a:lnSpc>
              <a:buNone/>
              <a:tabLst>
                <a:tab pos="469265" algn="l"/>
                <a:tab pos="469900" algn="l"/>
              </a:tabLst>
            </a:pPr>
            <a:r>
              <a:rPr lang="zh-CN" altLang="en-US" sz="2200" b="0" spc="40" dirty="0" smtClean="0">
                <a:cs typeface="Calibri"/>
              </a:rPr>
              <a:t>产品</a:t>
            </a:r>
            <a:endParaRPr sz="2200" b="0" spc="40" dirty="0">
              <a:cs typeface="Calibri"/>
            </a:endParaRPr>
          </a:p>
          <a:p>
            <a:pPr marL="469900" indent="-336550">
              <a:lnSpc>
                <a:spcPct val="150000"/>
              </a:lnSpc>
              <a:buFont typeface="Arial"/>
              <a:buChar char="●"/>
              <a:tabLst>
                <a:tab pos="469265" algn="l"/>
                <a:tab pos="469900" algn="l"/>
              </a:tabLst>
            </a:pPr>
            <a:r>
              <a:rPr lang="zh-CN" altLang="en-US" sz="1800" spc="75" dirty="0" smtClean="0">
                <a:cs typeface="Calibri"/>
              </a:rPr>
              <a:t>覆盖</a:t>
            </a:r>
            <a:r>
              <a:rPr lang="en-US" altLang="zh-CN" sz="1800" spc="75" dirty="0" smtClean="0">
                <a:cs typeface="Calibri"/>
              </a:rPr>
              <a:t>10</a:t>
            </a:r>
            <a:r>
              <a:rPr lang="zh-CN" altLang="en-US" sz="1800" spc="75" dirty="0">
                <a:cs typeface="Calibri"/>
              </a:rPr>
              <a:t>英里范围的</a:t>
            </a:r>
            <a:r>
              <a:rPr lang="zh-CN" altLang="en-US" sz="1800" spc="75" dirty="0" smtClean="0">
                <a:cs typeface="Calibri"/>
              </a:rPr>
              <a:t>传感器</a:t>
            </a:r>
            <a:endParaRPr sz="1800" b="0" spc="60" dirty="0">
              <a:cs typeface="Calibri"/>
            </a:endParaRPr>
          </a:p>
          <a:p>
            <a:pPr marL="469900" indent="-336550">
              <a:lnSpc>
                <a:spcPct val="150000"/>
              </a:lnSpc>
              <a:buFont typeface="Arial"/>
              <a:buChar char="●"/>
              <a:tabLst>
                <a:tab pos="469265" algn="l"/>
                <a:tab pos="469900" algn="l"/>
              </a:tabLst>
            </a:pPr>
            <a:r>
              <a:rPr lang="zh-CN" altLang="en-US" sz="1800" spc="20" dirty="0" smtClean="0">
                <a:cs typeface="Calibri"/>
              </a:rPr>
              <a:t>电池</a:t>
            </a:r>
            <a:r>
              <a:rPr lang="zh-CN" altLang="en-US" sz="1800" spc="20" dirty="0">
                <a:cs typeface="Calibri"/>
              </a:rPr>
              <a:t>可用</a:t>
            </a:r>
            <a:r>
              <a:rPr lang="zh-CN" altLang="en-US" sz="1800" spc="20" dirty="0" smtClean="0">
                <a:cs typeface="Calibri"/>
              </a:rPr>
              <a:t>多年</a:t>
            </a:r>
            <a:endParaRPr sz="1800" b="0" spc="55" dirty="0">
              <a:cs typeface="Calibri"/>
            </a:endParaRPr>
          </a:p>
          <a:p>
            <a:pPr marL="469900" marR="325755" indent="-336550">
              <a:lnSpc>
                <a:spcPct val="150000"/>
              </a:lnSpc>
              <a:spcBef>
                <a:spcPts val="65"/>
              </a:spcBef>
              <a:buFont typeface="Arial"/>
              <a:buChar char="●"/>
              <a:tabLst>
                <a:tab pos="469265" algn="l"/>
                <a:tab pos="469900" algn="l"/>
              </a:tabLst>
            </a:pPr>
            <a:r>
              <a:rPr lang="zh-CN" altLang="en-US" sz="1800" spc="45" dirty="0">
                <a:cs typeface="Calibri"/>
              </a:rPr>
              <a:t>不需要互联网连接 </a:t>
            </a:r>
            <a:r>
              <a:rPr lang="en-US" altLang="zh-CN" sz="1800" spc="45" dirty="0">
                <a:cs typeface="Calibri"/>
              </a:rPr>
              <a:t>- </a:t>
            </a:r>
            <a:r>
              <a:rPr lang="zh-CN" altLang="en-US" sz="1800" spc="45" dirty="0">
                <a:cs typeface="Calibri"/>
              </a:rPr>
              <a:t>使用</a:t>
            </a:r>
            <a:r>
              <a:rPr lang="zh-CN" altLang="en-US" sz="1800" i="1" spc="45" dirty="0" smtClean="0">
                <a:cs typeface="Calibri"/>
              </a:rPr>
              <a:t>网状网络</a:t>
            </a:r>
            <a:endParaRPr sz="1800" b="0" i="1" spc="35" dirty="0">
              <a:cs typeface="Calibri"/>
            </a:endParaRPr>
          </a:p>
        </p:txBody>
      </p:sp>
      <p:sp>
        <p:nvSpPr>
          <p:cNvPr id="49" name="object 13"/>
          <p:cNvSpPr txBox="1"/>
          <p:nvPr/>
        </p:nvSpPr>
        <p:spPr>
          <a:xfrm>
            <a:off x="5148064" y="1873242"/>
            <a:ext cx="3640538" cy="4767972"/>
          </a:xfrm>
          <a:prstGeom prst="rect">
            <a:avLst/>
          </a:prstGeom>
        </p:spPr>
        <p:txBody>
          <a:bodyPr vert="horz" wrap="square" lIns="0" tIns="0" rIns="0" bIns="0" rtlCol="0">
            <a:spAutoFit/>
          </a:bodyPr>
          <a:lstStyle/>
          <a:p>
            <a:pPr marL="12700">
              <a:lnSpc>
                <a:spcPct val="150000"/>
              </a:lnSpc>
            </a:pPr>
            <a:r>
              <a:rPr lang="zh-CN" altLang="en-US" sz="2200" spc="65" dirty="0">
                <a:latin typeface="微软雅黑" panose="020B0503020204020204" pitchFamily="34" charset="-122"/>
                <a:ea typeface="微软雅黑" panose="020B0503020204020204" pitchFamily="34" charset="-122"/>
                <a:cs typeface="Calibri"/>
              </a:rPr>
              <a:t>使用技术</a:t>
            </a:r>
            <a:r>
              <a:rPr sz="2200" spc="45" dirty="0" smtClean="0">
                <a:latin typeface="微软雅黑" panose="020B0503020204020204" pitchFamily="34" charset="-122"/>
                <a:ea typeface="微软雅黑" panose="020B0503020204020204" pitchFamily="34" charset="-122"/>
                <a:cs typeface="Calibri"/>
              </a:rPr>
              <a:t>:</a:t>
            </a:r>
            <a:endParaRPr sz="2200" dirty="0">
              <a:latin typeface="微软雅黑" panose="020B0503020204020204" pitchFamily="34" charset="-122"/>
              <a:ea typeface="微软雅黑" panose="020B0503020204020204" pitchFamily="34" charset="-122"/>
              <a:cs typeface="Times New Roman"/>
            </a:endParaRPr>
          </a:p>
          <a:p>
            <a:pPr marL="469900" indent="-336550">
              <a:lnSpc>
                <a:spcPct val="150000"/>
              </a:lnSpc>
              <a:buFont typeface="Arial"/>
              <a:buChar char="●"/>
              <a:tabLst>
                <a:tab pos="469265" algn="l"/>
                <a:tab pos="469900" algn="l"/>
              </a:tabLst>
            </a:pPr>
            <a:r>
              <a:rPr lang="en-US" spc="-15" dirty="0" err="1">
                <a:latin typeface="微软雅黑" panose="020B0503020204020204" pitchFamily="34" charset="-122"/>
                <a:ea typeface="微软雅黑" panose="020B0503020204020204" pitchFamily="34" charset="-122"/>
                <a:cs typeface="Trebuchet MS"/>
              </a:rPr>
              <a:t>Telehash</a:t>
            </a:r>
            <a:r>
              <a:rPr lang="en-US" spc="-15" dirty="0">
                <a:latin typeface="微软雅黑" panose="020B0503020204020204" pitchFamily="34" charset="-122"/>
                <a:ea typeface="微软雅黑" panose="020B0503020204020204" pitchFamily="34" charset="-122"/>
                <a:cs typeface="Trebuchet MS"/>
              </a:rPr>
              <a:t> - </a:t>
            </a:r>
            <a:r>
              <a:rPr lang="zh-CN" altLang="en-US" spc="-15" dirty="0">
                <a:latin typeface="微软雅黑" panose="020B0503020204020204" pitchFamily="34" charset="-122"/>
                <a:ea typeface="微软雅黑" panose="020B0503020204020204" pitchFamily="34" charset="-122"/>
                <a:cs typeface="Trebuchet MS"/>
              </a:rPr>
              <a:t>端到端消息</a:t>
            </a:r>
            <a:r>
              <a:rPr lang="zh-CN" altLang="en-US" spc="-15" dirty="0" smtClean="0">
                <a:latin typeface="微软雅黑" panose="020B0503020204020204" pitchFamily="34" charset="-122"/>
                <a:ea typeface="微软雅黑" panose="020B0503020204020204" pitchFamily="34" charset="-122"/>
                <a:cs typeface="Trebuchet MS"/>
              </a:rPr>
              <a:t>加密</a:t>
            </a:r>
            <a:endParaRPr dirty="0">
              <a:latin typeface="微软雅黑" panose="020B0503020204020204" pitchFamily="34" charset="-122"/>
              <a:ea typeface="微软雅黑" panose="020B0503020204020204" pitchFamily="34" charset="-122"/>
              <a:cs typeface="Calibri"/>
            </a:endParaRPr>
          </a:p>
          <a:p>
            <a:pPr marL="469900" indent="-336550">
              <a:lnSpc>
                <a:spcPct val="150000"/>
              </a:lnSpc>
              <a:buFont typeface="Arial"/>
              <a:buChar char="●"/>
              <a:tabLst>
                <a:tab pos="469265" algn="l"/>
                <a:tab pos="469900" algn="l"/>
              </a:tabLst>
            </a:pPr>
            <a:r>
              <a:rPr lang="en-US" altLang="zh-CN" spc="25" dirty="0" err="1">
                <a:latin typeface="微软雅黑" panose="020B0503020204020204" pitchFamily="34" charset="-122"/>
                <a:ea typeface="微软雅黑" panose="020B0503020204020204" pitchFamily="34" charset="-122"/>
                <a:cs typeface="Trebuchet MS"/>
              </a:rPr>
              <a:t>TMesh</a:t>
            </a:r>
            <a:r>
              <a:rPr lang="en-US" altLang="zh-CN" spc="25" dirty="0">
                <a:latin typeface="微软雅黑" panose="020B0503020204020204" pitchFamily="34" charset="-122"/>
                <a:ea typeface="微软雅黑" panose="020B0503020204020204" pitchFamily="34" charset="-122"/>
                <a:cs typeface="Trebuchet MS"/>
              </a:rPr>
              <a:t> -</a:t>
            </a:r>
            <a:r>
              <a:rPr lang="en-US" altLang="zh-CN" spc="25" dirty="0" smtClean="0">
                <a:latin typeface="微软雅黑" panose="020B0503020204020204" pitchFamily="34" charset="-122"/>
                <a:ea typeface="微软雅黑" panose="020B0503020204020204" pitchFamily="34" charset="-122"/>
                <a:cs typeface="Trebuchet MS"/>
              </a:rPr>
              <a:t> </a:t>
            </a:r>
            <a:r>
              <a:rPr lang="zh-CN" altLang="en-US" spc="25" dirty="0" smtClean="0">
                <a:latin typeface="微软雅黑" panose="020B0503020204020204" pitchFamily="34" charset="-122"/>
                <a:ea typeface="微软雅黑" panose="020B0503020204020204" pitchFamily="34" charset="-122"/>
                <a:cs typeface="Trebuchet MS"/>
              </a:rPr>
              <a:t>自组织无线网状网络</a:t>
            </a:r>
            <a:endParaRPr dirty="0">
              <a:latin typeface="微软雅黑" panose="020B0503020204020204" pitchFamily="34" charset="-122"/>
              <a:ea typeface="微软雅黑" panose="020B0503020204020204" pitchFamily="34" charset="-122"/>
              <a:cs typeface="Calibri"/>
            </a:endParaRPr>
          </a:p>
          <a:p>
            <a:pPr marL="469900" indent="-336550">
              <a:lnSpc>
                <a:spcPct val="150000"/>
              </a:lnSpc>
              <a:buFont typeface="Arial"/>
              <a:buChar char="●"/>
              <a:tabLst>
                <a:tab pos="469265" algn="l"/>
                <a:tab pos="469900" algn="l"/>
              </a:tabLst>
            </a:pPr>
            <a:r>
              <a:rPr lang="en-US" altLang="zh-CN" spc="-5" dirty="0" err="1" smtClean="0">
                <a:latin typeface="微软雅黑" panose="020B0503020204020204" pitchFamily="34" charset="-122"/>
                <a:ea typeface="微软雅黑" panose="020B0503020204020204" pitchFamily="34" charset="-122"/>
                <a:cs typeface="Trebuchet MS"/>
              </a:rPr>
              <a:t>Blockname</a:t>
            </a:r>
            <a:r>
              <a:rPr lang="en-US" altLang="zh-CN" spc="-5" dirty="0" smtClean="0">
                <a:latin typeface="微软雅黑" panose="020B0503020204020204" pitchFamily="34" charset="-122"/>
                <a:ea typeface="微软雅黑" panose="020B0503020204020204" pitchFamily="34" charset="-122"/>
                <a:cs typeface="Trebuchet MS"/>
              </a:rPr>
              <a:t> </a:t>
            </a:r>
            <a:r>
              <a:rPr lang="mr-IN" altLang="zh-CN" spc="-5" dirty="0" smtClean="0">
                <a:latin typeface="微软雅黑" panose="020B0503020204020204" pitchFamily="34" charset="-122"/>
                <a:ea typeface="微软雅黑" panose="020B0503020204020204" pitchFamily="34" charset="-122"/>
                <a:cs typeface="Trebuchet MS"/>
              </a:rPr>
              <a:t>–</a:t>
            </a:r>
            <a:r>
              <a:rPr lang="en-US" altLang="zh-CN" spc="-5" dirty="0" smtClean="0">
                <a:latin typeface="微软雅黑" panose="020B0503020204020204" pitchFamily="34" charset="-122"/>
                <a:ea typeface="微软雅黑" panose="020B0503020204020204" pitchFamily="34" charset="-122"/>
                <a:cs typeface="Trebuchet MS"/>
              </a:rPr>
              <a:t> </a:t>
            </a:r>
            <a:r>
              <a:rPr lang="zh-CN" altLang="en-US" spc="-5" dirty="0" smtClean="0">
                <a:latin typeface="微软雅黑" panose="020B0503020204020204" pitchFamily="34" charset="-122"/>
                <a:ea typeface="微软雅黑" panose="020B0503020204020204" pitchFamily="34" charset="-122"/>
                <a:cs typeface="Trebuchet MS"/>
              </a:rPr>
              <a:t>私有设备发现</a:t>
            </a:r>
            <a:endParaRPr dirty="0">
              <a:latin typeface="微软雅黑" panose="020B0503020204020204" pitchFamily="34" charset="-122"/>
              <a:ea typeface="微软雅黑" panose="020B0503020204020204" pitchFamily="34" charset="-122"/>
              <a:cs typeface="Calibri"/>
            </a:endParaRPr>
          </a:p>
          <a:p>
            <a:pPr marL="927100" marR="5080" lvl="1" indent="-336550">
              <a:lnSpc>
                <a:spcPct val="150000"/>
              </a:lnSpc>
              <a:spcBef>
                <a:spcPts val="65"/>
              </a:spcBef>
              <a:buFont typeface="Arial"/>
              <a:buChar char="○"/>
              <a:tabLst>
                <a:tab pos="926465" algn="l"/>
                <a:tab pos="927100" algn="l"/>
              </a:tabLst>
            </a:pPr>
            <a:r>
              <a:rPr lang="zh-CN" altLang="en-US" sz="1600" spc="95" dirty="0" smtClean="0">
                <a:latin typeface="微软雅黑" panose="020B0503020204020204" pitchFamily="34" charset="-122"/>
                <a:ea typeface="微软雅黑" panose="020B0503020204020204" pitchFamily="34" charset="-122"/>
                <a:cs typeface="Calibri"/>
              </a:rPr>
              <a:t>比特币区块链</a:t>
            </a:r>
            <a:r>
              <a:rPr lang="en-US" sz="1600" spc="95" dirty="0" smtClean="0">
                <a:latin typeface="微软雅黑" panose="020B0503020204020204" pitchFamily="34" charset="-122"/>
                <a:ea typeface="微软雅黑" panose="020B0503020204020204" pitchFamily="34" charset="-122"/>
                <a:cs typeface="Calibri"/>
              </a:rPr>
              <a:t>+</a:t>
            </a:r>
            <a:r>
              <a:rPr lang="zh-CN" altLang="en-US" sz="1600" spc="95" dirty="0">
                <a:latin typeface="微软雅黑" panose="020B0503020204020204" pitchFamily="34" charset="-122"/>
                <a:ea typeface="微软雅黑" panose="020B0503020204020204" pitchFamily="34" charset="-122"/>
                <a:cs typeface="Calibri"/>
              </a:rPr>
              <a:t>公证人来验证姓名</a:t>
            </a:r>
            <a:r>
              <a:rPr lang="en-US" altLang="zh-CN" sz="1600" spc="95" dirty="0">
                <a:latin typeface="微软雅黑" panose="020B0503020204020204" pitchFamily="34" charset="-122"/>
                <a:ea typeface="微软雅黑" panose="020B0503020204020204" pitchFamily="34" charset="-122"/>
                <a:cs typeface="Calibri"/>
              </a:rPr>
              <a:t>/</a:t>
            </a:r>
            <a:r>
              <a:rPr lang="zh-CN" altLang="en-US" sz="1600" spc="95" dirty="0">
                <a:latin typeface="微软雅黑" panose="020B0503020204020204" pitchFamily="34" charset="-122"/>
                <a:ea typeface="微软雅黑" panose="020B0503020204020204" pitchFamily="34" charset="-122"/>
                <a:cs typeface="Calibri"/>
              </a:rPr>
              <a:t>地址绑定的</a:t>
            </a:r>
            <a:r>
              <a:rPr lang="zh-CN" altLang="en-US" sz="1600" spc="95" dirty="0" smtClean="0">
                <a:latin typeface="微软雅黑" panose="020B0503020204020204" pitchFamily="34" charset="-122"/>
                <a:ea typeface="微软雅黑" panose="020B0503020204020204" pitchFamily="34" charset="-122"/>
                <a:cs typeface="Calibri"/>
              </a:rPr>
              <a:t>真实性</a:t>
            </a:r>
            <a:endParaRPr sz="1600" dirty="0">
              <a:latin typeface="微软雅黑" panose="020B0503020204020204" pitchFamily="34" charset="-122"/>
              <a:ea typeface="微软雅黑" panose="020B0503020204020204" pitchFamily="34" charset="-122"/>
              <a:cs typeface="Calibri"/>
            </a:endParaRPr>
          </a:p>
          <a:p>
            <a:pPr marL="1384300" lvl="2" indent="-336550">
              <a:lnSpc>
                <a:spcPct val="150000"/>
              </a:lnSpc>
              <a:buFont typeface="Arial"/>
              <a:buChar char="■"/>
              <a:tabLst>
                <a:tab pos="1383665" algn="l"/>
                <a:tab pos="1384300" algn="l"/>
              </a:tabLst>
            </a:pPr>
            <a:r>
              <a:rPr lang="zh-CN" altLang="en-US" sz="1400" spc="80" dirty="0" smtClean="0">
                <a:latin typeface="微软雅黑" panose="020B0503020204020204" pitchFamily="34" charset="-122"/>
                <a:ea typeface="微软雅黑" panose="020B0503020204020204" pitchFamily="34" charset="-122"/>
                <a:cs typeface="Calibri"/>
              </a:rPr>
              <a:t>绑定牢不可破</a:t>
            </a:r>
            <a:endParaRPr lang="en-US" altLang="zh-CN" sz="1400" spc="80" dirty="0" smtClean="0">
              <a:latin typeface="微软雅黑" panose="020B0503020204020204" pitchFamily="34" charset="-122"/>
              <a:ea typeface="微软雅黑" panose="020B0503020204020204" pitchFamily="34" charset="-122"/>
              <a:cs typeface="Calibri"/>
            </a:endParaRPr>
          </a:p>
          <a:p>
            <a:pPr marL="469900" indent="-336550">
              <a:lnSpc>
                <a:spcPct val="150000"/>
              </a:lnSpc>
              <a:buFont typeface="Arial"/>
              <a:buChar char="■"/>
              <a:tabLst>
                <a:tab pos="1383665" algn="l"/>
                <a:tab pos="1384300" algn="l"/>
              </a:tabLst>
            </a:pPr>
            <a:r>
              <a:rPr lang="en-US" spc="80" dirty="0" err="1" smtClean="0">
                <a:latin typeface="微软雅黑" panose="020B0503020204020204" pitchFamily="34" charset="-122"/>
                <a:ea typeface="微软雅黑" panose="020B0503020204020204" pitchFamily="34" charset="-122"/>
                <a:cs typeface="Calibri"/>
              </a:rPr>
              <a:t>Blocklet</a:t>
            </a:r>
            <a:r>
              <a:rPr lang="en-US" spc="80" dirty="0" smtClean="0">
                <a:latin typeface="微软雅黑" panose="020B0503020204020204" pitchFamily="34" charset="-122"/>
                <a:ea typeface="微软雅黑" panose="020B0503020204020204" pitchFamily="34" charset="-122"/>
                <a:cs typeface="Calibri"/>
              </a:rPr>
              <a:t> </a:t>
            </a:r>
            <a:r>
              <a:rPr lang="mr-IN" spc="80" dirty="0" smtClean="0">
                <a:latin typeface="微软雅黑" panose="020B0503020204020204" pitchFamily="34" charset="-122"/>
                <a:ea typeface="微软雅黑" panose="020B0503020204020204" pitchFamily="34" charset="-122"/>
                <a:cs typeface="Calibri"/>
              </a:rPr>
              <a:t>–</a:t>
            </a:r>
            <a:r>
              <a:rPr lang="en-US" spc="80" dirty="0" smtClean="0">
                <a:latin typeface="微软雅黑" panose="020B0503020204020204" pitchFamily="34" charset="-122"/>
                <a:ea typeface="微软雅黑" panose="020B0503020204020204" pitchFamily="34" charset="-122"/>
                <a:cs typeface="Calibri"/>
              </a:rPr>
              <a:t> </a:t>
            </a:r>
            <a:r>
              <a:rPr lang="zh-CN" altLang="en-US" spc="80" dirty="0" smtClean="0">
                <a:latin typeface="微软雅黑" panose="020B0503020204020204" pitchFamily="34" charset="-122"/>
                <a:ea typeface="微软雅黑" panose="020B0503020204020204" pitchFamily="34" charset="-122"/>
                <a:cs typeface="Calibri"/>
              </a:rPr>
              <a:t>智能合约和微交易</a:t>
            </a:r>
          </a:p>
          <a:p>
            <a:pPr marL="12700" marR="6350">
              <a:lnSpc>
                <a:spcPct val="150000"/>
              </a:lnSpc>
            </a:pPr>
            <a:r>
              <a:rPr lang="en-US" altLang="zh-CN" sz="2200" spc="65" dirty="0">
                <a:latin typeface="微软雅黑" panose="020B0503020204020204" pitchFamily="34" charset="-122"/>
                <a:ea typeface="微软雅黑" panose="020B0503020204020204" pitchFamily="34" charset="-122"/>
                <a:cs typeface="Calibri"/>
              </a:rPr>
              <a:t>Filament</a:t>
            </a:r>
            <a:r>
              <a:rPr lang="zh-CN" altLang="en-US" sz="2200" spc="65" dirty="0">
                <a:latin typeface="微软雅黑" panose="020B0503020204020204" pitchFamily="34" charset="-122"/>
                <a:ea typeface="微软雅黑" panose="020B0503020204020204" pitchFamily="34" charset="-122"/>
                <a:cs typeface="Calibri"/>
              </a:rPr>
              <a:t>非常强调适应性和可靠性，是实用分布式技术的优秀</a:t>
            </a:r>
            <a:r>
              <a:rPr lang="zh-CN" altLang="en-US" sz="2200" spc="65" dirty="0" smtClean="0">
                <a:latin typeface="微软雅黑" panose="020B0503020204020204" pitchFamily="34" charset="-122"/>
                <a:ea typeface="微软雅黑" panose="020B0503020204020204" pitchFamily="34" charset="-122"/>
                <a:cs typeface="Calibri"/>
              </a:rPr>
              <a:t>应用</a:t>
            </a:r>
            <a:endParaRPr sz="2200" spc="65" dirty="0">
              <a:latin typeface="微软雅黑" panose="020B0503020204020204" pitchFamily="34" charset="-122"/>
              <a:ea typeface="微软雅黑" panose="020B0503020204020204" pitchFamily="34" charset="-122"/>
              <a:cs typeface="Calibri"/>
            </a:endParaRPr>
          </a:p>
        </p:txBody>
      </p:sp>
      <p:sp>
        <p:nvSpPr>
          <p:cNvPr id="50" name="object 16"/>
          <p:cNvSpPr/>
          <p:nvPr/>
        </p:nvSpPr>
        <p:spPr>
          <a:xfrm>
            <a:off x="251520" y="5166386"/>
            <a:ext cx="4104456" cy="1312087"/>
          </a:xfrm>
          <a:prstGeom prst="rect">
            <a:avLst/>
          </a:prstGeom>
          <a:blipFill>
            <a:blip r:embed="rId3" cstate="print">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1" name="object 15"/>
          <p:cNvSpPr/>
          <p:nvPr/>
        </p:nvSpPr>
        <p:spPr>
          <a:xfrm>
            <a:off x="5046332" y="819303"/>
            <a:ext cx="3640467" cy="1078347"/>
          </a:xfrm>
          <a:prstGeom prst="rect">
            <a:avLst/>
          </a:prstGeom>
          <a:blipFill>
            <a:blip r:embed="rId5"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6740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盘后交易</a:t>
            </a:r>
            <a:endParaRPr lang="zh-CN" altLang="en-US" dirty="0">
              <a:latin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194800" y="1052736"/>
            <a:ext cx="1515547" cy="1927170"/>
          </a:xfrm>
          <a:prstGeom prst="rect">
            <a:avLst/>
          </a:prstGeom>
        </p:spPr>
      </p:pic>
      <p:sp>
        <p:nvSpPr>
          <p:cNvPr id="6" name="object 14"/>
          <p:cNvSpPr txBox="1"/>
          <p:nvPr/>
        </p:nvSpPr>
        <p:spPr>
          <a:xfrm>
            <a:off x="395536" y="1073587"/>
            <a:ext cx="8579764" cy="5539978"/>
          </a:xfrm>
          <a:prstGeom prst="rect">
            <a:avLst/>
          </a:prstGeom>
        </p:spPr>
        <p:txBody>
          <a:bodyPr vert="horz" wrap="square" lIns="0" tIns="0" rIns="0" bIns="0" rtlCol="0">
            <a:spAutoFit/>
          </a:bodyPr>
          <a:lstStyle/>
          <a:p>
            <a:pPr marL="469900" indent="-367030">
              <a:lnSpc>
                <a:spcPct val="150000"/>
              </a:lnSpc>
              <a:spcBef>
                <a:spcPts val="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全天候的股票交易非常方便</a:t>
            </a:r>
            <a:endParaRPr lang="en-US" altLang="zh-CN" sz="2000" spc="95"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z="2000" spc="95" dirty="0" smtClean="0">
                <a:latin typeface="微软雅黑" panose="020B0503020204020204" pitchFamily="34" charset="-122"/>
                <a:ea typeface="微软雅黑" panose="020B0503020204020204" pitchFamily="34" charset="-122"/>
                <a:cs typeface="Calibri"/>
              </a:rPr>
              <a:t>现在的世界是数字化的</a:t>
            </a:r>
            <a:endParaRPr lang="en-US" altLang="zh-CN" sz="2000" spc="95" dirty="0">
              <a:latin typeface="微软雅黑" panose="020B0503020204020204" pitchFamily="34" charset="-122"/>
              <a:ea typeface="微软雅黑" panose="020B0503020204020204" pitchFamily="34" charset="-122"/>
              <a:cs typeface="Calibri"/>
            </a:endParaRPr>
          </a:p>
          <a:p>
            <a:pPr marL="102870">
              <a:lnSpc>
                <a:spcPct val="150000"/>
              </a:lnSpc>
              <a:spcBef>
                <a:spcPts val="15"/>
              </a:spcBef>
              <a:tabLst>
                <a:tab pos="469265" algn="l"/>
                <a:tab pos="469900" algn="l"/>
              </a:tabLst>
            </a:pPr>
            <a:endParaRPr lang="en-US" altLang="zh-CN" sz="2200" spc="95" dirty="0" smtClean="0">
              <a:latin typeface="微软雅黑" panose="020B0503020204020204" pitchFamily="34" charset="-122"/>
              <a:ea typeface="微软雅黑" panose="020B0503020204020204" pitchFamily="34" charset="-122"/>
              <a:cs typeface="Calibri"/>
            </a:endParaRPr>
          </a:p>
          <a:p>
            <a:pPr marL="102870">
              <a:lnSpc>
                <a:spcPct val="150000"/>
              </a:lnSpc>
              <a:spcBef>
                <a:spcPts val="15"/>
              </a:spcBef>
              <a:tabLst>
                <a:tab pos="469265" algn="l"/>
                <a:tab pos="469900" algn="l"/>
              </a:tabLst>
            </a:pPr>
            <a:r>
              <a:rPr lang="zh-CN" altLang="en-US" sz="2200" spc="95" dirty="0" smtClean="0">
                <a:latin typeface="微软雅黑" panose="020B0503020204020204" pitchFamily="34" charset="-122"/>
                <a:ea typeface="微软雅黑" panose="020B0503020204020204" pitchFamily="34" charset="-122"/>
                <a:cs typeface="Calibri"/>
              </a:rPr>
              <a:t>为什么现在</a:t>
            </a:r>
            <a:r>
              <a:rPr lang="zh-CN" altLang="en-US" sz="2200" b="1" i="1" spc="95" dirty="0" smtClean="0">
                <a:solidFill>
                  <a:srgbClr val="FF0000"/>
                </a:solidFill>
                <a:latin typeface="微软雅黑" panose="020B0503020204020204" pitchFamily="34" charset="-122"/>
                <a:ea typeface="微软雅黑" panose="020B0503020204020204" pitchFamily="34" charset="-122"/>
                <a:cs typeface="Calibri"/>
              </a:rPr>
              <a:t>全天候</a:t>
            </a:r>
            <a:r>
              <a:rPr lang="zh-CN" altLang="en-US" sz="2200" i="1" spc="95" dirty="0" smtClean="0">
                <a:latin typeface="微软雅黑" panose="020B0503020204020204" pitchFamily="34" charset="-122"/>
                <a:ea typeface="微软雅黑" panose="020B0503020204020204" pitchFamily="34" charset="-122"/>
                <a:cs typeface="Calibri"/>
              </a:rPr>
              <a:t> </a:t>
            </a:r>
            <a:r>
              <a:rPr lang="zh-CN" altLang="en-US" sz="2200" spc="95" dirty="0" smtClean="0">
                <a:latin typeface="微软雅黑" panose="020B0503020204020204" pitchFamily="34" charset="-122"/>
                <a:ea typeface="微软雅黑" panose="020B0503020204020204" pitchFamily="34" charset="-122"/>
                <a:cs typeface="Calibri"/>
              </a:rPr>
              <a:t>股票交易不存在？</a:t>
            </a:r>
            <a:endParaRPr lang="en-US" altLang="zh-CN" sz="2200" spc="20" dirty="0" smtClean="0">
              <a:latin typeface="微软雅黑" panose="020B0503020204020204" pitchFamily="34" charset="-122"/>
              <a:ea typeface="微软雅黑" panose="020B0503020204020204" pitchFamily="34" charset="-122"/>
              <a:cs typeface="Calibri"/>
            </a:endParaRPr>
          </a:p>
          <a:p>
            <a:pPr marL="102870">
              <a:lnSpc>
                <a:spcPct val="150000"/>
              </a:lnSpc>
              <a:spcBef>
                <a:spcPts val="15"/>
              </a:spcBef>
              <a:tabLst>
                <a:tab pos="469265" algn="l"/>
                <a:tab pos="469900" algn="l"/>
              </a:tabLst>
            </a:pPr>
            <a:r>
              <a:rPr lang="zh-CN" altLang="en-US" sz="2000" spc="20" dirty="0" smtClean="0">
                <a:latin typeface="微软雅黑" panose="020B0503020204020204" pitchFamily="34" charset="-122"/>
                <a:ea typeface="微软雅黑" panose="020B0503020204020204" pitchFamily="34" charset="-122"/>
                <a:cs typeface="Calibri"/>
              </a:rPr>
              <a:t>盘后交易没有想象中的那么繁荣，原因在于它面临流动性的问题</a:t>
            </a:r>
            <a:endParaRPr lang="en-US" altLang="zh-CN" sz="2000" spc="20" dirty="0" smtClean="0">
              <a:latin typeface="微软雅黑" panose="020B0503020204020204" pitchFamily="34" charset="-122"/>
              <a:ea typeface="微软雅黑" panose="020B0503020204020204" pitchFamily="34" charset="-122"/>
              <a:cs typeface="Calibri"/>
            </a:endParaRPr>
          </a:p>
          <a:p>
            <a:pPr marL="102870">
              <a:lnSpc>
                <a:spcPct val="150000"/>
              </a:lnSpc>
              <a:spcBef>
                <a:spcPts val="15"/>
              </a:spcBef>
              <a:tabLst>
                <a:tab pos="469265" algn="l"/>
                <a:tab pos="469900" algn="l"/>
              </a:tabLst>
            </a:pPr>
            <a:endParaRPr lang="en-US" altLang="zh-CN" sz="2000" spc="20"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20" dirty="0" smtClean="0">
                <a:latin typeface="微软雅黑" panose="020B0503020204020204" pitchFamily="34" charset="-122"/>
                <a:ea typeface="微软雅黑" panose="020B0503020204020204" pitchFamily="34" charset="-122"/>
                <a:cs typeface="Calibri"/>
              </a:rPr>
              <a:t>价格的水分多而且不稳定</a:t>
            </a:r>
            <a:endParaRPr lang="en-US" altLang="zh-CN" spc="20"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20" dirty="0" smtClean="0">
                <a:latin typeface="微软雅黑" panose="020B0503020204020204" pitchFamily="34" charset="-122"/>
                <a:ea typeface="微软雅黑" panose="020B0503020204020204" pitchFamily="34" charset="-122"/>
                <a:cs typeface="Calibri"/>
              </a:rPr>
              <a:t>只能使用限价单进行交易，因为</a:t>
            </a:r>
            <a:r>
              <a:rPr lang="zh-CN" altLang="en-US" sz="1800" dirty="0" smtClean="0">
                <a:latin typeface="微软雅黑" panose="020B0503020204020204" pitchFamily="34" charset="-122"/>
                <a:ea typeface="微软雅黑" panose="020B0503020204020204" pitchFamily="34" charset="-122"/>
                <a:cs typeface="Calibri"/>
              </a:rPr>
              <a:t>小型交易被认为是危险的</a:t>
            </a:r>
            <a:endParaRPr lang="en-US" altLang="zh-CN" sz="1800"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dirty="0" smtClean="0">
                <a:latin typeface="微软雅黑" panose="020B0503020204020204" pitchFamily="34" charset="-122"/>
                <a:ea typeface="微软雅黑" panose="020B0503020204020204" pitchFamily="34" charset="-122"/>
                <a:cs typeface="Calibri"/>
              </a:rPr>
              <a:t>有大型的经纪公司的参与才是可持续的</a:t>
            </a:r>
            <a:endParaRPr lang="en-US" altLang="zh-CN"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endParaRPr lang="en-US" sz="1800" dirty="0" smtClean="0">
              <a:latin typeface="微软雅黑" panose="020B0503020204020204" pitchFamily="34" charset="-122"/>
              <a:ea typeface="微软雅黑" panose="020B0503020204020204" pitchFamily="34" charset="-122"/>
              <a:cs typeface="Calibri"/>
            </a:endParaRPr>
          </a:p>
          <a:p>
            <a:pPr marL="102870">
              <a:lnSpc>
                <a:spcPct val="150000"/>
              </a:lnSpc>
              <a:spcBef>
                <a:spcPts val="15"/>
              </a:spcBef>
              <a:tabLst>
                <a:tab pos="469265" algn="l"/>
                <a:tab pos="469900" algn="l"/>
              </a:tabLst>
            </a:pPr>
            <a:r>
              <a:rPr lang="zh-CN" altLang="en-US" sz="2200" dirty="0" smtClean="0">
                <a:latin typeface="微软雅黑" panose="020B0503020204020204" pitchFamily="34" charset="-122"/>
                <a:ea typeface="微软雅黑" panose="020B0503020204020204" pitchFamily="34" charset="-122"/>
                <a:cs typeface="Calibri"/>
              </a:rPr>
              <a:t>“方便固然很好，但是我更希望有一个更好的价格。”</a:t>
            </a:r>
            <a:endParaRPr lang="en-US" altLang="zh-CN" sz="2200" dirty="0" smtClean="0">
              <a:latin typeface="微软雅黑" panose="020B0503020204020204" pitchFamily="34" charset="-122"/>
              <a:ea typeface="微软雅黑" panose="020B0503020204020204" pitchFamily="34" charset="-122"/>
              <a:cs typeface="Calibri"/>
            </a:endParaRPr>
          </a:p>
          <a:p>
            <a:pPr marL="102870" algn="r">
              <a:lnSpc>
                <a:spcPct val="150000"/>
              </a:lnSpc>
              <a:spcBef>
                <a:spcPts val="15"/>
              </a:spcBef>
              <a:tabLst>
                <a:tab pos="469265" algn="l"/>
                <a:tab pos="469900" algn="l"/>
              </a:tabLst>
            </a:pPr>
            <a:r>
              <a:rPr lang="en-US" altLang="zh-CN" sz="2200" dirty="0" smtClean="0">
                <a:latin typeface="微软雅黑" panose="020B0503020204020204" pitchFamily="34" charset="-122"/>
                <a:ea typeface="微软雅黑" panose="020B0503020204020204" pitchFamily="34" charset="-122"/>
                <a:cs typeface="Calibri"/>
              </a:rPr>
              <a:t>---</a:t>
            </a:r>
            <a:r>
              <a:rPr lang="zh-CN" altLang="en-US" sz="2200" dirty="0" smtClean="0">
                <a:latin typeface="微软雅黑" panose="020B0503020204020204" pitchFamily="34" charset="-122"/>
                <a:ea typeface="微软雅黑" panose="020B0503020204020204" pitchFamily="34" charset="-122"/>
                <a:cs typeface="Calibri"/>
              </a:rPr>
              <a:t> </a:t>
            </a:r>
            <a:r>
              <a:rPr lang="en-US" altLang="zh-CN" sz="2200" dirty="0" smtClean="0">
                <a:latin typeface="微软雅黑" panose="020B0503020204020204" pitchFamily="34" charset="-122"/>
                <a:ea typeface="微软雅黑" panose="020B0503020204020204" pitchFamily="34" charset="-122"/>
                <a:cs typeface="Calibri"/>
              </a:rPr>
              <a:t>Direct Edge COO</a:t>
            </a:r>
            <a:endParaRPr sz="2200" dirty="0">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29379661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盘后交易</a:t>
            </a:r>
          </a:p>
        </p:txBody>
      </p:sp>
      <p:sp>
        <p:nvSpPr>
          <p:cNvPr id="3" name="object 16"/>
          <p:cNvSpPr txBox="1"/>
          <p:nvPr/>
        </p:nvSpPr>
        <p:spPr>
          <a:xfrm>
            <a:off x="611561" y="1268760"/>
            <a:ext cx="7848872" cy="4755148"/>
          </a:xfrm>
          <a:prstGeom prst="rect">
            <a:avLst/>
          </a:prstGeom>
        </p:spPr>
        <p:txBody>
          <a:bodyPr vert="horz" wrap="square" lIns="0" tIns="0" rIns="0" bIns="0" rtlCol="0">
            <a:spAutoFit/>
          </a:bodyPr>
          <a:lstStyle/>
          <a:p>
            <a:pPr marL="12700" algn="just">
              <a:lnSpc>
                <a:spcPct val="150000"/>
              </a:lnSpc>
            </a:pPr>
            <a:r>
              <a:rPr lang="zh-CN" altLang="en-US" sz="2200" spc="35" dirty="0">
                <a:latin typeface="微软雅黑" panose="020B0503020204020204" pitchFamily="34" charset="-122"/>
                <a:ea typeface="微软雅黑" panose="020B0503020204020204" pitchFamily="34" charset="-122"/>
                <a:cs typeface="Calibri"/>
              </a:rPr>
              <a:t>解决方案</a:t>
            </a:r>
            <a:r>
              <a:rPr lang="zh-CN" altLang="en-US" sz="2200" spc="35" dirty="0" smtClean="0">
                <a:latin typeface="微软雅黑" panose="020B0503020204020204" pitchFamily="34" charset="-122"/>
                <a:ea typeface="微软雅黑" panose="020B0503020204020204" pitchFamily="34" charset="-122"/>
                <a:cs typeface="Calibri"/>
              </a:rPr>
              <a:t>：利用合法的资产绑定，将各类资产数字化到区块链上，构建基于区块链</a:t>
            </a:r>
            <a:r>
              <a:rPr lang="zh-CN" altLang="en-US" sz="2200" spc="35" dirty="0">
                <a:latin typeface="微软雅黑" panose="020B0503020204020204" pitchFamily="34" charset="-122"/>
                <a:ea typeface="微软雅黑" panose="020B0503020204020204" pitchFamily="34" charset="-122"/>
                <a:cs typeface="Calibri"/>
              </a:rPr>
              <a:t>的</a:t>
            </a:r>
            <a:r>
              <a:rPr lang="zh-CN" altLang="en-US" sz="2200" spc="35" dirty="0" smtClean="0">
                <a:latin typeface="微软雅黑" panose="020B0503020204020204" pitchFamily="34" charset="-122"/>
                <a:ea typeface="微软雅黑" panose="020B0503020204020204" pitchFamily="34" charset="-122"/>
                <a:cs typeface="Calibri"/>
              </a:rPr>
              <a:t>资产交易</a:t>
            </a:r>
            <a:endParaRPr sz="2200" dirty="0">
              <a:latin typeface="微软雅黑" panose="020B0503020204020204" pitchFamily="34" charset="-122"/>
              <a:ea typeface="微软雅黑" panose="020B0503020204020204" pitchFamily="34" charset="-122"/>
              <a:cs typeface="Times New Roman"/>
            </a:endParaRPr>
          </a:p>
          <a:p>
            <a:pPr marL="469900" marR="431800" indent="-367030" algn="just">
              <a:lnSpc>
                <a:spcPct val="150000"/>
              </a:lnSpc>
              <a:buFont typeface="Arial"/>
              <a:buChar char="●"/>
              <a:tabLst>
                <a:tab pos="469265" algn="l"/>
                <a:tab pos="469900" algn="l"/>
              </a:tabLst>
            </a:pPr>
            <a:r>
              <a:rPr lang="zh-CN" altLang="en-US" spc="100" dirty="0">
                <a:latin typeface="微软雅黑" panose="020B0503020204020204" pitchFamily="34" charset="-122"/>
                <a:ea typeface="微软雅黑" panose="020B0503020204020204" pitchFamily="34" charset="-122"/>
                <a:cs typeface="Calibri"/>
              </a:rPr>
              <a:t>经纪公司可以让用户将他们的股票兑换为相应的股票币，放到区块链上</a:t>
            </a:r>
            <a:endParaRPr lang="en-US" altLang="zh-CN" spc="100" dirty="0">
              <a:latin typeface="微软雅黑" panose="020B0503020204020204" pitchFamily="34" charset="-122"/>
              <a:ea typeface="微软雅黑" panose="020B0503020204020204" pitchFamily="34" charset="-122"/>
              <a:cs typeface="Calibri"/>
            </a:endParaRPr>
          </a:p>
          <a:p>
            <a:pPr marL="469900" marR="431800" indent="-367030" algn="just">
              <a:lnSpc>
                <a:spcPct val="150000"/>
              </a:lnSpc>
              <a:buFont typeface="Arial"/>
              <a:buChar char="●"/>
              <a:tabLst>
                <a:tab pos="469265" algn="l"/>
                <a:tab pos="469900" algn="l"/>
              </a:tabLst>
            </a:pPr>
            <a:r>
              <a:rPr lang="zh-CN" altLang="en-US" spc="100" dirty="0">
                <a:latin typeface="微软雅黑" panose="020B0503020204020204" pitchFamily="34" charset="-122"/>
                <a:ea typeface="微软雅黑" panose="020B0503020204020204" pitchFamily="34" charset="-122"/>
                <a:cs typeface="Calibri"/>
              </a:rPr>
              <a:t>同时，从用户的账户上减去相应的股票份额，这些股票就由经纪公司暂时持有</a:t>
            </a:r>
            <a:endParaRPr spc="100" dirty="0">
              <a:latin typeface="微软雅黑" panose="020B0503020204020204" pitchFamily="34" charset="-122"/>
              <a:ea typeface="微软雅黑" panose="020B0503020204020204" pitchFamily="34" charset="-122"/>
              <a:cs typeface="Calibri"/>
            </a:endParaRPr>
          </a:p>
          <a:p>
            <a:pPr marL="469900" marR="431800" indent="-367030" algn="just">
              <a:lnSpc>
                <a:spcPct val="150000"/>
              </a:lnSpc>
              <a:buFont typeface="Arial"/>
              <a:buChar char="●"/>
              <a:tabLst>
                <a:tab pos="469265" algn="l"/>
                <a:tab pos="469900" algn="l"/>
              </a:tabLst>
            </a:pPr>
            <a:r>
              <a:rPr lang="zh-CN" altLang="en-US" spc="100" dirty="0" smtClean="0">
                <a:latin typeface="微软雅黑" panose="020B0503020204020204" pitchFamily="34" charset="-122"/>
                <a:ea typeface="微软雅黑" panose="020B0503020204020204" pitchFamily="34" charset="-122"/>
                <a:cs typeface="Calibri"/>
              </a:rPr>
              <a:t>经纪公司构建一个合法的合约：“任何人只要可以证明他们持有股票币，都有资格从我的手中换取相应的股票。”</a:t>
            </a:r>
            <a:endParaRPr lang="en-US" altLang="zh-CN" spc="100" dirty="0" smtClean="0">
              <a:latin typeface="微软雅黑" panose="020B0503020204020204" pitchFamily="34" charset="-122"/>
              <a:ea typeface="微软雅黑" panose="020B0503020204020204" pitchFamily="34" charset="-122"/>
              <a:cs typeface="Calibri"/>
            </a:endParaRPr>
          </a:p>
          <a:p>
            <a:pPr marL="469900" marR="431800" indent="-367030" algn="just">
              <a:lnSpc>
                <a:spcPct val="150000"/>
              </a:lnSpc>
              <a:buFont typeface="Arial"/>
              <a:buChar char="●"/>
              <a:tabLst>
                <a:tab pos="469265" algn="l"/>
                <a:tab pos="469900" algn="l"/>
              </a:tabLst>
            </a:pPr>
            <a:r>
              <a:rPr lang="zh-CN" altLang="en-US" spc="100" dirty="0">
                <a:latin typeface="微软雅黑" panose="020B0503020204020204" pitchFamily="34" charset="-122"/>
                <a:ea typeface="微软雅黑" panose="020B0503020204020204" pitchFamily="34" charset="-122"/>
                <a:cs typeface="Calibri"/>
              </a:rPr>
              <a:t>股票币又被兑换成了真正的股票</a:t>
            </a:r>
            <a:endParaRPr lang="en-US" altLang="zh-CN" spc="100" dirty="0">
              <a:latin typeface="微软雅黑" panose="020B0503020204020204" pitchFamily="34" charset="-122"/>
              <a:ea typeface="微软雅黑" panose="020B0503020204020204" pitchFamily="34" charset="-122"/>
              <a:cs typeface="Calibri"/>
            </a:endParaRPr>
          </a:p>
          <a:p>
            <a:pPr marL="469900" marR="431800" indent="-367030" algn="just">
              <a:lnSpc>
                <a:spcPct val="150000"/>
              </a:lnSpc>
              <a:buFont typeface="Arial"/>
              <a:buChar char="●"/>
              <a:tabLst>
                <a:tab pos="469265" algn="l"/>
                <a:tab pos="469900" algn="l"/>
              </a:tabLst>
            </a:pPr>
            <a:r>
              <a:rPr lang="zh-CN" altLang="en-US" spc="100" dirty="0">
                <a:latin typeface="微软雅黑" panose="020B0503020204020204" pitchFamily="34" charset="-122"/>
                <a:ea typeface="微软雅黑" panose="020B0503020204020204" pitchFamily="34" charset="-122"/>
                <a:cs typeface="Calibri"/>
              </a:rPr>
              <a:t>创建一个去信任的、基于区块链的股票交易市场，允许用户通过股票币来交易</a:t>
            </a:r>
            <a:endParaRPr spc="100" dirty="0">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11839138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a:t>
            </a:r>
            <a:r>
              <a:rPr lang="zh-CN" altLang="en-US" dirty="0" smtClean="0"/>
              <a:t>坊是</a:t>
            </a:r>
            <a:r>
              <a:rPr lang="zh-CN" altLang="en-US" dirty="0"/>
              <a:t>什么</a:t>
            </a:r>
          </a:p>
        </p:txBody>
      </p:sp>
      <p:sp>
        <p:nvSpPr>
          <p:cNvPr id="14" name="object 16"/>
          <p:cNvSpPr txBox="1"/>
          <p:nvPr/>
        </p:nvSpPr>
        <p:spPr>
          <a:xfrm>
            <a:off x="179512" y="1214120"/>
            <a:ext cx="5112568" cy="4513543"/>
          </a:xfrm>
          <a:prstGeom prst="rect">
            <a:avLst/>
          </a:prstGeom>
        </p:spPr>
        <p:txBody>
          <a:bodyPr vert="horz" wrap="square" lIns="0" tIns="0" rIns="0" bIns="0" rtlCol="0">
            <a:spAutoFit/>
          </a:bodyPr>
          <a:lstStyle/>
          <a:p>
            <a:pPr marL="379095" indent="-366395">
              <a:lnSpc>
                <a:spcPct val="150000"/>
              </a:lnSpc>
              <a:buFont typeface="Arial"/>
              <a:buChar char="●"/>
              <a:tabLst>
                <a:tab pos="379095" algn="l"/>
                <a:tab pos="379730" algn="l"/>
              </a:tabLst>
            </a:pPr>
            <a:r>
              <a:rPr lang="zh-CN" altLang="en-US" sz="2800" spc="-25" dirty="0" smtClean="0">
                <a:latin typeface="微软雅黑" panose="020B0503020204020204" pitchFamily="34" charset="-122"/>
                <a:ea typeface="微软雅黑" panose="020B0503020204020204" pitchFamily="34" charset="-122"/>
                <a:cs typeface="Trebuchet MS"/>
              </a:rPr>
              <a:t>概述</a:t>
            </a:r>
            <a:r>
              <a:rPr sz="2800" spc="-55" dirty="0" smtClean="0">
                <a:latin typeface="微软雅黑" panose="020B0503020204020204" pitchFamily="34" charset="-122"/>
                <a:ea typeface="微软雅黑" panose="020B0503020204020204" pitchFamily="34" charset="-122"/>
                <a:cs typeface="Trebuchet MS"/>
              </a:rPr>
              <a:t>:</a:t>
            </a:r>
            <a:endParaRPr sz="2800" dirty="0">
              <a:latin typeface="微软雅黑" panose="020B0503020204020204" pitchFamily="34" charset="-122"/>
              <a:ea typeface="微软雅黑" panose="020B0503020204020204" pitchFamily="34" charset="-122"/>
              <a:cs typeface="Trebuchet MS"/>
            </a:endParaRPr>
          </a:p>
          <a:p>
            <a:pPr marL="836294" marR="5080" lvl="1" indent="-366395">
              <a:lnSpc>
                <a:spcPct val="150000"/>
              </a:lnSpc>
              <a:buFont typeface="Arial"/>
              <a:buChar char="○"/>
              <a:tabLst>
                <a:tab pos="836294" algn="l"/>
                <a:tab pos="836930" algn="l"/>
              </a:tabLst>
            </a:pPr>
            <a:r>
              <a:rPr lang="en-US" sz="2400" spc="45" dirty="0" err="1">
                <a:latin typeface="微软雅黑" panose="020B0503020204020204" pitchFamily="34" charset="-122"/>
                <a:ea typeface="微软雅黑" panose="020B0503020204020204" pitchFamily="34" charset="-122"/>
                <a:cs typeface="Calibri"/>
              </a:rPr>
              <a:t>Ethereum</a:t>
            </a:r>
            <a:r>
              <a:rPr lang="zh-CN" altLang="en-US" sz="2400" spc="45" dirty="0" smtClean="0">
                <a:latin typeface="微软雅黑" panose="020B0503020204020204" pitchFamily="34" charset="-122"/>
                <a:ea typeface="微软雅黑" panose="020B0503020204020204" pitchFamily="34" charset="-122"/>
                <a:cs typeface="Calibri"/>
              </a:rPr>
              <a:t>是</a:t>
            </a:r>
            <a:r>
              <a:rPr lang="zh-CN" altLang="en-US" sz="2400" spc="45" dirty="0">
                <a:latin typeface="微软雅黑" panose="020B0503020204020204" pitchFamily="34" charset="-122"/>
                <a:ea typeface="微软雅黑" panose="020B0503020204020204" pitchFamily="34" charset="-122"/>
                <a:cs typeface="Calibri"/>
              </a:rPr>
              <a:t>一个运行</a:t>
            </a:r>
            <a:r>
              <a:rPr lang="zh-CN" altLang="en-US" sz="2400" b="1" spc="45" dirty="0">
                <a:latin typeface="微软雅黑" panose="020B0503020204020204" pitchFamily="34" charset="-122"/>
                <a:ea typeface="微软雅黑" panose="020B0503020204020204" pitchFamily="34" charset="-122"/>
                <a:cs typeface="Calibri"/>
              </a:rPr>
              <a:t>智能</a:t>
            </a:r>
            <a:r>
              <a:rPr lang="zh-CN" altLang="en-US" sz="2400" b="1" spc="45" dirty="0" smtClean="0">
                <a:latin typeface="微软雅黑" panose="020B0503020204020204" pitchFamily="34" charset="-122"/>
                <a:ea typeface="微软雅黑" panose="020B0503020204020204" pitchFamily="34" charset="-122"/>
                <a:cs typeface="Calibri"/>
              </a:rPr>
              <a:t>合约</a:t>
            </a:r>
            <a:r>
              <a:rPr lang="zh-CN" altLang="en-US" sz="2400" spc="45" dirty="0" smtClean="0">
                <a:latin typeface="微软雅黑" panose="020B0503020204020204" pitchFamily="34" charset="-122"/>
                <a:ea typeface="微软雅黑" panose="020B0503020204020204" pitchFamily="34" charset="-122"/>
                <a:cs typeface="Calibri"/>
              </a:rPr>
              <a:t>的</a:t>
            </a:r>
            <a:r>
              <a:rPr lang="zh-CN" altLang="en-US" sz="2400" b="1" spc="45" dirty="0" smtClean="0">
                <a:latin typeface="微软雅黑" panose="020B0503020204020204" pitchFamily="34" charset="-122"/>
                <a:ea typeface="微软雅黑" panose="020B0503020204020204" pitchFamily="34" charset="-122"/>
                <a:cs typeface="Calibri"/>
              </a:rPr>
              <a:t>去中心化</a:t>
            </a:r>
            <a:r>
              <a:rPr lang="zh-CN" altLang="en-US" sz="2400" spc="45" dirty="0" smtClean="0">
                <a:latin typeface="微软雅黑" panose="020B0503020204020204" pitchFamily="34" charset="-122"/>
                <a:ea typeface="微软雅黑" panose="020B0503020204020204" pitchFamily="34" charset="-122"/>
                <a:cs typeface="Calibri"/>
              </a:rPr>
              <a:t>的平台</a:t>
            </a:r>
            <a:endParaRPr sz="2400" dirty="0">
              <a:latin typeface="微软雅黑" panose="020B0503020204020204" pitchFamily="34" charset="-122"/>
              <a:ea typeface="微软雅黑" panose="020B0503020204020204" pitchFamily="34" charset="-122"/>
              <a:cs typeface="Calibri"/>
            </a:endParaRPr>
          </a:p>
          <a:p>
            <a:pPr marL="1293495" lvl="2" indent="-366395">
              <a:lnSpc>
                <a:spcPct val="150000"/>
              </a:lnSpc>
              <a:spcBef>
                <a:spcPts val="540"/>
              </a:spcBef>
              <a:buFont typeface="Arial"/>
              <a:buChar char="■"/>
              <a:tabLst>
                <a:tab pos="1293495" algn="l"/>
                <a:tab pos="1294130" algn="l"/>
              </a:tabLst>
            </a:pPr>
            <a:r>
              <a:rPr lang="zh-CN" altLang="en-US" sz="2000" spc="60" dirty="0">
                <a:latin typeface="微软雅黑" panose="020B0503020204020204" pitchFamily="34" charset="-122"/>
                <a:ea typeface="微软雅黑" panose="020B0503020204020204" pitchFamily="34" charset="-122"/>
                <a:cs typeface="Calibri"/>
              </a:rPr>
              <a:t>无</a:t>
            </a:r>
            <a:r>
              <a:rPr lang="zh-CN" altLang="en-US" sz="2000" spc="60" dirty="0" smtClean="0">
                <a:latin typeface="微软雅黑" panose="020B0503020204020204" pitchFamily="34" charset="-122"/>
                <a:ea typeface="微软雅黑" panose="020B0503020204020204" pitchFamily="34" charset="-122"/>
                <a:cs typeface="Calibri"/>
              </a:rPr>
              <a:t>单点故障、不受单点控制</a:t>
            </a:r>
            <a:endParaRPr lang="en-US" altLang="zh-CN" sz="2000" spc="60" dirty="0" smtClean="0">
              <a:latin typeface="微软雅黑" panose="020B0503020204020204" pitchFamily="34" charset="-122"/>
              <a:ea typeface="微软雅黑" panose="020B0503020204020204" pitchFamily="34" charset="-122"/>
              <a:cs typeface="Calibri"/>
            </a:endParaRPr>
          </a:p>
          <a:p>
            <a:pPr marL="1293495" lvl="2" indent="-366395">
              <a:lnSpc>
                <a:spcPct val="150000"/>
              </a:lnSpc>
              <a:spcBef>
                <a:spcPts val="540"/>
              </a:spcBef>
              <a:buFont typeface="Arial"/>
              <a:buChar char="■"/>
              <a:tabLst>
                <a:tab pos="1293495" algn="l"/>
                <a:tab pos="1294130" algn="l"/>
              </a:tabLst>
            </a:pPr>
            <a:r>
              <a:rPr lang="zh-CN" altLang="en-US" sz="2000" spc="70" dirty="0" smtClean="0">
                <a:latin typeface="微软雅黑" panose="020B0503020204020204" pitchFamily="34" charset="-122"/>
                <a:ea typeface="微软雅黑" panose="020B0503020204020204" pitchFamily="34" charset="-122"/>
                <a:cs typeface="Calibri"/>
              </a:rPr>
              <a:t>抗审查</a:t>
            </a:r>
            <a:endParaRPr sz="2000" dirty="0" smtClean="0">
              <a:latin typeface="微软雅黑" panose="020B0503020204020204" pitchFamily="34" charset="-122"/>
              <a:ea typeface="微软雅黑" panose="020B0503020204020204" pitchFamily="34" charset="-122"/>
              <a:cs typeface="Calibri"/>
            </a:endParaRPr>
          </a:p>
          <a:p>
            <a:pPr marL="836294" indent="-366395">
              <a:lnSpc>
                <a:spcPct val="150000"/>
              </a:lnSpc>
              <a:spcBef>
                <a:spcPts val="540"/>
              </a:spcBef>
              <a:buFont typeface="Arial"/>
              <a:buChar char="○"/>
              <a:tabLst>
                <a:tab pos="836294" algn="l"/>
                <a:tab pos="836930" algn="l"/>
              </a:tabLst>
            </a:pPr>
            <a:r>
              <a:rPr lang="zh-CN" altLang="en-US" sz="2400" spc="-10" dirty="0" smtClean="0">
                <a:latin typeface="微软雅黑" panose="020B0503020204020204" pitchFamily="34" charset="-122"/>
                <a:ea typeface="微软雅黑" panose="020B0503020204020204" pitchFamily="34" charset="-122"/>
                <a:cs typeface="Trebuchet MS"/>
              </a:rPr>
              <a:t>基于账户的区块链</a:t>
            </a:r>
            <a:endParaRPr sz="2400" dirty="0" smtClean="0">
              <a:latin typeface="微软雅黑" panose="020B0503020204020204" pitchFamily="34" charset="-122"/>
              <a:ea typeface="微软雅黑" panose="020B0503020204020204" pitchFamily="34" charset="-122"/>
              <a:cs typeface="Trebuchet MS"/>
            </a:endParaRPr>
          </a:p>
          <a:p>
            <a:pPr marL="836294" indent="-366395">
              <a:lnSpc>
                <a:spcPct val="150000"/>
              </a:lnSpc>
              <a:spcBef>
                <a:spcPts val="540"/>
              </a:spcBef>
              <a:buFont typeface="Arial"/>
              <a:buChar char="○"/>
              <a:tabLst>
                <a:tab pos="836294" algn="l"/>
                <a:tab pos="836930" algn="l"/>
              </a:tabLst>
            </a:pPr>
            <a:r>
              <a:rPr lang="zh-CN" altLang="en-US" sz="2400" spc="-30" dirty="0" smtClean="0">
                <a:latin typeface="微软雅黑" panose="020B0503020204020204" pitchFamily="34" charset="-122"/>
                <a:ea typeface="微软雅黑" panose="020B0503020204020204" pitchFamily="34" charset="-122"/>
                <a:cs typeface="Trebuchet MS"/>
              </a:rPr>
              <a:t>分布式的状态机</a:t>
            </a:r>
            <a:endParaRPr sz="2400" dirty="0" smtClean="0">
              <a:latin typeface="微软雅黑" panose="020B0503020204020204" pitchFamily="34" charset="-122"/>
              <a:ea typeface="微软雅黑" panose="020B0503020204020204" pitchFamily="34" charset="-122"/>
              <a:cs typeface="Trebuchet MS"/>
            </a:endParaRPr>
          </a:p>
          <a:p>
            <a:pPr marL="1293495" lvl="1" indent="-366395">
              <a:lnSpc>
                <a:spcPct val="150000"/>
              </a:lnSpc>
              <a:spcBef>
                <a:spcPts val="540"/>
              </a:spcBef>
              <a:buFont typeface="Arial"/>
              <a:buChar char="■"/>
              <a:tabLst>
                <a:tab pos="1293495" algn="l"/>
                <a:tab pos="1294130" algn="l"/>
              </a:tabLst>
            </a:pPr>
            <a:r>
              <a:rPr lang="zh-CN" altLang="en-US" sz="2000" spc="45" dirty="0" smtClean="0">
                <a:latin typeface="微软雅黑" panose="020B0503020204020204" pitchFamily="34" charset="-122"/>
                <a:ea typeface="微软雅黑" panose="020B0503020204020204" pitchFamily="34" charset="-122"/>
                <a:cs typeface="Calibri"/>
              </a:rPr>
              <a:t>交易 </a:t>
            </a:r>
            <a:r>
              <a:rPr lang="en-US" altLang="zh-CN" sz="2000" spc="45" dirty="0" smtClean="0">
                <a:latin typeface="微软雅黑" panose="020B0503020204020204" pitchFamily="34" charset="-122"/>
                <a:ea typeface="微软雅黑" panose="020B0503020204020204" pitchFamily="34" charset="-122"/>
                <a:cs typeface="Calibri"/>
              </a:rPr>
              <a:t>==</a:t>
            </a:r>
            <a:r>
              <a:rPr lang="zh-CN" altLang="en-US" sz="2000" spc="45" dirty="0" smtClean="0">
                <a:latin typeface="微软雅黑" panose="020B0503020204020204" pitchFamily="34" charset="-122"/>
                <a:ea typeface="微软雅黑" panose="020B0503020204020204" pitchFamily="34" charset="-122"/>
                <a:cs typeface="Calibri"/>
              </a:rPr>
              <a:t> 状态转移函数</a:t>
            </a:r>
            <a:endParaRPr sz="2000" dirty="0">
              <a:latin typeface="微软雅黑" panose="020B0503020204020204" pitchFamily="34" charset="-122"/>
              <a:ea typeface="微软雅黑" panose="020B0503020204020204" pitchFamily="34" charset="-122"/>
              <a:cs typeface="Calibri"/>
            </a:endParaRPr>
          </a:p>
        </p:txBody>
      </p:sp>
      <p:pic>
        <p:nvPicPr>
          <p:cNvPr id="1028" name="Picture 4" descr="https://ss1.bdstatic.com/70cFvXSh_Q1YnxGkpoWK1HF6hhy/it/u=3387205647,2594511518&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861288"/>
            <a:ext cx="360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869" y="1214120"/>
            <a:ext cx="3361556" cy="1888074"/>
          </a:xfrm>
          <a:prstGeom prst="rect">
            <a:avLst/>
          </a:prstGeom>
        </p:spPr>
      </p:pic>
      <p:sp>
        <p:nvSpPr>
          <p:cNvPr id="6" name="文本框 5"/>
          <p:cNvSpPr txBox="1"/>
          <p:nvPr/>
        </p:nvSpPr>
        <p:spPr>
          <a:xfrm>
            <a:off x="6193335" y="3250908"/>
            <a:ext cx="2085521" cy="461665"/>
          </a:xfrm>
          <a:prstGeom prst="rect">
            <a:avLst/>
          </a:prstGeom>
          <a:noFill/>
        </p:spPr>
        <p:txBody>
          <a:bodyPr wrap="square" rtlCol="0">
            <a:spAutoFit/>
          </a:bodyPr>
          <a:lstStyle/>
          <a:p>
            <a:r>
              <a:rPr lang="en-US" altLang="zh-CN" sz="2400" dirty="0" err="1"/>
              <a:t>Vitalik</a:t>
            </a:r>
            <a:r>
              <a:rPr lang="en-US" altLang="zh-CN" sz="2400" dirty="0"/>
              <a:t> </a:t>
            </a:r>
            <a:r>
              <a:rPr lang="en-US" altLang="zh-CN" sz="2400" dirty="0" err="1"/>
              <a:t>Buterin</a:t>
            </a:r>
            <a:endParaRPr lang="zh-CN" altLang="en-US" sz="2400" dirty="0"/>
          </a:p>
        </p:txBody>
      </p:sp>
    </p:spTree>
    <p:extLst>
      <p:ext uri="{BB962C8B-B14F-4D97-AF65-F5344CB8AC3E}">
        <p14:creationId xmlns:p14="http://schemas.microsoft.com/office/powerpoint/2010/main" val="2397867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盘后交易</a:t>
            </a:r>
          </a:p>
        </p:txBody>
      </p:sp>
      <p:sp>
        <p:nvSpPr>
          <p:cNvPr id="3" name="object 16"/>
          <p:cNvSpPr txBox="1"/>
          <p:nvPr/>
        </p:nvSpPr>
        <p:spPr>
          <a:xfrm>
            <a:off x="467544" y="963161"/>
            <a:ext cx="5437529" cy="4847481"/>
          </a:xfrm>
          <a:prstGeom prst="rect">
            <a:avLst/>
          </a:prstGeom>
        </p:spPr>
        <p:txBody>
          <a:bodyPr vert="horz" wrap="square" lIns="0" tIns="0" rIns="0" bIns="0" rtlCol="0">
            <a:spAutoFit/>
          </a:bodyPr>
          <a:lstStyle/>
          <a:p>
            <a:pPr marL="12700">
              <a:lnSpc>
                <a:spcPct val="150000"/>
              </a:lnSpc>
            </a:pPr>
            <a:r>
              <a:rPr lang="zh-CN" altLang="en-US" sz="2200" spc="35" dirty="0" smtClean="0">
                <a:latin typeface="微软雅黑" panose="020B0503020204020204" pitchFamily="34" charset="-122"/>
                <a:ea typeface="微软雅黑" panose="020B0503020204020204" pitchFamily="34" charset="-122"/>
                <a:cs typeface="Calibri"/>
              </a:rPr>
              <a:t>结果</a:t>
            </a:r>
            <a:r>
              <a:rPr sz="2200" spc="35" dirty="0" smtClean="0">
                <a:latin typeface="微软雅黑" panose="020B0503020204020204" pitchFamily="34" charset="-122"/>
                <a:ea typeface="微软雅黑" panose="020B0503020204020204" pitchFamily="34" charset="-122"/>
                <a:cs typeface="Calibri"/>
              </a:rPr>
              <a:t>:</a:t>
            </a:r>
            <a:endParaRPr sz="2200"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20" dirty="0" smtClean="0">
                <a:latin typeface="微软雅黑" panose="020B0503020204020204" pitchFamily="34" charset="-122"/>
                <a:ea typeface="微软雅黑" panose="020B0503020204020204" pitchFamily="34" charset="-122"/>
                <a:cs typeface="Calibri"/>
              </a:rPr>
              <a:t>利用极低的成本进行盘后交易</a:t>
            </a:r>
            <a:endParaRPr lang="en-US" altLang="zh-CN" spc="20"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20" dirty="0" smtClean="0">
                <a:latin typeface="微软雅黑" panose="020B0503020204020204" pitchFamily="34" charset="-122"/>
                <a:ea typeface="微软雅黑" panose="020B0503020204020204" pitchFamily="34" charset="-122"/>
                <a:cs typeface="Calibri"/>
              </a:rPr>
              <a:t>任何人都可以基于以太坊来购买股票币，并进行全天候交易 （</a:t>
            </a:r>
            <a:r>
              <a:rPr lang="en-US" altLang="zh-CN" spc="20" dirty="0" smtClean="0">
                <a:latin typeface="微软雅黑" panose="020B0503020204020204" pitchFamily="34" charset="-122"/>
                <a:ea typeface="微软雅黑" panose="020B0503020204020204" pitchFamily="34" charset="-122"/>
                <a:cs typeface="Calibri"/>
              </a:rPr>
              <a:t>7 * 24 * 365</a:t>
            </a:r>
            <a:r>
              <a:rPr lang="zh-CN" altLang="en-US" spc="20" dirty="0" smtClean="0">
                <a:latin typeface="微软雅黑" panose="020B0503020204020204" pitchFamily="34" charset="-122"/>
                <a:ea typeface="微软雅黑" panose="020B0503020204020204" pitchFamily="34" charset="-122"/>
                <a:cs typeface="Calibri"/>
              </a:rPr>
              <a:t>）</a:t>
            </a:r>
            <a:endParaRPr lang="en-US" altLang="zh-CN" spc="20" dirty="0" smtClean="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z="1800" spc="20" dirty="0" smtClean="0">
                <a:latin typeface="微软雅黑" panose="020B0503020204020204" pitchFamily="34" charset="-122"/>
                <a:ea typeface="微软雅黑" panose="020B0503020204020204" pitchFamily="34" charset="-122"/>
                <a:cs typeface="Calibri"/>
              </a:rPr>
              <a:t>多个经纪公司可以共同参与</a:t>
            </a:r>
            <a:r>
              <a:rPr lang="zh-CN" altLang="en-US" spc="20" dirty="0">
                <a:latin typeface="微软雅黑" panose="020B0503020204020204" pitchFamily="34" charset="-122"/>
                <a:ea typeface="微软雅黑" panose="020B0503020204020204" pitchFamily="34" charset="-122"/>
                <a:cs typeface="Calibri"/>
              </a:rPr>
              <a:t>，构建共享的流动</a:t>
            </a:r>
            <a:r>
              <a:rPr lang="zh-CN" altLang="en-US" sz="1800" spc="20" dirty="0" smtClean="0">
                <a:latin typeface="微软雅黑" panose="020B0503020204020204" pitchFamily="34" charset="-122"/>
                <a:ea typeface="微软雅黑" panose="020B0503020204020204" pitchFamily="34" charset="-122"/>
                <a:cs typeface="Calibri"/>
              </a:rPr>
              <a:t>池</a:t>
            </a:r>
            <a:endParaRPr lang="zh-CN" altLang="en-US" dirty="0">
              <a:latin typeface="微软雅黑" panose="020B0503020204020204" pitchFamily="34" charset="-122"/>
              <a:ea typeface="微软雅黑" panose="020B0503020204020204" pitchFamily="34" charset="-122"/>
              <a:cs typeface="Calibri"/>
            </a:endParaRPr>
          </a:p>
          <a:p>
            <a:pPr marL="927100" marR="5080" lvl="1" indent="-367030">
              <a:lnSpc>
                <a:spcPct val="150000"/>
              </a:lnSpc>
              <a:buFont typeface="Arial"/>
              <a:buChar char="○"/>
              <a:tabLst>
                <a:tab pos="926465" algn="l"/>
                <a:tab pos="927100" algn="l"/>
              </a:tabLst>
            </a:pPr>
            <a:r>
              <a:rPr lang="zh-CN" altLang="en-US" spc="90" dirty="0" smtClean="0">
                <a:latin typeface="微软雅黑" panose="020B0503020204020204" pitchFamily="34" charset="-122"/>
                <a:ea typeface="微软雅黑" panose="020B0503020204020204" pitchFamily="34" charset="-122"/>
                <a:cs typeface="Calibri"/>
              </a:rPr>
              <a:t>整个资产管理过程由区块链自动完成，经纪公司之间无需相互信任</a:t>
            </a:r>
            <a:endParaRPr dirty="0">
              <a:latin typeface="微软雅黑" panose="020B0503020204020204" pitchFamily="34" charset="-122"/>
              <a:ea typeface="微软雅黑" panose="020B0503020204020204" pitchFamily="34" charset="-122"/>
              <a:cs typeface="Calibri"/>
            </a:endParaRPr>
          </a:p>
          <a:p>
            <a:pPr marL="469900" indent="-367030">
              <a:lnSpc>
                <a:spcPct val="150000"/>
              </a:lnSpc>
              <a:spcBef>
                <a:spcPts val="15"/>
              </a:spcBef>
              <a:buFont typeface="Arial"/>
              <a:buChar char="●"/>
              <a:tabLst>
                <a:tab pos="469265" algn="l"/>
                <a:tab pos="469900" algn="l"/>
              </a:tabLst>
            </a:pPr>
            <a:r>
              <a:rPr lang="zh-CN" altLang="en-US" spc="80" dirty="0" smtClean="0">
                <a:latin typeface="微软雅黑" panose="020B0503020204020204" pitchFamily="34" charset="-122"/>
                <a:ea typeface="微软雅黑" panose="020B0503020204020204" pitchFamily="34" charset="-122"/>
                <a:cs typeface="Calibri"/>
              </a:rPr>
              <a:t>可以在交易者兑换代币的时候进行</a:t>
            </a:r>
            <a:r>
              <a:rPr lang="zh-CN" altLang="en-US" spc="80" dirty="0">
                <a:latin typeface="微软雅黑" panose="020B0503020204020204" pitchFamily="34" charset="-122"/>
                <a:ea typeface="微软雅黑" panose="020B0503020204020204" pitchFamily="34" charset="-122"/>
                <a:cs typeface="Calibri"/>
              </a:rPr>
              <a:t>反洗</a:t>
            </a:r>
            <a:r>
              <a:rPr lang="zh-CN" altLang="en-US" spc="80" dirty="0" smtClean="0">
                <a:latin typeface="微软雅黑" panose="020B0503020204020204" pitchFamily="34" charset="-122"/>
                <a:ea typeface="微软雅黑" panose="020B0503020204020204" pitchFamily="34" charset="-122"/>
                <a:cs typeface="Calibri"/>
              </a:rPr>
              <a:t>钱活动</a:t>
            </a:r>
            <a:endParaRPr lang="zh-CN" altLang="en-US" dirty="0">
              <a:latin typeface="微软雅黑" panose="020B0503020204020204" pitchFamily="34" charset="-122"/>
              <a:ea typeface="微软雅黑" panose="020B0503020204020204" pitchFamily="34" charset="-122"/>
              <a:cs typeface="Calibri"/>
            </a:endParaRPr>
          </a:p>
          <a:p>
            <a:pPr marL="927100" marR="5080" lvl="1" indent="-367030">
              <a:lnSpc>
                <a:spcPct val="150000"/>
              </a:lnSpc>
              <a:buFont typeface="Arial"/>
              <a:buChar char="○"/>
              <a:tabLst>
                <a:tab pos="926465" algn="l"/>
                <a:tab pos="927100" algn="l"/>
              </a:tabLst>
            </a:pPr>
            <a:r>
              <a:rPr lang="zh-CN" altLang="en-US" spc="90" dirty="0" smtClean="0">
                <a:latin typeface="微软雅黑" panose="020B0503020204020204" pitchFamily="34" charset="-122"/>
                <a:ea typeface="微软雅黑" panose="020B0503020204020204" pitchFamily="34" charset="-122"/>
                <a:cs typeface="Calibri"/>
              </a:rPr>
              <a:t>所有交易的历史记录都公开在区块链上</a:t>
            </a:r>
            <a:endParaRPr lang="en-US" sz="1900" dirty="0" smtClean="0">
              <a:latin typeface="微软雅黑" panose="020B0503020204020204" pitchFamily="34" charset="-122"/>
              <a:ea typeface="微软雅黑" panose="020B0503020204020204" pitchFamily="34" charset="-122"/>
              <a:cs typeface="Times New Roman"/>
            </a:endParaRPr>
          </a:p>
          <a:p>
            <a:pPr>
              <a:lnSpc>
                <a:spcPct val="150000"/>
              </a:lnSpc>
              <a:spcBef>
                <a:spcPts val="5"/>
              </a:spcBef>
            </a:pPr>
            <a:r>
              <a:rPr lang="zh-CN" altLang="en-US" sz="2200" dirty="0" smtClean="0">
                <a:latin typeface="微软雅黑" panose="020B0503020204020204" pitchFamily="34" charset="-122"/>
                <a:ea typeface="微软雅黑" panose="020B0503020204020204" pitchFamily="34" charset="-122"/>
                <a:cs typeface="Times New Roman"/>
              </a:rPr>
              <a:t>一般情况下，区块链很难应用到金融领域，因为信任通常在金融领域是存在的</a:t>
            </a:r>
            <a:endParaRPr sz="2200" dirty="0">
              <a:latin typeface="微软雅黑" panose="020B0503020204020204" pitchFamily="34" charset="-122"/>
              <a:ea typeface="微软雅黑" panose="020B0503020204020204" pitchFamily="34" charset="-122"/>
              <a:cs typeface="Calibri"/>
            </a:endParaRPr>
          </a:p>
        </p:txBody>
      </p:sp>
      <p:pic>
        <p:nvPicPr>
          <p:cNvPr id="4" name="图片 3"/>
          <p:cNvPicPr>
            <a:picLocks noChangeAspect="1"/>
          </p:cNvPicPr>
          <p:nvPr/>
        </p:nvPicPr>
        <p:blipFill>
          <a:blip r:embed="rId3"/>
          <a:stretch>
            <a:fillRect/>
          </a:stretch>
        </p:blipFill>
        <p:spPr>
          <a:xfrm>
            <a:off x="6300192" y="1196752"/>
            <a:ext cx="2482719" cy="3157023"/>
          </a:xfrm>
          <a:prstGeom prst="rect">
            <a:avLst/>
          </a:prstGeom>
        </p:spPr>
      </p:pic>
      <p:sp>
        <p:nvSpPr>
          <p:cNvPr id="5" name="文本框 4"/>
          <p:cNvSpPr txBox="1"/>
          <p:nvPr/>
        </p:nvSpPr>
        <p:spPr>
          <a:xfrm>
            <a:off x="395536" y="5949280"/>
            <a:ext cx="8291263" cy="646331"/>
          </a:xfrm>
          <a:prstGeom prst="rect">
            <a:avLst/>
          </a:prstGeom>
          <a:noFill/>
        </p:spPr>
        <p:txBody>
          <a:bodyPr wrap="square" rtlCol="0">
            <a:spAutoFit/>
          </a:bodyPr>
          <a:lstStyle/>
          <a:p>
            <a:r>
              <a:rPr kumimoji="1" lang="zh-CN" altLang="en-US" dirty="0" smtClean="0"/>
              <a:t>更多资料：</a:t>
            </a:r>
            <a:r>
              <a:rPr lang="en-US" altLang="zh-CN" dirty="0">
                <a:solidFill>
                  <a:schemeClr val="bg2">
                    <a:lumMod val="25000"/>
                  </a:schemeClr>
                </a:solidFill>
              </a:rPr>
              <a:t>http://</a:t>
            </a:r>
            <a:r>
              <a:rPr lang="en-US" altLang="zh-CN" dirty="0" err="1">
                <a:solidFill>
                  <a:schemeClr val="bg2">
                    <a:lumMod val="25000"/>
                  </a:schemeClr>
                </a:solidFill>
              </a:rPr>
              <a:t>www.marketwatch.com</a:t>
            </a:r>
            <a:r>
              <a:rPr lang="en-US" altLang="zh-CN" dirty="0">
                <a:solidFill>
                  <a:schemeClr val="bg2">
                    <a:lumMod val="25000"/>
                  </a:schemeClr>
                </a:solidFill>
              </a:rPr>
              <a:t>/story/24-hour-stock-trading-never-took-off-heres-why-2011-11-30 </a:t>
            </a:r>
          </a:p>
        </p:txBody>
      </p:sp>
    </p:spTree>
    <p:extLst>
      <p:ext uri="{BB962C8B-B14F-4D97-AF65-F5344CB8AC3E}">
        <p14:creationId xmlns:p14="http://schemas.microsoft.com/office/powerpoint/2010/main" val="12369358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去中心化的自治组织</a:t>
            </a:r>
            <a:r>
              <a:rPr lang="en-US" altLang="zh-CN" dirty="0" smtClean="0">
                <a:latin typeface="微软雅黑" panose="020B0503020204020204" pitchFamily="34" charset="-122"/>
              </a:rPr>
              <a:t>(DAO)</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sp>
        <p:nvSpPr>
          <p:cNvPr id="14" name="object 13"/>
          <p:cNvSpPr txBox="1"/>
          <p:nvPr/>
        </p:nvSpPr>
        <p:spPr>
          <a:xfrm>
            <a:off x="257230" y="1075471"/>
            <a:ext cx="4392488" cy="4847481"/>
          </a:xfrm>
          <a:prstGeom prst="rect">
            <a:avLst/>
          </a:prstGeom>
        </p:spPr>
        <p:txBody>
          <a:bodyPr vert="horz" wrap="square" lIns="0" tIns="0" rIns="0" bIns="0" rtlCol="0">
            <a:spAutoFit/>
          </a:bodyPr>
          <a:lstStyle/>
          <a:p>
            <a:pPr marL="12700" marR="5080">
              <a:lnSpc>
                <a:spcPct val="150000"/>
              </a:lnSpc>
            </a:pPr>
            <a:r>
              <a:rPr lang="zh-CN" altLang="en-US" sz="2000" spc="125" dirty="0" smtClean="0">
                <a:latin typeface="微软雅黑" panose="020B0503020204020204" pitchFamily="34" charset="-122"/>
                <a:ea typeface="微软雅黑" panose="020B0503020204020204" pitchFamily="34" charset="-122"/>
                <a:cs typeface="Calibri"/>
              </a:rPr>
              <a:t>完全</a:t>
            </a:r>
            <a:r>
              <a:rPr lang="zh-CN" altLang="en-US" sz="2000" spc="125" dirty="0">
                <a:latin typeface="微软雅黑" panose="020B0503020204020204" pitchFamily="34" charset="-122"/>
                <a:ea typeface="微软雅黑" panose="020B0503020204020204" pitchFamily="34" charset="-122"/>
                <a:cs typeface="Calibri"/>
              </a:rPr>
              <a:t>由代码（</a:t>
            </a:r>
            <a:r>
              <a:rPr lang="zh-CN" altLang="en-US" sz="2000" spc="125" dirty="0" smtClean="0">
                <a:latin typeface="微软雅黑" panose="020B0503020204020204" pitchFamily="34" charset="-122"/>
                <a:ea typeface="微软雅黑" panose="020B0503020204020204" pitchFamily="34" charset="-122"/>
                <a:cs typeface="Calibri"/>
              </a:rPr>
              <a:t>智能</a:t>
            </a:r>
            <a:r>
              <a:rPr lang="zh-CN" altLang="en-US" sz="2000" spc="125" dirty="0">
                <a:latin typeface="微软雅黑" panose="020B0503020204020204" pitchFamily="34" charset="-122"/>
                <a:ea typeface="微软雅黑" panose="020B0503020204020204" pitchFamily="34" charset="-122"/>
                <a:cs typeface="Calibri"/>
              </a:rPr>
              <a:t>合约</a:t>
            </a:r>
            <a:r>
              <a:rPr lang="zh-CN" altLang="en-US" sz="2000" spc="125" dirty="0" smtClean="0">
                <a:latin typeface="微软雅黑" panose="020B0503020204020204" pitchFamily="34" charset="-122"/>
                <a:ea typeface="微软雅黑" panose="020B0503020204020204" pitchFamily="34" charset="-122"/>
                <a:cs typeface="Calibri"/>
              </a:rPr>
              <a:t>）管理</a:t>
            </a:r>
            <a:endParaRPr lang="en-US" altLang="zh-CN" sz="2000" spc="125" dirty="0" smtClean="0">
              <a:latin typeface="微软雅黑" panose="020B0503020204020204" pitchFamily="34" charset="-122"/>
              <a:ea typeface="微软雅黑" panose="020B0503020204020204" pitchFamily="34" charset="-122"/>
              <a:cs typeface="Calibri"/>
            </a:endParaRPr>
          </a:p>
          <a:p>
            <a:pPr marL="363855" indent="-351155">
              <a:lnSpc>
                <a:spcPct val="150000"/>
              </a:lnSpc>
              <a:buFont typeface="Arial"/>
              <a:buChar char="●"/>
              <a:tabLst>
                <a:tab pos="363855" algn="l"/>
                <a:tab pos="364490" algn="l"/>
              </a:tabLst>
            </a:pPr>
            <a:r>
              <a:rPr lang="zh-CN" altLang="en-US" spc="65" dirty="0">
                <a:latin typeface="微软雅黑" panose="020B0503020204020204" pitchFamily="34" charset="-122"/>
                <a:ea typeface="微软雅黑" panose="020B0503020204020204" pitchFamily="34" charset="-122"/>
                <a:cs typeface="Calibri"/>
              </a:rPr>
              <a:t>创建提案／给提案投票</a:t>
            </a:r>
          </a:p>
          <a:p>
            <a:pPr marL="363855" indent="-351155">
              <a:lnSpc>
                <a:spcPct val="150000"/>
              </a:lnSpc>
              <a:buFont typeface="Arial"/>
              <a:buChar char="●"/>
              <a:tabLst>
                <a:tab pos="363855" algn="l"/>
                <a:tab pos="364490" algn="l"/>
              </a:tabLst>
            </a:pPr>
            <a:r>
              <a:rPr lang="zh-CN" altLang="en-US" spc="65" dirty="0">
                <a:latin typeface="微软雅黑" panose="020B0503020204020204" pitchFamily="34" charset="-122"/>
                <a:ea typeface="微软雅黑" panose="020B0503020204020204" pitchFamily="34" charset="-122"/>
                <a:cs typeface="Calibri"/>
              </a:rPr>
              <a:t>理论上，商业活动可以完全存在于区块链上</a:t>
            </a:r>
            <a:endParaRPr lang="zh-CN" altLang="en-US" dirty="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pc="85" dirty="0">
                <a:latin typeface="微软雅黑" panose="020B0503020204020204" pitchFamily="34" charset="-122"/>
                <a:ea typeface="微软雅黑" panose="020B0503020204020204" pitchFamily="34" charset="-122"/>
                <a:cs typeface="Calibri"/>
              </a:rPr>
              <a:t>理论上商业可以完全在区块链上存在</a:t>
            </a:r>
            <a:endParaRPr lang="zh-CN" altLang="en-US" dirty="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dirty="0">
                <a:latin typeface="微软雅黑" panose="020B0503020204020204" pitchFamily="34" charset="-122"/>
                <a:ea typeface="微软雅黑" panose="020B0503020204020204" pitchFamily="34" charset="-122"/>
                <a:cs typeface="Calibri"/>
              </a:rPr>
              <a:t>没有明确的法律规定</a:t>
            </a:r>
          </a:p>
          <a:p>
            <a:pPr marL="363855" indent="-351155">
              <a:lnSpc>
                <a:spcPct val="150000"/>
              </a:lnSpc>
              <a:spcBef>
                <a:spcPts val="30"/>
              </a:spcBef>
              <a:buFont typeface="Arial"/>
              <a:buChar char="●"/>
              <a:tabLst>
                <a:tab pos="363855" algn="l"/>
                <a:tab pos="364490" algn="l"/>
              </a:tabLst>
            </a:pPr>
            <a:r>
              <a:rPr lang="en-US" altLang="zh-CN" spc="75" dirty="0">
                <a:latin typeface="微软雅黑" panose="020B0503020204020204" pitchFamily="34" charset="-122"/>
                <a:ea typeface="微软雅黑" panose="020B0503020204020204" pitchFamily="34" charset="-122"/>
                <a:cs typeface="Calibri"/>
              </a:rPr>
              <a:t>"</a:t>
            </a:r>
            <a:r>
              <a:rPr lang="zh-CN" altLang="en-US" spc="75" dirty="0">
                <a:latin typeface="微软雅黑" panose="020B0503020204020204" pitchFamily="34" charset="-122"/>
                <a:ea typeface="微软雅黑" panose="020B0503020204020204" pitchFamily="34" charset="-122"/>
                <a:cs typeface="Calibri"/>
              </a:rPr>
              <a:t>代码就是法律</a:t>
            </a:r>
            <a:r>
              <a:rPr lang="en-US" altLang="zh-CN" dirty="0">
                <a:latin typeface="微软雅黑" panose="020B0503020204020204" pitchFamily="34" charset="-122"/>
                <a:ea typeface="微软雅黑" panose="020B0503020204020204" pitchFamily="34" charset="-122"/>
                <a:cs typeface="Calibri"/>
              </a:rPr>
              <a:t>"</a:t>
            </a:r>
            <a:endParaRPr lang="zh-CN" altLang="en-US" dirty="0">
              <a:latin typeface="微软雅黑" panose="020B0503020204020204" pitchFamily="34" charset="-122"/>
              <a:ea typeface="微软雅黑" panose="020B0503020204020204" pitchFamily="34" charset="-122"/>
              <a:cs typeface="Calibri"/>
            </a:endParaRPr>
          </a:p>
          <a:p>
            <a:pPr marL="12700" marR="5080">
              <a:lnSpc>
                <a:spcPct val="150000"/>
              </a:lnSpc>
              <a:tabLst>
                <a:tab pos="363855" algn="l"/>
                <a:tab pos="364490" algn="l"/>
              </a:tabLst>
            </a:pPr>
            <a:r>
              <a:rPr lang="zh-CN" altLang="en-US" sz="2000" spc="125" dirty="0">
                <a:latin typeface="微软雅黑" panose="020B0503020204020204" pitchFamily="34" charset="-122"/>
                <a:ea typeface="微软雅黑" panose="020B0503020204020204" pitchFamily="34" charset="-122"/>
                <a:cs typeface="Calibri"/>
              </a:rPr>
              <a:t>问题</a:t>
            </a:r>
          </a:p>
          <a:p>
            <a:pPr marL="363855" marR="5080" indent="-351155">
              <a:lnSpc>
                <a:spcPct val="150000"/>
              </a:lnSpc>
              <a:buFont typeface="Arial"/>
              <a:buChar char="●"/>
              <a:tabLst>
                <a:tab pos="363855" algn="l"/>
                <a:tab pos="364490" algn="l"/>
              </a:tabLst>
            </a:pPr>
            <a:r>
              <a:rPr lang="zh-CN" altLang="en-US" spc="65" dirty="0">
                <a:latin typeface="微软雅黑" panose="020B0503020204020204" pitchFamily="34" charset="-122"/>
                <a:ea typeface="微软雅黑" panose="020B0503020204020204" pitchFamily="34" charset="-122"/>
                <a:cs typeface="Calibri"/>
              </a:rPr>
              <a:t>一旦部署，很难修改规则（代码）</a:t>
            </a:r>
            <a:endParaRPr lang="zh-CN" altLang="en-US" dirty="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pc="70" dirty="0">
                <a:latin typeface="微软雅黑" panose="020B0503020204020204" pitchFamily="34" charset="-122"/>
                <a:ea typeface="微软雅黑" panose="020B0503020204020204" pitchFamily="34" charset="-122"/>
                <a:cs typeface="Calibri"/>
              </a:rPr>
              <a:t>解决方案：子</a:t>
            </a:r>
            <a:r>
              <a:rPr lang="en-US" altLang="zh-CN" spc="70" dirty="0">
                <a:latin typeface="微软雅黑" panose="020B0503020204020204" pitchFamily="34" charset="-122"/>
                <a:ea typeface="微软雅黑" panose="020B0503020204020204" pitchFamily="34" charset="-122"/>
                <a:cs typeface="Calibri"/>
              </a:rPr>
              <a:t>DAO</a:t>
            </a:r>
            <a:endParaRPr lang="zh-CN" altLang="en-US" dirty="0">
              <a:latin typeface="微软雅黑" panose="020B0503020204020204" pitchFamily="34" charset="-122"/>
              <a:ea typeface="微软雅黑" panose="020B0503020204020204" pitchFamily="34" charset="-122"/>
              <a:cs typeface="Calibri"/>
            </a:endParaRPr>
          </a:p>
          <a:p>
            <a:pPr marL="363855" marR="292735" indent="-351155">
              <a:lnSpc>
                <a:spcPct val="150000"/>
              </a:lnSpc>
              <a:buFont typeface="Arial"/>
              <a:buChar char="●"/>
              <a:tabLst>
                <a:tab pos="363855" algn="l"/>
                <a:tab pos="364490" algn="l"/>
              </a:tabLst>
            </a:pPr>
            <a:r>
              <a:rPr lang="zh-CN" altLang="en-US" spc="35" dirty="0">
                <a:latin typeface="微软雅黑" panose="020B0503020204020204" pitchFamily="34" charset="-122"/>
                <a:ea typeface="微软雅黑" panose="020B0503020204020204" pitchFamily="34" charset="-122"/>
                <a:cs typeface="Calibri"/>
              </a:rPr>
              <a:t>活动用户少：投票人数</a:t>
            </a:r>
            <a:r>
              <a:rPr lang="zh-CN" altLang="en-US" spc="35" dirty="0" smtClean="0">
                <a:latin typeface="微软雅黑" panose="020B0503020204020204" pitchFamily="34" charset="-122"/>
                <a:ea typeface="微软雅黑" panose="020B0503020204020204" pitchFamily="34" charset="-122"/>
                <a:cs typeface="Calibri"/>
              </a:rPr>
              <a:t>不足</a:t>
            </a:r>
            <a:endParaRPr lang="zh-CN" altLang="en-US" dirty="0">
              <a:latin typeface="微软雅黑" panose="020B0503020204020204" pitchFamily="34" charset="-122"/>
              <a:ea typeface="微软雅黑" panose="020B0503020204020204" pitchFamily="34" charset="-122"/>
              <a:cs typeface="Calibri"/>
            </a:endParaRPr>
          </a:p>
        </p:txBody>
      </p:sp>
      <p:sp>
        <p:nvSpPr>
          <p:cNvPr id="19" name="object 18"/>
          <p:cNvSpPr txBox="1"/>
          <p:nvPr/>
        </p:nvSpPr>
        <p:spPr>
          <a:xfrm>
            <a:off x="4674100" y="1171699"/>
            <a:ext cx="3688738" cy="2031325"/>
          </a:xfrm>
          <a:prstGeom prst="rect">
            <a:avLst/>
          </a:prstGeom>
        </p:spPr>
        <p:txBody>
          <a:bodyPr vert="horz" wrap="square" lIns="0" tIns="0" rIns="0" bIns="0" rtlCol="0">
            <a:spAutoFit/>
          </a:bodyPr>
          <a:lstStyle/>
          <a:p>
            <a:pPr marL="12700">
              <a:lnSpc>
                <a:spcPct val="100000"/>
              </a:lnSpc>
              <a:tabLst>
                <a:tab pos="363855" algn="l"/>
                <a:tab pos="364490" algn="l"/>
              </a:tabLst>
            </a:pPr>
            <a:r>
              <a:rPr lang="en-US" altLang="zh-CN" sz="2000" spc="40" dirty="0" smtClean="0">
                <a:latin typeface="微软雅黑" panose="020B0503020204020204" pitchFamily="34" charset="-122"/>
                <a:ea typeface="微软雅黑" panose="020B0503020204020204" pitchFamily="34" charset="-122"/>
                <a:cs typeface="Calibri"/>
              </a:rPr>
              <a:t>DASH</a:t>
            </a:r>
          </a:p>
          <a:p>
            <a:pPr marL="363855" indent="-351155">
              <a:lnSpc>
                <a:spcPct val="100000"/>
              </a:lnSpc>
              <a:buFont typeface="Arial"/>
              <a:buChar char="●"/>
              <a:tabLst>
                <a:tab pos="363855" algn="l"/>
                <a:tab pos="364490" algn="l"/>
              </a:tabLst>
            </a:pPr>
            <a:r>
              <a:rPr lang="zh-CN" altLang="en-US" sz="1600" spc="40" dirty="0" smtClean="0">
                <a:latin typeface="微软雅黑" panose="020B0503020204020204" pitchFamily="34" charset="-122"/>
                <a:ea typeface="微软雅黑" panose="020B0503020204020204" pitchFamily="34" charset="-122"/>
                <a:cs typeface="Calibri"/>
              </a:rPr>
              <a:t>以</a:t>
            </a:r>
            <a:r>
              <a:rPr lang="zh-CN" altLang="en-US" sz="1600" spc="40" dirty="0">
                <a:latin typeface="微软雅黑" panose="020B0503020204020204" pitchFamily="34" charset="-122"/>
                <a:ea typeface="微软雅黑" panose="020B0503020204020204" pitchFamily="34" charset="-122"/>
                <a:cs typeface="Calibri"/>
              </a:rPr>
              <a:t>隐私为中心的加密</a:t>
            </a:r>
            <a:r>
              <a:rPr lang="zh-CN" altLang="en-US" sz="1600" spc="40" dirty="0" smtClean="0">
                <a:latin typeface="微软雅黑" panose="020B0503020204020204" pitchFamily="34" charset="-122"/>
                <a:ea typeface="微软雅黑" panose="020B0503020204020204" pitchFamily="34" charset="-122"/>
                <a:cs typeface="Calibri"/>
              </a:rPr>
              <a:t>货币</a:t>
            </a:r>
            <a:endParaRPr sz="1600"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25" dirty="0" smtClean="0">
                <a:latin typeface="微软雅黑" panose="020B0503020204020204" pitchFamily="34" charset="-122"/>
                <a:ea typeface="微软雅黑" panose="020B0503020204020204" pitchFamily="34" charset="-122"/>
                <a:cs typeface="Calibri"/>
              </a:rPr>
              <a:t>挖矿奖励</a:t>
            </a:r>
            <a:endParaRPr lang="zh-CN" altLang="en-US" sz="1600" dirty="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矿工：</a:t>
            </a:r>
            <a:r>
              <a:rPr lang="en-US" altLang="zh-CN" sz="1600" dirty="0" smtClean="0">
                <a:latin typeface="微软雅黑" panose="020B0503020204020204" pitchFamily="34" charset="-122"/>
                <a:ea typeface="微软雅黑" panose="020B0503020204020204" pitchFamily="34" charset="-122"/>
                <a:cs typeface="Calibri"/>
              </a:rPr>
              <a:t>45%</a:t>
            </a: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主节点：</a:t>
            </a:r>
            <a:r>
              <a:rPr lang="en-US" altLang="zh-CN" sz="1600" dirty="0" smtClean="0">
                <a:latin typeface="微软雅黑" panose="020B0503020204020204" pitchFamily="34" charset="-122"/>
                <a:ea typeface="微软雅黑" panose="020B0503020204020204" pitchFamily="34" charset="-122"/>
                <a:cs typeface="Calibri"/>
              </a:rPr>
              <a:t>45%</a:t>
            </a: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推广／维护费用：</a:t>
            </a:r>
            <a:r>
              <a:rPr lang="en-US" altLang="zh-CN" sz="1600" dirty="0" smtClean="0">
                <a:latin typeface="微软雅黑" panose="020B0503020204020204" pitchFamily="34" charset="-122"/>
                <a:ea typeface="微软雅黑" panose="020B0503020204020204" pitchFamily="34" charset="-122"/>
                <a:cs typeface="Calibri"/>
              </a:rPr>
              <a:t>10%</a:t>
            </a:r>
            <a:endParaRPr lang="en-US" altLang="zh-CN" sz="1600" spc="25" dirty="0" smtClean="0">
              <a:latin typeface="微软雅黑" panose="020B0503020204020204" pitchFamily="34" charset="-122"/>
              <a:ea typeface="微软雅黑" panose="020B0503020204020204" pitchFamily="34" charset="-122"/>
              <a:cs typeface="Calibri"/>
            </a:endParaRPr>
          </a:p>
        </p:txBody>
      </p:sp>
      <p:sp>
        <p:nvSpPr>
          <p:cNvPr id="25" name="object 24"/>
          <p:cNvSpPr/>
          <p:nvPr/>
        </p:nvSpPr>
        <p:spPr>
          <a:xfrm>
            <a:off x="7816726" y="1337802"/>
            <a:ext cx="952095" cy="952095"/>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6" name="object 23"/>
          <p:cNvSpPr/>
          <p:nvPr/>
        </p:nvSpPr>
        <p:spPr>
          <a:xfrm>
            <a:off x="7759526" y="4896966"/>
            <a:ext cx="983372" cy="983372"/>
          </a:xfrm>
          <a:prstGeom prst="rect">
            <a:avLst/>
          </a:prstGeom>
          <a:blipFill>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7" name="object 18"/>
          <p:cNvSpPr txBox="1"/>
          <p:nvPr/>
        </p:nvSpPr>
        <p:spPr>
          <a:xfrm>
            <a:off x="4674100" y="3356623"/>
            <a:ext cx="4218380" cy="2985433"/>
          </a:xfrm>
          <a:prstGeom prst="rect">
            <a:avLst/>
          </a:prstGeom>
        </p:spPr>
        <p:txBody>
          <a:bodyPr vert="horz" wrap="square" lIns="0" tIns="0" rIns="0" bIns="0" rtlCol="0">
            <a:spAutoFit/>
          </a:bodyPr>
          <a:lstStyle/>
          <a:p>
            <a:pPr marL="12700">
              <a:lnSpc>
                <a:spcPct val="100000"/>
              </a:lnSpc>
              <a:tabLst>
                <a:tab pos="363855" algn="l"/>
                <a:tab pos="364490" algn="l"/>
              </a:tabLst>
            </a:pPr>
            <a:r>
              <a:rPr lang="en-US" altLang="zh-CN" sz="2000" spc="40" dirty="0" err="1" smtClean="0">
                <a:latin typeface="微软雅黑" panose="020B0503020204020204" pitchFamily="34" charset="-122"/>
                <a:ea typeface="微软雅黑" panose="020B0503020204020204" pitchFamily="34" charset="-122"/>
                <a:cs typeface="Calibri"/>
              </a:rPr>
              <a:t>TheDAO</a:t>
            </a:r>
            <a:endParaRPr lang="en-US" altLang="zh-CN" sz="2000" spc="40"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zh-CN" altLang="en-US" sz="1600" spc="25" dirty="0" smtClean="0">
                <a:latin typeface="微软雅黑" panose="020B0503020204020204" pitchFamily="34" charset="-122"/>
                <a:ea typeface="微软雅黑" panose="020B0503020204020204" pitchFamily="34" charset="-122"/>
                <a:cs typeface="Calibri"/>
              </a:rPr>
              <a:t>史上最大的众筹项目</a:t>
            </a:r>
            <a:endParaRPr lang="zh-CN" altLang="en-US" sz="1600" dirty="0">
              <a:latin typeface="微软雅黑" panose="020B0503020204020204" pitchFamily="34" charset="-122"/>
              <a:ea typeface="微软雅黑" panose="020B0503020204020204" pitchFamily="34" charset="-122"/>
              <a:cs typeface="Calibri"/>
            </a:endParaRPr>
          </a:p>
          <a:p>
            <a:pPr marL="821055" lvl="1" indent="-351155">
              <a:lnSpc>
                <a:spcPct val="150000"/>
              </a:lnSpc>
              <a:spcBef>
                <a:spcPts val="30"/>
              </a:spcBef>
              <a:buFont typeface="Arial"/>
              <a:buChar char="○"/>
              <a:tabLst>
                <a:tab pos="821055" algn="l"/>
                <a:tab pos="821690" algn="l"/>
              </a:tabLst>
            </a:pPr>
            <a:r>
              <a:rPr lang="zh-CN" altLang="en-US" sz="1600" dirty="0" smtClean="0">
                <a:latin typeface="微软雅黑" panose="020B0503020204020204" pitchFamily="34" charset="-122"/>
                <a:ea typeface="微软雅黑" panose="020B0503020204020204" pitchFamily="34" charset="-122"/>
                <a:cs typeface="Calibri"/>
              </a:rPr>
              <a:t>筹集了</a:t>
            </a:r>
            <a:r>
              <a:rPr lang="en-US" altLang="zh-CN" sz="1600" dirty="0" smtClean="0">
                <a:latin typeface="微软雅黑" panose="020B0503020204020204" pitchFamily="34" charset="-122"/>
                <a:ea typeface="微软雅黑" panose="020B0503020204020204" pitchFamily="34" charset="-122"/>
                <a:cs typeface="Calibri"/>
              </a:rPr>
              <a:t>&gt; 1.5 </a:t>
            </a:r>
            <a:r>
              <a:rPr lang="zh-CN" altLang="en-US" sz="1600" dirty="0" smtClean="0">
                <a:latin typeface="微软雅黑" panose="020B0503020204020204" pitchFamily="34" charset="-122"/>
                <a:ea typeface="微软雅黑" panose="020B0503020204020204" pitchFamily="34" charset="-122"/>
                <a:cs typeface="Calibri"/>
              </a:rPr>
              <a:t>亿美元的以太币</a:t>
            </a:r>
            <a:endParaRPr lang="en-US" altLang="zh-CN" sz="1600" spc="25" dirty="0" smtClean="0">
              <a:latin typeface="微软雅黑" panose="020B0503020204020204" pitchFamily="34" charset="-122"/>
              <a:ea typeface="微软雅黑" panose="020B0503020204020204" pitchFamily="34" charset="-122"/>
              <a:cs typeface="Calibri"/>
            </a:endParaRPr>
          </a:p>
          <a:p>
            <a:pPr marL="363855" marR="5080" indent="-351155">
              <a:lnSpc>
                <a:spcPct val="150000"/>
              </a:lnSpc>
              <a:buFont typeface="Arial"/>
              <a:buChar char="●"/>
              <a:tabLst>
                <a:tab pos="363855" algn="l"/>
                <a:tab pos="364490" algn="l"/>
              </a:tabLst>
            </a:pPr>
            <a:r>
              <a:rPr lang="en-US" altLang="zh-CN" sz="1600" spc="25" dirty="0" smtClean="0">
                <a:latin typeface="微软雅黑" panose="020B0503020204020204" pitchFamily="34" charset="-122"/>
                <a:ea typeface="微软雅黑" panose="020B0503020204020204" pitchFamily="34" charset="-122"/>
                <a:cs typeface="Calibri"/>
              </a:rPr>
              <a:t>2016</a:t>
            </a:r>
            <a:r>
              <a:rPr lang="zh-CN" altLang="en-US" sz="1600" spc="25" dirty="0" smtClean="0">
                <a:latin typeface="微软雅黑" panose="020B0503020204020204" pitchFamily="34" charset="-122"/>
                <a:ea typeface="微软雅黑" panose="020B0503020204020204" pitchFamily="34" charset="-122"/>
                <a:cs typeface="Calibri"/>
              </a:rPr>
              <a:t>年</a:t>
            </a:r>
            <a:r>
              <a:rPr lang="en-US" altLang="zh-CN" sz="1600" spc="25" dirty="0" smtClean="0">
                <a:latin typeface="微软雅黑" panose="020B0503020204020204" pitchFamily="34" charset="-122"/>
                <a:ea typeface="微软雅黑" panose="020B0503020204020204" pitchFamily="34" charset="-122"/>
                <a:cs typeface="Calibri"/>
              </a:rPr>
              <a:t>6</a:t>
            </a:r>
            <a:r>
              <a:rPr lang="zh-CN" altLang="en-US" sz="1600" spc="25" dirty="0" smtClean="0">
                <a:latin typeface="微软雅黑" panose="020B0503020204020204" pitchFamily="34" charset="-122"/>
                <a:ea typeface="微软雅黑" panose="020B0503020204020204" pitchFamily="34" charset="-122"/>
                <a:cs typeface="Calibri"/>
              </a:rPr>
              <a:t>月被黑客攻击，价值</a:t>
            </a:r>
            <a:r>
              <a:rPr lang="en-US" altLang="zh-CN" sz="1600" spc="25" dirty="0" smtClean="0">
                <a:latin typeface="微软雅黑" panose="020B0503020204020204" pitchFamily="34" charset="-122"/>
                <a:ea typeface="微软雅黑" panose="020B0503020204020204" pitchFamily="34" charset="-122"/>
                <a:cs typeface="Calibri"/>
              </a:rPr>
              <a:t>&gt;6000</a:t>
            </a:r>
            <a:r>
              <a:rPr lang="zh-CN" altLang="en-US" sz="1600" spc="25" dirty="0" smtClean="0">
                <a:latin typeface="微软雅黑" panose="020B0503020204020204" pitchFamily="34" charset="-122"/>
                <a:ea typeface="微软雅黑" panose="020B0503020204020204" pitchFamily="34" charset="-122"/>
                <a:cs typeface="Calibri"/>
              </a:rPr>
              <a:t>万美元的以太币被盗</a:t>
            </a:r>
            <a:endParaRPr lang="en-US" altLang="zh-CN" sz="1600" dirty="0">
              <a:latin typeface="微软雅黑" panose="020B0503020204020204" pitchFamily="34" charset="-122"/>
              <a:ea typeface="微软雅黑" panose="020B0503020204020204" pitchFamily="34" charset="-122"/>
              <a:cs typeface="Calibri"/>
            </a:endParaRPr>
          </a:p>
          <a:p>
            <a:pPr marL="12700" marR="5080">
              <a:lnSpc>
                <a:spcPct val="150000"/>
              </a:lnSpc>
              <a:tabLst>
                <a:tab pos="363855" algn="l"/>
                <a:tab pos="364490" algn="l"/>
              </a:tabLst>
            </a:pPr>
            <a:r>
              <a:rPr lang="zh-CN" altLang="en-US" sz="2000" spc="40" dirty="0">
                <a:latin typeface="微软雅黑" panose="020B0503020204020204" pitchFamily="34" charset="-122"/>
                <a:ea typeface="微软雅黑" panose="020B0503020204020204" pitchFamily="34" charset="-122"/>
                <a:cs typeface="Calibri"/>
              </a:rPr>
              <a:t>以太坊上的其他</a:t>
            </a:r>
            <a:r>
              <a:rPr lang="en-US" altLang="zh-CN" sz="2000" spc="40" dirty="0">
                <a:latin typeface="微软雅黑" panose="020B0503020204020204" pitchFamily="34" charset="-122"/>
                <a:ea typeface="微软雅黑" panose="020B0503020204020204" pitchFamily="34" charset="-122"/>
                <a:cs typeface="Calibri"/>
              </a:rPr>
              <a:t>DAO</a:t>
            </a:r>
            <a:r>
              <a:rPr lang="zh-CN" altLang="en-US" sz="2000" spc="40" dirty="0">
                <a:latin typeface="微软雅黑" panose="020B0503020204020204" pitchFamily="34" charset="-122"/>
                <a:ea typeface="微软雅黑" panose="020B0503020204020204" pitchFamily="34" charset="-122"/>
                <a:cs typeface="Calibri"/>
              </a:rPr>
              <a:t>项目</a:t>
            </a:r>
          </a:p>
          <a:p>
            <a:pPr marL="363855" marR="5080" lvl="1" indent="-351155">
              <a:lnSpc>
                <a:spcPct val="150000"/>
              </a:lnSpc>
              <a:spcBef>
                <a:spcPts val="30"/>
              </a:spcBef>
              <a:buFont typeface="Arial"/>
              <a:buChar char="●"/>
              <a:tabLst>
                <a:tab pos="363855" algn="l"/>
                <a:tab pos="364490" algn="l"/>
              </a:tabLst>
            </a:pPr>
            <a:r>
              <a:rPr lang="en-US" altLang="zh-CN" sz="1600" spc="25" dirty="0" err="1">
                <a:latin typeface="微软雅黑" panose="020B0503020204020204" pitchFamily="34" charset="-122"/>
                <a:ea typeface="微软雅黑" panose="020B0503020204020204" pitchFamily="34" charset="-122"/>
                <a:cs typeface="Calibri"/>
              </a:rPr>
              <a:t>Slock.it</a:t>
            </a:r>
            <a:endParaRPr lang="en-US" altLang="zh-CN" sz="1600" spc="25" dirty="0">
              <a:latin typeface="微软雅黑" panose="020B0503020204020204" pitchFamily="34" charset="-122"/>
              <a:ea typeface="微软雅黑" panose="020B0503020204020204" pitchFamily="34" charset="-122"/>
              <a:cs typeface="Calibri"/>
            </a:endParaRPr>
          </a:p>
          <a:p>
            <a:pPr marL="363855" marR="5080" lvl="1" indent="-351155">
              <a:lnSpc>
                <a:spcPct val="150000"/>
              </a:lnSpc>
              <a:spcBef>
                <a:spcPts val="30"/>
              </a:spcBef>
              <a:buFont typeface="Arial"/>
              <a:buChar char="●"/>
              <a:tabLst>
                <a:tab pos="363855" algn="l"/>
                <a:tab pos="364490" algn="l"/>
              </a:tabLst>
            </a:pPr>
            <a:r>
              <a:rPr lang="en-US" altLang="zh-CN" sz="1600" spc="25" dirty="0" err="1">
                <a:latin typeface="微软雅黑" panose="020B0503020204020204" pitchFamily="34" charset="-122"/>
                <a:ea typeface="微软雅黑" panose="020B0503020204020204" pitchFamily="34" charset="-122"/>
                <a:cs typeface="Calibri"/>
              </a:rPr>
              <a:t>Digix.io</a:t>
            </a:r>
            <a:r>
              <a:rPr lang="en-US" altLang="zh-CN" sz="1600" spc="25" dirty="0">
                <a:latin typeface="微软雅黑" panose="020B0503020204020204" pitchFamily="34" charset="-122"/>
                <a:ea typeface="微软雅黑" panose="020B0503020204020204" pitchFamily="34" charset="-122"/>
                <a:cs typeface="Calibri"/>
              </a:rPr>
              <a:t>: </a:t>
            </a:r>
            <a:r>
              <a:rPr lang="zh-CN" altLang="en-US" sz="1600" spc="25" dirty="0">
                <a:latin typeface="微软雅黑" panose="020B0503020204020204" pitchFamily="34" charset="-122"/>
                <a:ea typeface="微软雅黑" panose="020B0503020204020204" pitchFamily="34" charset="-122"/>
                <a:cs typeface="Calibri"/>
              </a:rPr>
              <a:t>在以太坊区块链上存储黄金</a:t>
            </a:r>
            <a:endParaRPr lang="en-US" altLang="zh-CN" sz="1600" spc="25" dirty="0">
              <a:latin typeface="微软雅黑" panose="020B0503020204020204" pitchFamily="34" charset="-122"/>
              <a:ea typeface="微软雅黑" panose="020B0503020204020204" pitchFamily="34" charset="-122"/>
              <a:cs typeface="Calibri"/>
            </a:endParaRPr>
          </a:p>
        </p:txBody>
      </p:sp>
    </p:spTree>
    <p:extLst>
      <p:ext uri="{BB962C8B-B14F-4D97-AF65-F5344CB8AC3E}">
        <p14:creationId xmlns:p14="http://schemas.microsoft.com/office/powerpoint/2010/main" val="25449367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问题</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pic>
        <p:nvPicPr>
          <p:cNvPr id="4" name="图片 3"/>
          <p:cNvPicPr>
            <a:picLocks noChangeAspect="1"/>
          </p:cNvPicPr>
          <p:nvPr/>
        </p:nvPicPr>
        <p:blipFill>
          <a:blip r:embed="rId3"/>
          <a:stretch>
            <a:fillRect/>
          </a:stretch>
        </p:blipFill>
        <p:spPr>
          <a:xfrm>
            <a:off x="195279" y="1196752"/>
            <a:ext cx="8513968" cy="3595425"/>
          </a:xfrm>
          <a:prstGeom prst="rect">
            <a:avLst/>
          </a:prstGeom>
        </p:spPr>
      </p:pic>
      <p:sp>
        <p:nvSpPr>
          <p:cNvPr id="5" name="文本框 4"/>
          <p:cNvSpPr txBox="1"/>
          <p:nvPr/>
        </p:nvSpPr>
        <p:spPr>
          <a:xfrm>
            <a:off x="1445292" y="5224225"/>
            <a:ext cx="6013941" cy="707886"/>
          </a:xfrm>
          <a:prstGeom prst="rect">
            <a:avLst/>
          </a:prstGeom>
          <a:noFill/>
        </p:spPr>
        <p:txBody>
          <a:bodyPr wrap="square" rtlCol="0">
            <a:spAutoFit/>
          </a:bodyPr>
          <a:lstStyle/>
          <a:p>
            <a:pPr algn="ctr"/>
            <a:r>
              <a:rPr kumimoji="1" lang="zh-CN" altLang="en-US" sz="2000" b="1" dirty="0" smtClean="0">
                <a:latin typeface="Microsoft YaHei" charset="-122"/>
                <a:ea typeface="Microsoft YaHei" charset="-122"/>
                <a:cs typeface="Microsoft YaHei" charset="-122"/>
              </a:rPr>
              <a:t>随着各种应用基于以太坊公链进行，交易数量急剧上升，网络也越来越拥堵</a:t>
            </a:r>
            <a:endParaRPr kumimoji="1" lang="zh-CN" altLang="en-US" sz="2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2712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解决方案</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pic>
        <p:nvPicPr>
          <p:cNvPr id="6" name="图片 5"/>
          <p:cNvPicPr>
            <a:picLocks noChangeAspect="1"/>
          </p:cNvPicPr>
          <p:nvPr/>
        </p:nvPicPr>
        <p:blipFill>
          <a:blip r:embed="rId3"/>
          <a:stretch>
            <a:fillRect/>
          </a:stretch>
        </p:blipFill>
        <p:spPr>
          <a:xfrm>
            <a:off x="179511" y="2613105"/>
            <a:ext cx="8890000" cy="3619500"/>
          </a:xfrm>
          <a:prstGeom prst="rect">
            <a:avLst/>
          </a:prstGeom>
        </p:spPr>
      </p:pic>
      <p:sp>
        <p:nvSpPr>
          <p:cNvPr id="7" name="文本框 6"/>
          <p:cNvSpPr txBox="1"/>
          <p:nvPr/>
        </p:nvSpPr>
        <p:spPr>
          <a:xfrm>
            <a:off x="3034974" y="1412776"/>
            <a:ext cx="3179075" cy="1261884"/>
          </a:xfrm>
          <a:prstGeom prst="rect">
            <a:avLst/>
          </a:prstGeom>
          <a:noFill/>
        </p:spPr>
        <p:txBody>
          <a:bodyPr wrap="none" rtlCol="0">
            <a:spAutoFit/>
          </a:bodyPr>
          <a:lstStyle/>
          <a:p>
            <a:r>
              <a:rPr kumimoji="1" lang="zh-CN" altLang="en-US" sz="3200" b="1" dirty="0" smtClean="0">
                <a:latin typeface="Microsoft YaHei" charset="-122"/>
                <a:ea typeface="Microsoft YaHei" charset="-122"/>
                <a:cs typeface="Microsoft YaHei" charset="-122"/>
              </a:rPr>
              <a:t>以太坊分片技术 </a:t>
            </a:r>
            <a:endParaRPr kumimoji="1" lang="en-US" altLang="zh-CN" sz="3200" b="1" dirty="0" smtClean="0">
              <a:latin typeface="Microsoft YaHei" charset="-122"/>
              <a:ea typeface="Microsoft YaHei" charset="-122"/>
              <a:cs typeface="Microsoft YaHei" charset="-122"/>
            </a:endParaRPr>
          </a:p>
          <a:p>
            <a:pPr algn="ctr"/>
            <a:endParaRPr kumimoji="1" lang="en-US" altLang="zh-CN" sz="2000" b="1" dirty="0" smtClean="0">
              <a:latin typeface="Microsoft YaHei" charset="-122"/>
              <a:ea typeface="Microsoft YaHei" charset="-122"/>
              <a:cs typeface="Microsoft YaHei" charset="-122"/>
            </a:endParaRPr>
          </a:p>
          <a:p>
            <a:pPr algn="ctr"/>
            <a:r>
              <a:rPr kumimoji="1" lang="zh-CN" altLang="en-US" sz="2400" b="1" dirty="0" smtClean="0">
                <a:latin typeface="Microsoft YaHei" charset="-122"/>
                <a:ea typeface="Microsoft YaHei" charset="-122"/>
                <a:cs typeface="Microsoft YaHei" charset="-122"/>
              </a:rPr>
              <a:t>基于</a:t>
            </a:r>
            <a:r>
              <a:rPr kumimoji="1" lang="en-US" altLang="zh-CN" sz="2400" b="1" dirty="0" err="1" smtClean="0">
                <a:latin typeface="Microsoft YaHei" charset="-122"/>
                <a:ea typeface="Microsoft YaHei" charset="-122"/>
                <a:cs typeface="Microsoft YaHei" charset="-122"/>
              </a:rPr>
              <a:t>PoS</a:t>
            </a:r>
            <a:endParaRPr kumimoji="1"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96313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以太</a:t>
            </a:r>
            <a:r>
              <a:rPr lang="zh-CN" altLang="en-US" dirty="0" smtClean="0">
                <a:latin typeface="微软雅黑" panose="020B0503020204020204" pitchFamily="34" charset="-122"/>
              </a:rPr>
              <a:t>坊分片</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pic>
        <p:nvPicPr>
          <p:cNvPr id="4" name="图片 3"/>
          <p:cNvPicPr>
            <a:picLocks noChangeAspect="1"/>
          </p:cNvPicPr>
          <p:nvPr/>
        </p:nvPicPr>
        <p:blipFill>
          <a:blip r:embed="rId3"/>
          <a:stretch>
            <a:fillRect/>
          </a:stretch>
        </p:blipFill>
        <p:spPr>
          <a:xfrm>
            <a:off x="-30852" y="1506551"/>
            <a:ext cx="9144000" cy="3974690"/>
          </a:xfrm>
          <a:prstGeom prst="rect">
            <a:avLst/>
          </a:prstGeom>
        </p:spPr>
      </p:pic>
    </p:spTree>
    <p:extLst>
      <p:ext uri="{BB962C8B-B14F-4D97-AF65-F5344CB8AC3E}">
        <p14:creationId xmlns:p14="http://schemas.microsoft.com/office/powerpoint/2010/main" val="30064163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以太</a:t>
            </a:r>
            <a:r>
              <a:rPr lang="zh-CN" altLang="en-US" dirty="0" smtClean="0">
                <a:latin typeface="微软雅黑" panose="020B0503020204020204" pitchFamily="34" charset="-122"/>
              </a:rPr>
              <a:t>坊分片</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pic>
        <p:nvPicPr>
          <p:cNvPr id="8" name="图片 7"/>
          <p:cNvPicPr>
            <a:picLocks noChangeAspect="1"/>
          </p:cNvPicPr>
          <p:nvPr/>
        </p:nvPicPr>
        <p:blipFill>
          <a:blip r:embed="rId3"/>
          <a:stretch>
            <a:fillRect/>
          </a:stretch>
        </p:blipFill>
        <p:spPr>
          <a:xfrm>
            <a:off x="3635896" y="1372557"/>
            <a:ext cx="5755324" cy="4859138"/>
          </a:xfrm>
          <a:prstGeom prst="rect">
            <a:avLst/>
          </a:prstGeom>
        </p:spPr>
      </p:pic>
      <p:sp>
        <p:nvSpPr>
          <p:cNvPr id="9" name="文本框 8"/>
          <p:cNvSpPr txBox="1"/>
          <p:nvPr/>
        </p:nvSpPr>
        <p:spPr>
          <a:xfrm>
            <a:off x="539552" y="1628800"/>
            <a:ext cx="4019882" cy="4401205"/>
          </a:xfrm>
          <a:prstGeom prst="rect">
            <a:avLst/>
          </a:prstGeom>
          <a:noFill/>
        </p:spPr>
        <p:txBody>
          <a:bodyPr wrap="square" rtlCol="0">
            <a:spAutoFit/>
          </a:bodyPr>
          <a:lstStyle/>
          <a:p>
            <a:pPr marL="342900" indent="-342900" algn="just">
              <a:buFont typeface="+mj-lt"/>
              <a:buAutoNum type="arabicPeriod"/>
            </a:pPr>
            <a:r>
              <a:rPr kumimoji="1" lang="zh-CN" altLang="en-US" sz="2400" b="1" dirty="0">
                <a:latin typeface="Microsoft YaHei" charset="-122"/>
                <a:ea typeface="Microsoft YaHei" charset="-122"/>
                <a:cs typeface="Microsoft YaHei" charset="-122"/>
              </a:rPr>
              <a:t>交易都会被装入 “</a:t>
            </a:r>
            <a:r>
              <a:rPr kumimoji="1" lang="en-US" altLang="zh-CN" sz="2400" b="1" dirty="0">
                <a:latin typeface="Microsoft YaHei" charset="-122"/>
                <a:ea typeface="Microsoft YaHei" charset="-122"/>
                <a:cs typeface="Microsoft YaHei" charset="-122"/>
              </a:rPr>
              <a:t>collation</a:t>
            </a:r>
            <a:r>
              <a:rPr kumimoji="1" lang="en-US" altLang="zh-CN" sz="2400" b="1" dirty="0" smtClean="0">
                <a:latin typeface="Microsoft YaHei" charset="-122"/>
                <a:ea typeface="Microsoft YaHei" charset="-122"/>
                <a:cs typeface="Microsoft YaHei" charset="-122"/>
              </a:rPr>
              <a:t>”</a:t>
            </a:r>
          </a:p>
          <a:p>
            <a:pPr marL="342900" indent="-342900" algn="just">
              <a:buFont typeface="+mj-lt"/>
              <a:buAutoNum type="arabicPeriod"/>
            </a:pPr>
            <a:r>
              <a:rPr kumimoji="1" lang="zh-CN" altLang="en-US" sz="2400" b="1" dirty="0" smtClean="0">
                <a:latin typeface="Microsoft YaHei" charset="-122"/>
                <a:ea typeface="Microsoft YaHei" charset="-122"/>
                <a:cs typeface="Microsoft YaHei" charset="-122"/>
              </a:rPr>
              <a:t>与</a:t>
            </a:r>
            <a:r>
              <a:rPr kumimoji="1" lang="en-US" altLang="zh-CN" sz="2400" b="1" dirty="0" smtClean="0">
                <a:latin typeface="Microsoft YaHei" charset="-122"/>
                <a:ea typeface="Microsoft YaHei" charset="-122"/>
                <a:cs typeface="Microsoft YaHei" charset="-122"/>
              </a:rPr>
              <a:t>block</a:t>
            </a:r>
            <a:r>
              <a:rPr kumimoji="1" lang="zh-CN" altLang="en-US" sz="2400" b="1" dirty="0" smtClean="0">
                <a:latin typeface="Microsoft YaHei" charset="-122"/>
                <a:ea typeface="Microsoft YaHei" charset="-122"/>
                <a:cs typeface="Microsoft YaHei" charset="-122"/>
              </a:rPr>
              <a:t>类似</a:t>
            </a:r>
            <a:r>
              <a:rPr kumimoji="1" lang="zh-CN" altLang="en-US" sz="2400" b="1" dirty="0">
                <a:latin typeface="Microsoft YaHei" charset="-122"/>
                <a:ea typeface="Microsoft YaHei" charset="-122"/>
                <a:cs typeface="Microsoft YaHei" charset="-122"/>
              </a:rPr>
              <a:t>，一个 </a:t>
            </a:r>
            <a:r>
              <a:rPr kumimoji="1" lang="en-US" altLang="zh-CN" sz="2400" b="1" dirty="0">
                <a:latin typeface="Microsoft YaHei" charset="-122"/>
                <a:ea typeface="Microsoft YaHei" charset="-122"/>
                <a:cs typeface="Microsoft YaHei" charset="-122"/>
              </a:rPr>
              <a:t>collation </a:t>
            </a:r>
            <a:r>
              <a:rPr kumimoji="1" lang="zh-CN" altLang="en-US" sz="2400" b="1" dirty="0">
                <a:latin typeface="Microsoft YaHei" charset="-122"/>
                <a:ea typeface="Microsoft YaHei" charset="-122"/>
                <a:cs typeface="Microsoft YaHei" charset="-122"/>
              </a:rPr>
              <a:t>也会指向它在链（指的是分片链）上的 </a:t>
            </a:r>
            <a:r>
              <a:rPr kumimoji="1" lang="en-US" altLang="zh-CN" sz="2400" b="1" dirty="0">
                <a:latin typeface="Microsoft YaHei" charset="-122"/>
                <a:ea typeface="Microsoft YaHei" charset="-122"/>
                <a:cs typeface="Microsoft YaHei" charset="-122"/>
              </a:rPr>
              <a:t>parent </a:t>
            </a:r>
            <a:r>
              <a:rPr kumimoji="1" lang="en-US" altLang="zh-CN" sz="2400" b="1" dirty="0" smtClean="0">
                <a:latin typeface="Microsoft YaHei" charset="-122"/>
                <a:ea typeface="Microsoft YaHei" charset="-122"/>
                <a:cs typeface="Microsoft YaHei" charset="-122"/>
              </a:rPr>
              <a:t>collation</a:t>
            </a:r>
            <a:r>
              <a:rPr kumimoji="1" lang="zh-CN" altLang="en-US" sz="2400" b="1" dirty="0" smtClean="0">
                <a:latin typeface="Microsoft YaHei" charset="-122"/>
                <a:ea typeface="Microsoft YaHei" charset="-122"/>
                <a:cs typeface="Microsoft YaHei" charset="-122"/>
              </a:rPr>
              <a:t> </a:t>
            </a:r>
            <a:endParaRPr kumimoji="1" lang="en-US" altLang="zh-CN" sz="2400" b="1" dirty="0" smtClean="0">
              <a:latin typeface="Microsoft YaHei" charset="-122"/>
              <a:ea typeface="Microsoft YaHei" charset="-122"/>
              <a:cs typeface="Microsoft YaHei" charset="-122"/>
            </a:endParaRPr>
          </a:p>
          <a:p>
            <a:pPr marL="342900" indent="-342900" algn="just">
              <a:buFont typeface="+mj-lt"/>
              <a:buAutoNum type="arabicPeriod"/>
            </a:pPr>
            <a:r>
              <a:rPr kumimoji="1" lang="zh-CN" altLang="en-US" sz="2400" b="1" dirty="0" smtClean="0">
                <a:latin typeface="Microsoft YaHei" charset="-122"/>
                <a:ea typeface="Microsoft YaHei" charset="-122"/>
                <a:cs typeface="Microsoft YaHei" charset="-122"/>
              </a:rPr>
              <a:t>成为</a:t>
            </a:r>
            <a:r>
              <a:rPr kumimoji="1" lang="zh-CN" altLang="en-US" sz="2400" b="1" dirty="0">
                <a:latin typeface="Microsoft YaHei" charset="-122"/>
                <a:ea typeface="Microsoft YaHei" charset="-122"/>
                <a:cs typeface="Microsoft YaHei" charset="-122"/>
              </a:rPr>
              <a:t>一个 “</a:t>
            </a:r>
            <a:r>
              <a:rPr kumimoji="1" lang="en-US" altLang="zh-CN" sz="2400" b="1" dirty="0">
                <a:latin typeface="Microsoft YaHei" charset="-122"/>
                <a:ea typeface="Microsoft YaHei" charset="-122"/>
                <a:cs typeface="Microsoft YaHei" charset="-122"/>
              </a:rPr>
              <a:t>collator”</a:t>
            </a:r>
            <a:r>
              <a:rPr kumimoji="1" lang="zh-CN" altLang="en-US" sz="2400" b="1" dirty="0">
                <a:latin typeface="Microsoft YaHei" charset="-122"/>
                <a:ea typeface="Microsoft YaHei" charset="-122"/>
                <a:cs typeface="Microsoft YaHei" charset="-122"/>
              </a:rPr>
              <a:t>，就意味着你有资格在 </a:t>
            </a:r>
            <a:r>
              <a:rPr kumimoji="1" lang="en-US" altLang="zh-CN" sz="2400" b="1" dirty="0">
                <a:latin typeface="Microsoft YaHei" charset="-122"/>
                <a:ea typeface="Microsoft YaHei" charset="-122"/>
                <a:cs typeface="Microsoft YaHei" charset="-122"/>
              </a:rPr>
              <a:t>POS </a:t>
            </a:r>
            <a:r>
              <a:rPr kumimoji="1" lang="zh-CN" altLang="en-US" sz="2400" b="1" dirty="0">
                <a:latin typeface="Microsoft YaHei" charset="-122"/>
                <a:ea typeface="Microsoft YaHei" charset="-122"/>
                <a:cs typeface="Microsoft YaHei" charset="-122"/>
              </a:rPr>
              <a:t>分片链上提名一个新</a:t>
            </a:r>
            <a:r>
              <a:rPr kumimoji="1" lang="zh-CN" altLang="en-US" sz="2400" b="1" dirty="0" smtClean="0">
                <a:latin typeface="Microsoft YaHei" charset="-122"/>
                <a:ea typeface="Microsoft YaHei" charset="-122"/>
                <a:cs typeface="Microsoft YaHei" charset="-122"/>
              </a:rPr>
              <a:t>的</a:t>
            </a:r>
            <a:r>
              <a:rPr kumimoji="1" lang="en-US" altLang="zh-CN" sz="2400" b="1" dirty="0" smtClean="0">
                <a:latin typeface="Microsoft YaHei" charset="-122"/>
                <a:ea typeface="Microsoft YaHei" charset="-122"/>
                <a:cs typeface="Microsoft YaHei" charset="-122"/>
              </a:rPr>
              <a:t>collation</a:t>
            </a:r>
          </a:p>
          <a:p>
            <a:pPr algn="just"/>
            <a:r>
              <a:rPr kumimoji="1" lang="zh-CN" altLang="en-US" sz="2000" b="1" dirty="0" smtClean="0">
                <a:latin typeface="Microsoft YaHei" charset="-122"/>
                <a:ea typeface="Microsoft YaHei" charset="-122"/>
                <a:cs typeface="Microsoft YaHei" charset="-122"/>
              </a:rPr>
              <a:t/>
            </a:r>
            <a:br>
              <a:rPr kumimoji="1" lang="zh-CN" altLang="en-US" sz="2000" b="1" dirty="0" smtClean="0">
                <a:latin typeface="Microsoft YaHei" charset="-122"/>
                <a:ea typeface="Microsoft YaHei" charset="-122"/>
                <a:cs typeface="Microsoft YaHei" charset="-122"/>
              </a:rPr>
            </a:br>
            <a:endParaRPr kumimoji="1" lang="zh-CN" altLang="en-US" sz="20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831772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以太坊分片</a:t>
            </a: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pic>
        <p:nvPicPr>
          <p:cNvPr id="8" name="图片 7"/>
          <p:cNvPicPr>
            <a:picLocks noChangeAspect="1"/>
          </p:cNvPicPr>
          <p:nvPr/>
        </p:nvPicPr>
        <p:blipFill>
          <a:blip r:embed="rId3"/>
          <a:stretch>
            <a:fillRect/>
          </a:stretch>
        </p:blipFill>
        <p:spPr>
          <a:xfrm>
            <a:off x="3635896" y="1372557"/>
            <a:ext cx="5755324" cy="4859138"/>
          </a:xfrm>
          <a:prstGeom prst="rect">
            <a:avLst/>
          </a:prstGeom>
        </p:spPr>
      </p:pic>
      <p:sp>
        <p:nvSpPr>
          <p:cNvPr id="9" name="文本框 8"/>
          <p:cNvSpPr txBox="1"/>
          <p:nvPr/>
        </p:nvSpPr>
        <p:spPr>
          <a:xfrm>
            <a:off x="467544" y="1170636"/>
            <a:ext cx="4032448" cy="5262979"/>
          </a:xfrm>
          <a:prstGeom prst="rect">
            <a:avLst/>
          </a:prstGeom>
          <a:noFill/>
        </p:spPr>
        <p:txBody>
          <a:bodyPr wrap="square" rtlCol="0">
            <a:spAutoFit/>
          </a:bodyPr>
          <a:lstStyle/>
          <a:p>
            <a:pPr algn="just"/>
            <a:r>
              <a:rPr lang="zh-CN" altLang="en-US" sz="2400" b="1" dirty="0">
                <a:latin typeface="Microsoft YaHei" charset="-122"/>
                <a:ea typeface="Microsoft YaHei" charset="-122"/>
                <a:cs typeface="Microsoft YaHei" charset="-122"/>
              </a:rPr>
              <a:t>分片链的共识依赖于主</a:t>
            </a:r>
            <a:r>
              <a:rPr lang="zh-CN" altLang="en-US" sz="2400" b="1" dirty="0" smtClean="0">
                <a:latin typeface="Microsoft YaHei" charset="-122"/>
                <a:ea typeface="Microsoft YaHei" charset="-122"/>
                <a:cs typeface="Microsoft YaHei" charset="-122"/>
              </a:rPr>
              <a:t>链，</a:t>
            </a:r>
            <a:r>
              <a:rPr lang="en-US" altLang="zh-CN" sz="2400" b="1" dirty="0">
                <a:latin typeface="Microsoft YaHei" charset="-122"/>
                <a:ea typeface="Microsoft YaHei" charset="-122"/>
                <a:cs typeface="Microsoft YaHei" charset="-122"/>
              </a:rPr>
              <a:t>collation </a:t>
            </a:r>
            <a:r>
              <a:rPr lang="zh-CN" altLang="en-US" sz="2400" b="1" dirty="0">
                <a:latin typeface="Microsoft YaHei" charset="-122"/>
                <a:ea typeface="Microsoft YaHei" charset="-122"/>
                <a:cs typeface="Microsoft YaHei" charset="-122"/>
              </a:rPr>
              <a:t>只有一小部分的证明必须记录在主链上 </a:t>
            </a:r>
            <a:r>
              <a:rPr lang="en-US" altLang="zh-CN" sz="2400" b="1" dirty="0" smtClean="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需要有以下两个步骤：</a:t>
            </a:r>
            <a:endParaRPr lang="en-US" altLang="zh-CN" sz="2400" b="1" dirty="0" smtClean="0">
              <a:latin typeface="Microsoft YaHei" charset="-122"/>
              <a:ea typeface="Microsoft YaHei" charset="-122"/>
              <a:cs typeface="Microsoft YaHei" charset="-122"/>
            </a:endParaRPr>
          </a:p>
          <a:p>
            <a:pPr algn="just"/>
            <a:endParaRPr lang="zh-CN" altLang="en-US" sz="2400" b="1" dirty="0">
              <a:latin typeface="Microsoft YaHei" charset="-122"/>
              <a:ea typeface="Microsoft YaHei" charset="-122"/>
              <a:cs typeface="Microsoft YaHei" charset="-122"/>
            </a:endParaRPr>
          </a:p>
          <a:p>
            <a:pPr marL="342900" indent="-342900" algn="just">
              <a:buFont typeface="+mj-lt"/>
              <a:buAutoNum type="arabicPeriod"/>
            </a:pPr>
            <a:r>
              <a:rPr lang="zh-CN" altLang="en-US" sz="2400" b="1" dirty="0">
                <a:latin typeface="Microsoft YaHei" charset="-122"/>
                <a:ea typeface="Microsoft YaHei" charset="-122"/>
                <a:cs typeface="Microsoft YaHei" charset="-122"/>
              </a:rPr>
              <a:t>分片链上的交易处于自己独立的空间中，分片验证人（</a:t>
            </a:r>
            <a:r>
              <a:rPr lang="en-US" altLang="zh-CN" sz="2400" b="1" dirty="0">
                <a:latin typeface="Microsoft YaHei" charset="-122"/>
                <a:ea typeface="Microsoft YaHei" charset="-122"/>
                <a:cs typeface="Microsoft YaHei" charset="-122"/>
              </a:rPr>
              <a:t>shard validator</a:t>
            </a:r>
            <a:r>
              <a:rPr lang="zh-CN" altLang="en-US" sz="2400" b="1" dirty="0">
                <a:latin typeface="Microsoft YaHei" charset="-122"/>
                <a:ea typeface="Microsoft YaHei" charset="-122"/>
                <a:cs typeface="Microsoft YaHei" charset="-122"/>
              </a:rPr>
              <a:t>）只需要验证他们所关注的分</a:t>
            </a:r>
            <a:r>
              <a:rPr lang="zh-CN" altLang="en-US" sz="2400" b="1" dirty="0" smtClean="0">
                <a:latin typeface="Microsoft YaHei" charset="-122"/>
                <a:ea typeface="Microsoft YaHei" charset="-122"/>
                <a:cs typeface="Microsoft YaHei" charset="-122"/>
              </a:rPr>
              <a:t>片</a:t>
            </a:r>
            <a:r>
              <a:rPr lang="en-US" altLang="zh-CN" sz="2400" b="1" dirty="0" smtClean="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类似于侧链</a:t>
            </a:r>
            <a:r>
              <a:rPr lang="en-US" altLang="zh-CN" sz="2400" b="1" dirty="0" smtClean="0">
                <a:latin typeface="Microsoft YaHei" charset="-122"/>
                <a:ea typeface="Microsoft YaHei" charset="-122"/>
                <a:cs typeface="Microsoft YaHei" charset="-122"/>
              </a:rPr>
              <a:t>)</a:t>
            </a:r>
          </a:p>
          <a:p>
            <a:pPr marL="342900" indent="-342900" algn="just">
              <a:buFont typeface="+mj-lt"/>
              <a:buAutoNum type="arabicPeriod"/>
            </a:pPr>
            <a:endParaRPr lang="zh-CN" altLang="en-US" sz="2400" b="1" dirty="0">
              <a:latin typeface="Microsoft YaHei" charset="-122"/>
              <a:ea typeface="Microsoft YaHei" charset="-122"/>
              <a:cs typeface="Microsoft YaHei" charset="-122"/>
            </a:endParaRPr>
          </a:p>
          <a:p>
            <a:pPr marL="342900" indent="-342900" algn="just">
              <a:buFont typeface="+mj-lt"/>
              <a:buAutoNum type="arabicPeriod"/>
            </a:pPr>
            <a:r>
              <a:rPr lang="zh-CN" altLang="en-US" sz="2400" b="1" dirty="0">
                <a:latin typeface="Microsoft YaHei" charset="-122"/>
                <a:ea typeface="Microsoft YaHei" charset="-122"/>
                <a:cs typeface="Microsoft YaHei" charset="-122"/>
              </a:rPr>
              <a:t>分片链也</a:t>
            </a:r>
            <a:r>
              <a:rPr lang="zh-CN" altLang="en-US" sz="2400" b="1" dirty="0" smtClean="0">
                <a:latin typeface="Microsoft YaHei" charset="-122"/>
                <a:ea typeface="Microsoft YaHei" charset="-122"/>
                <a:cs typeface="Microsoft YaHei" charset="-122"/>
              </a:rPr>
              <a:t>通过</a:t>
            </a:r>
            <a:r>
              <a:rPr lang="en-US" altLang="zh-CN" sz="2400" b="1" dirty="0" smtClean="0">
                <a:latin typeface="Microsoft YaHei" charset="-122"/>
                <a:ea typeface="Microsoft YaHei" charset="-122"/>
                <a:cs typeface="Microsoft YaHei" charset="-122"/>
              </a:rPr>
              <a:t>POS</a:t>
            </a:r>
            <a:r>
              <a:rPr lang="zh-CN" altLang="en-US" sz="2400" b="1" dirty="0" smtClean="0">
                <a:latin typeface="Microsoft YaHei" charset="-122"/>
                <a:ea typeface="Microsoft YaHei" charset="-122"/>
                <a:cs typeface="Microsoft YaHei" charset="-122"/>
              </a:rPr>
              <a:t>机制</a:t>
            </a:r>
            <a:r>
              <a:rPr lang="zh-CN" altLang="en-US" sz="2400" b="1" dirty="0">
                <a:latin typeface="Microsoft YaHei" charset="-122"/>
                <a:ea typeface="Microsoft YaHei" charset="-122"/>
                <a:cs typeface="Microsoft YaHei" charset="-122"/>
              </a:rPr>
              <a:t>依附于主链，以</a:t>
            </a:r>
            <a:r>
              <a:rPr lang="zh-CN" altLang="en-US" sz="2400" b="1" dirty="0" smtClean="0">
                <a:latin typeface="Microsoft YaHei" charset="-122"/>
                <a:ea typeface="Microsoft YaHei" charset="-122"/>
                <a:cs typeface="Microsoft YaHei" charset="-122"/>
              </a:rPr>
              <a:t>获得更</a:t>
            </a:r>
            <a:r>
              <a:rPr lang="zh-CN" altLang="en-US" sz="2400" b="1" dirty="0">
                <a:latin typeface="Microsoft YaHei" charset="-122"/>
                <a:ea typeface="Microsoft YaHei" charset="-122"/>
                <a:cs typeface="Microsoft YaHei" charset="-122"/>
              </a:rPr>
              <a:t>高层次的</a:t>
            </a:r>
            <a:r>
              <a:rPr lang="zh-CN" altLang="en-US" sz="2400" b="1" dirty="0" smtClean="0">
                <a:latin typeface="Microsoft YaHei" charset="-122"/>
                <a:ea typeface="Microsoft YaHei" charset="-122"/>
                <a:cs typeface="Microsoft YaHei" charset="-122"/>
              </a:rPr>
              <a:t>共识</a:t>
            </a:r>
            <a:endParaRPr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479964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以太</a:t>
            </a:r>
            <a:r>
              <a:rPr lang="zh-CN" altLang="en-US" dirty="0" smtClean="0">
                <a:latin typeface="微软雅黑" panose="020B0503020204020204" pitchFamily="34" charset="-122"/>
              </a:rPr>
              <a:t>坊分片</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sp>
        <p:nvSpPr>
          <p:cNvPr id="9" name="文本框 8"/>
          <p:cNvSpPr txBox="1"/>
          <p:nvPr/>
        </p:nvSpPr>
        <p:spPr>
          <a:xfrm>
            <a:off x="567313" y="928131"/>
            <a:ext cx="8112973" cy="5262979"/>
          </a:xfrm>
          <a:prstGeom prst="rect">
            <a:avLst/>
          </a:prstGeom>
          <a:noFill/>
        </p:spPr>
        <p:txBody>
          <a:bodyPr wrap="square" rtlCol="0">
            <a:spAutoFit/>
          </a:bodyPr>
          <a:lstStyle/>
          <a:p>
            <a:pPr algn="just"/>
            <a:r>
              <a:rPr lang="zh-CN" altLang="en-US" sz="2400" dirty="0">
                <a:latin typeface="微软雅黑" panose="020B0503020204020204" pitchFamily="34" charset="-122"/>
                <a:ea typeface="微软雅黑" panose="020B0503020204020204" pitchFamily="34" charset="-122"/>
                <a:cs typeface="Microsoft YaHei" charset="-122"/>
              </a:rPr>
              <a:t>为了将分片链加入到主链中，在主链上需要有一个叫做验证人管理员合约（</a:t>
            </a:r>
            <a:r>
              <a:rPr lang="en-US" altLang="zh-CN" sz="2400" dirty="0">
                <a:latin typeface="微软雅黑" panose="020B0503020204020204" pitchFamily="34" charset="-122"/>
                <a:ea typeface="微软雅黑" panose="020B0503020204020204" pitchFamily="34" charset="-122"/>
                <a:cs typeface="Microsoft YaHei" charset="-122"/>
              </a:rPr>
              <a:t>VMC</a:t>
            </a:r>
            <a:r>
              <a:rPr lang="zh-CN" altLang="en-US" sz="2400" dirty="0">
                <a:latin typeface="微软雅黑" panose="020B0503020204020204" pitchFamily="34" charset="-122"/>
                <a:ea typeface="微软雅黑" panose="020B0503020204020204" pitchFamily="34" charset="-122"/>
                <a:cs typeface="Microsoft YaHei" charset="-122"/>
              </a:rPr>
              <a:t>）的特殊合约。</a:t>
            </a:r>
            <a:r>
              <a:rPr lang="en-US" altLang="zh-CN" sz="2400" dirty="0">
                <a:latin typeface="微软雅黑" panose="020B0503020204020204" pitchFamily="34" charset="-122"/>
                <a:ea typeface="微软雅黑" panose="020B0503020204020204" pitchFamily="34" charset="-122"/>
                <a:cs typeface="Microsoft YaHei" charset="-122"/>
              </a:rPr>
              <a:t>VMC </a:t>
            </a:r>
            <a:r>
              <a:rPr lang="zh-CN" altLang="en-US" sz="2400" dirty="0">
                <a:latin typeface="微软雅黑" panose="020B0503020204020204" pitchFamily="34" charset="-122"/>
                <a:ea typeface="微软雅黑" panose="020B0503020204020204" pitchFamily="34" charset="-122"/>
                <a:cs typeface="Microsoft YaHei" charset="-122"/>
              </a:rPr>
              <a:t>是这个分片机制的核心。</a:t>
            </a:r>
            <a:r>
              <a:rPr lang="en-US" altLang="zh-CN" sz="2400" dirty="0">
                <a:latin typeface="微软雅黑" panose="020B0503020204020204" pitchFamily="34" charset="-122"/>
                <a:ea typeface="微软雅黑" panose="020B0503020204020204" pitchFamily="34" charset="-122"/>
                <a:cs typeface="Microsoft YaHei" charset="-122"/>
              </a:rPr>
              <a:t>VMC </a:t>
            </a:r>
            <a:r>
              <a:rPr lang="zh-CN" altLang="en-US" sz="2400" dirty="0">
                <a:latin typeface="微软雅黑" panose="020B0503020204020204" pitchFamily="34" charset="-122"/>
                <a:ea typeface="微软雅黑" panose="020B0503020204020204" pitchFamily="34" charset="-122"/>
                <a:cs typeface="Microsoft YaHei" charset="-122"/>
              </a:rPr>
              <a:t>的目的可以概括</a:t>
            </a:r>
            <a:r>
              <a:rPr lang="zh-CN" altLang="en-US" sz="2400" dirty="0" smtClean="0">
                <a:latin typeface="微软雅黑" panose="020B0503020204020204" pitchFamily="34" charset="-122"/>
                <a:ea typeface="微软雅黑" panose="020B0503020204020204" pitchFamily="34" charset="-122"/>
                <a:cs typeface="Microsoft YaHei" charset="-122"/>
              </a:rPr>
              <a:t>如下：</a:t>
            </a:r>
            <a:endParaRPr lang="en-US" altLang="zh-CN" sz="2400" dirty="0" smtClean="0">
              <a:latin typeface="微软雅黑" panose="020B0503020204020204" pitchFamily="34" charset="-122"/>
              <a:ea typeface="微软雅黑" panose="020B0503020204020204" pitchFamily="34" charset="-122"/>
              <a:cs typeface="Microsoft YaHei" charset="-122"/>
            </a:endParaRPr>
          </a:p>
          <a:p>
            <a:pPr algn="just"/>
            <a:endParaRPr lang="en-US" altLang="zh-CN" sz="2400" dirty="0">
              <a:latin typeface="微软雅黑" panose="020B0503020204020204" pitchFamily="34" charset="-122"/>
              <a:ea typeface="微软雅黑" panose="020B0503020204020204" pitchFamily="34" charset="-122"/>
              <a:cs typeface="Microsoft YaHei" charset="-122"/>
            </a:endParaRPr>
          </a:p>
          <a:p>
            <a:pPr marL="342900" indent="-342900" algn="just">
              <a:buFont typeface="+mj-lt"/>
              <a:buAutoNum type="arabicPeriod"/>
            </a:pPr>
            <a:r>
              <a:rPr lang="zh-CN" altLang="en-US" sz="2400" dirty="0" smtClean="0">
                <a:latin typeface="微软雅黑" panose="020B0503020204020204" pitchFamily="34" charset="-122"/>
                <a:ea typeface="微软雅黑" panose="020B0503020204020204" pitchFamily="34" charset="-122"/>
                <a:cs typeface="Microsoft YaHei" charset="-122"/>
              </a:rPr>
              <a:t>权益</a:t>
            </a:r>
            <a:r>
              <a:rPr lang="zh-CN" altLang="en-US" sz="2400" dirty="0">
                <a:latin typeface="微软雅黑" panose="020B0503020204020204" pitchFamily="34" charset="-122"/>
                <a:ea typeface="微软雅黑" panose="020B0503020204020204" pitchFamily="34" charset="-122"/>
                <a:cs typeface="Microsoft YaHei" charset="-122"/>
              </a:rPr>
              <a:t>证明系统。如果验证者表现不端，其</a:t>
            </a:r>
            <a:r>
              <a:rPr lang="zh-CN" altLang="en-US" sz="2400" dirty="0" smtClean="0">
                <a:latin typeface="微软雅黑" panose="020B0503020204020204" pitchFamily="34" charset="-122"/>
                <a:ea typeface="微软雅黑" panose="020B0503020204020204" pitchFamily="34" charset="-122"/>
                <a:cs typeface="Microsoft YaHei" charset="-122"/>
              </a:rPr>
              <a:t>权益会被剥削</a:t>
            </a:r>
            <a:endParaRPr lang="zh-CN" altLang="en-US" sz="2400" dirty="0">
              <a:latin typeface="微软雅黑" panose="020B0503020204020204" pitchFamily="34" charset="-122"/>
              <a:ea typeface="微软雅黑" panose="020B0503020204020204" pitchFamily="34" charset="-122"/>
              <a:cs typeface="Microsoft YaHei" charset="-122"/>
            </a:endParaRPr>
          </a:p>
          <a:p>
            <a:pPr marL="342900" indent="-342900" algn="just">
              <a:buFont typeface="+mj-lt"/>
              <a:buAutoNum type="arabicPeriod"/>
            </a:pPr>
            <a:r>
              <a:rPr lang="zh-CN" altLang="en-US" sz="2400" dirty="0" smtClean="0">
                <a:latin typeface="微软雅黑" panose="020B0503020204020204" pitchFamily="34" charset="-122"/>
                <a:ea typeface="微软雅黑" panose="020B0503020204020204" pitchFamily="34" charset="-122"/>
                <a:cs typeface="Microsoft YaHei" charset="-122"/>
              </a:rPr>
              <a:t>伪</a:t>
            </a:r>
            <a:r>
              <a:rPr lang="zh-CN" altLang="en-US" sz="2400" dirty="0">
                <a:latin typeface="微软雅黑" panose="020B0503020204020204" pitchFamily="34" charset="-122"/>
                <a:ea typeface="微软雅黑" panose="020B0503020204020204" pitchFamily="34" charset="-122"/>
                <a:cs typeface="Microsoft YaHei" charset="-122"/>
              </a:rPr>
              <a:t>随机采样</a:t>
            </a:r>
            <a:r>
              <a:rPr lang="zh-CN" altLang="en-US" sz="2400" dirty="0" smtClean="0">
                <a:latin typeface="微软雅黑" panose="020B0503020204020204" pitchFamily="34" charset="-122"/>
                <a:ea typeface="微软雅黑" panose="020B0503020204020204" pitchFamily="34" charset="-122"/>
                <a:cs typeface="Microsoft YaHei" charset="-122"/>
              </a:rPr>
              <a:t>。这种</a:t>
            </a:r>
            <a:r>
              <a:rPr lang="zh-CN" altLang="en-US" sz="2400" dirty="0">
                <a:latin typeface="微软雅黑" panose="020B0503020204020204" pitchFamily="34" charset="-122"/>
                <a:ea typeface="微软雅黑" panose="020B0503020204020204" pitchFamily="34" charset="-122"/>
                <a:cs typeface="Microsoft YaHei" charset="-122"/>
              </a:rPr>
              <a:t>方式使得验证者无法提前预测他们何时会成为验证者，也无法预测会成为哪个分片的验证</a:t>
            </a:r>
            <a:r>
              <a:rPr lang="zh-CN" altLang="en-US" sz="2400" dirty="0" smtClean="0">
                <a:latin typeface="微软雅黑" panose="020B0503020204020204" pitchFamily="34" charset="-122"/>
                <a:ea typeface="微软雅黑" panose="020B0503020204020204" pitchFamily="34" charset="-122"/>
                <a:cs typeface="Microsoft YaHei" charset="-122"/>
              </a:rPr>
              <a:t>人</a:t>
            </a:r>
            <a:endParaRPr lang="zh-CN" altLang="en-US" sz="2400" dirty="0">
              <a:latin typeface="微软雅黑" panose="020B0503020204020204" pitchFamily="34" charset="-122"/>
              <a:ea typeface="微软雅黑" panose="020B0503020204020204" pitchFamily="34" charset="-122"/>
              <a:cs typeface="Microsoft YaHei" charset="-122"/>
            </a:endParaRPr>
          </a:p>
          <a:p>
            <a:pPr marL="342900" indent="-342900">
              <a:buFont typeface="+mj-lt"/>
              <a:buAutoNum type="arabicPeriod"/>
            </a:pPr>
            <a:r>
              <a:rPr lang="en-US" altLang="zh-CN" sz="2400" dirty="0" smtClean="0">
                <a:latin typeface="微软雅黑" panose="020B0503020204020204" pitchFamily="34" charset="-122"/>
                <a:ea typeface="微软雅黑" panose="020B0503020204020204" pitchFamily="34" charset="-122"/>
                <a:cs typeface="Microsoft YaHei" charset="-122"/>
              </a:rPr>
              <a:t>Collation </a:t>
            </a:r>
            <a:r>
              <a:rPr lang="en-US" altLang="zh-CN" sz="2400" dirty="0">
                <a:latin typeface="微软雅黑" panose="020B0503020204020204" pitchFamily="34" charset="-122"/>
                <a:ea typeface="微软雅黑" panose="020B0503020204020204" pitchFamily="34" charset="-122"/>
                <a:cs typeface="Microsoft YaHei" charset="-122"/>
              </a:rPr>
              <a:t>header </a:t>
            </a:r>
            <a:r>
              <a:rPr lang="zh-CN" altLang="en-US" sz="2400" dirty="0" smtClean="0">
                <a:latin typeface="微软雅黑" panose="020B0503020204020204" pitchFamily="34" charset="-122"/>
                <a:ea typeface="微软雅黑" panose="020B0503020204020204" pitchFamily="34" charset="-122"/>
                <a:cs typeface="Microsoft YaHei" charset="-122"/>
              </a:rPr>
              <a:t>验证</a:t>
            </a:r>
            <a:endParaRPr lang="en-US" altLang="zh-CN" sz="2400" dirty="0" smtClean="0">
              <a:latin typeface="微软雅黑" panose="020B0503020204020204" pitchFamily="34" charset="-122"/>
              <a:ea typeface="微软雅黑" panose="020B0503020204020204" pitchFamily="34" charset="-122"/>
              <a:cs typeface="Microsoft YaHei" charset="-122"/>
            </a:endParaRPr>
          </a:p>
          <a:p>
            <a:pPr algn="just"/>
            <a:r>
              <a:rPr lang="en-US" altLang="zh-CN" sz="2400" dirty="0" smtClean="0">
                <a:latin typeface="微软雅黑" panose="020B0503020204020204" pitchFamily="34" charset="-122"/>
                <a:ea typeface="微软雅黑" panose="020B0503020204020204" pitchFamily="34" charset="-122"/>
                <a:cs typeface="Microsoft YaHei" charset="-122"/>
              </a:rPr>
              <a:t>VMC </a:t>
            </a:r>
            <a:r>
              <a:rPr lang="zh-CN" altLang="en-US" sz="2400" dirty="0">
                <a:latin typeface="微软雅黑" panose="020B0503020204020204" pitchFamily="34" charset="-122"/>
                <a:ea typeface="微软雅黑" panose="020B0503020204020204" pitchFamily="34" charset="-122"/>
                <a:cs typeface="Microsoft YaHei" charset="-122"/>
              </a:rPr>
              <a:t>有一个 </a:t>
            </a:r>
            <a:r>
              <a:rPr lang="en-US" altLang="zh-CN" sz="2400" dirty="0" err="1">
                <a:latin typeface="微软雅黑" panose="020B0503020204020204" pitchFamily="34" charset="-122"/>
                <a:ea typeface="微软雅黑" panose="020B0503020204020204" pitchFamily="34" charset="-122"/>
                <a:cs typeface="Microsoft YaHei" charset="-122"/>
              </a:rPr>
              <a:t>addHeader</a:t>
            </a:r>
            <a:r>
              <a:rPr lang="en-US" altLang="zh-CN" sz="2400" dirty="0">
                <a:latin typeface="微软雅黑" panose="020B0503020204020204" pitchFamily="34" charset="-122"/>
                <a:ea typeface="微软雅黑" panose="020B0503020204020204" pitchFamily="34" charset="-122"/>
                <a:cs typeface="Microsoft YaHei" charset="-122"/>
              </a:rPr>
              <a:t>(bytes </a:t>
            </a:r>
            <a:r>
              <a:rPr lang="en-US" altLang="zh-CN" sz="2400" dirty="0" err="1">
                <a:latin typeface="微软雅黑" panose="020B0503020204020204" pitchFamily="34" charset="-122"/>
                <a:ea typeface="微软雅黑" panose="020B0503020204020204" pitchFamily="34" charset="-122"/>
                <a:cs typeface="Microsoft YaHei" charset="-122"/>
              </a:rPr>
              <a:t>collationHeader</a:t>
            </a:r>
            <a:r>
              <a:rPr lang="en-US" altLang="zh-CN" sz="2400" dirty="0">
                <a:latin typeface="微软雅黑" panose="020B0503020204020204" pitchFamily="34" charset="-122"/>
                <a:ea typeface="微软雅黑" panose="020B0503020204020204" pitchFamily="34" charset="-122"/>
                <a:cs typeface="Microsoft YaHei" charset="-122"/>
              </a:rPr>
              <a:t>) </a:t>
            </a:r>
            <a:r>
              <a:rPr lang="zh-CN" altLang="en-US" sz="2400" dirty="0">
                <a:latin typeface="微软雅黑" panose="020B0503020204020204" pitchFamily="34" charset="-122"/>
                <a:ea typeface="微软雅黑" panose="020B0503020204020204" pitchFamily="34" charset="-122"/>
                <a:cs typeface="Microsoft YaHei" charset="-122"/>
              </a:rPr>
              <a:t>函数，该函数</a:t>
            </a:r>
            <a:r>
              <a:rPr lang="zh-CN" altLang="en-US" sz="2400" dirty="0" smtClean="0">
                <a:latin typeface="微软雅黑" panose="020B0503020204020204" pitchFamily="34" charset="-122"/>
                <a:ea typeface="微软雅黑" panose="020B0503020204020204" pitchFamily="34" charset="-122"/>
                <a:cs typeface="Microsoft YaHei" charset="-122"/>
              </a:rPr>
              <a:t>用来</a:t>
            </a:r>
            <a:r>
              <a:rPr lang="zh-CN" altLang="en-US" sz="2400" dirty="0">
                <a:latin typeface="微软雅黑" panose="020B0503020204020204" pitchFamily="34" charset="-122"/>
                <a:ea typeface="微软雅黑" panose="020B0503020204020204" pitchFamily="34" charset="-122"/>
                <a:cs typeface="Microsoft YaHei" charset="-122"/>
              </a:rPr>
              <a:t>验证 </a:t>
            </a:r>
            <a:r>
              <a:rPr lang="en-US" altLang="zh-CN" sz="2400" dirty="0">
                <a:latin typeface="微软雅黑" panose="020B0503020204020204" pitchFamily="34" charset="-122"/>
                <a:ea typeface="微软雅黑" panose="020B0503020204020204" pitchFamily="34" charset="-122"/>
                <a:cs typeface="Microsoft YaHei" charset="-122"/>
              </a:rPr>
              <a:t>collation header</a:t>
            </a:r>
            <a:r>
              <a:rPr lang="zh-CN" altLang="en-US" sz="2400" dirty="0">
                <a:latin typeface="微软雅黑" panose="020B0503020204020204" pitchFamily="34" charset="-122"/>
                <a:ea typeface="微软雅黑" panose="020B0503020204020204" pitchFamily="34" charset="-122"/>
                <a:cs typeface="Microsoft YaHei" charset="-122"/>
              </a:rPr>
              <a:t>，并记录有效的 </a:t>
            </a:r>
            <a:r>
              <a:rPr lang="en-US" altLang="zh-CN" sz="2400" dirty="0">
                <a:latin typeface="微软雅黑" panose="020B0503020204020204" pitchFamily="34" charset="-122"/>
                <a:ea typeface="微软雅黑" panose="020B0503020204020204" pitchFamily="34" charset="-122"/>
                <a:cs typeface="Microsoft YaHei" charset="-122"/>
              </a:rPr>
              <a:t>collation header </a:t>
            </a:r>
            <a:r>
              <a:rPr lang="en-US" altLang="zh-CN" sz="2400" dirty="0" smtClean="0">
                <a:latin typeface="微软雅黑" panose="020B0503020204020204" pitchFamily="34" charset="-122"/>
                <a:ea typeface="微软雅黑" panose="020B0503020204020204" pitchFamily="34" charset="-122"/>
                <a:cs typeface="Microsoft YaHei" charset="-122"/>
              </a:rPr>
              <a:t>hash</a:t>
            </a:r>
          </a:p>
          <a:p>
            <a:pPr marL="457200" indent="-457200" algn="just">
              <a:buFont typeface="+mj-lt"/>
              <a:buAutoNum type="arabicPeriod" startAt="4"/>
            </a:pPr>
            <a:r>
              <a:rPr lang="zh-CN" altLang="en-US" sz="2400" dirty="0">
                <a:latin typeface="微软雅黑" panose="020B0503020204020204" pitchFamily="34" charset="-122"/>
                <a:ea typeface="微软雅黑" panose="020B0503020204020204" pitchFamily="34" charset="-122"/>
                <a:cs typeface="Microsoft YaHei" charset="-122"/>
              </a:rPr>
              <a:t>跨分片通信（</a:t>
            </a:r>
            <a:r>
              <a:rPr lang="en-US" altLang="zh-CN" sz="2400" dirty="0">
                <a:latin typeface="微软雅黑" panose="020B0503020204020204" pitchFamily="34" charset="-122"/>
                <a:ea typeface="微软雅黑" panose="020B0503020204020204" pitchFamily="34" charset="-122"/>
                <a:cs typeface="Microsoft YaHei" charset="-122"/>
              </a:rPr>
              <a:t>cross-shard communication</a:t>
            </a:r>
            <a:r>
              <a:rPr lang="zh-CN" altLang="en-US" sz="2400" dirty="0" smtClean="0">
                <a:latin typeface="微软雅黑" panose="020B0503020204020204" pitchFamily="34" charset="-122"/>
                <a:ea typeface="微软雅黑" panose="020B0503020204020204" pitchFamily="34" charset="-122"/>
                <a:cs typeface="Microsoft YaHei" charset="-122"/>
              </a:rPr>
              <a:t>）</a:t>
            </a:r>
            <a:endParaRPr lang="zh-CN" altLang="en-US" sz="2400" dirty="0">
              <a:latin typeface="微软雅黑" panose="020B0503020204020204" pitchFamily="34" charset="-122"/>
              <a:ea typeface="微软雅黑" panose="020B0503020204020204" pitchFamily="34" charset="-122"/>
              <a:cs typeface="Microsoft YaHei" charset="-122"/>
            </a:endParaRPr>
          </a:p>
          <a:p>
            <a:pPr marL="457200" indent="-457200" algn="just">
              <a:buFont typeface="+mj-lt"/>
              <a:buAutoNum type="arabicPeriod" startAt="4"/>
            </a:pPr>
            <a:r>
              <a:rPr lang="zh-CN" altLang="en-US" sz="2400" dirty="0">
                <a:latin typeface="微软雅黑" panose="020B0503020204020204" pitchFamily="34" charset="-122"/>
                <a:ea typeface="微软雅黑" panose="020B0503020204020204" pitchFamily="34" charset="-122"/>
                <a:cs typeface="Microsoft YaHei" charset="-122"/>
              </a:rPr>
              <a:t>链上治理（</a:t>
            </a:r>
            <a:r>
              <a:rPr lang="en-US" altLang="zh-CN" sz="2400" dirty="0">
                <a:latin typeface="微软雅黑" panose="020B0503020204020204" pitchFamily="34" charset="-122"/>
                <a:ea typeface="微软雅黑" panose="020B0503020204020204" pitchFamily="34" charset="-122"/>
                <a:cs typeface="Microsoft YaHei" charset="-122"/>
              </a:rPr>
              <a:t>on-chain governance</a:t>
            </a:r>
            <a:r>
              <a:rPr lang="zh-CN" altLang="en-US" sz="2400" dirty="0">
                <a:latin typeface="微软雅黑" panose="020B0503020204020204" pitchFamily="34" charset="-122"/>
                <a:ea typeface="微软雅黑" panose="020B0503020204020204" pitchFamily="34" charset="-122"/>
                <a:cs typeface="Microsoft YaHei" charset="-122"/>
              </a:rPr>
              <a:t>）</a:t>
            </a:r>
            <a:endParaRPr lang="en-US" altLang="zh-CN" sz="2400" dirty="0">
              <a:latin typeface="微软雅黑" panose="020B0503020204020204" pitchFamily="34" charset="-122"/>
              <a:ea typeface="微软雅黑" panose="020B0503020204020204" pitchFamily="34" charset="-122"/>
              <a:cs typeface="Microsoft YaHei" charset="-122"/>
            </a:endParaRPr>
          </a:p>
          <a:p>
            <a:pPr algn="just"/>
            <a:endParaRPr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941830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以太</a:t>
            </a:r>
            <a:r>
              <a:rPr lang="zh-CN" altLang="en-US" dirty="0" smtClean="0">
                <a:latin typeface="微软雅黑" panose="020B0503020204020204" pitchFamily="34" charset="-122"/>
              </a:rPr>
              <a:t>坊分片</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pic>
        <p:nvPicPr>
          <p:cNvPr id="4" name="图片 3"/>
          <p:cNvPicPr>
            <a:picLocks noChangeAspect="1"/>
          </p:cNvPicPr>
          <p:nvPr/>
        </p:nvPicPr>
        <p:blipFill>
          <a:blip r:embed="rId3"/>
          <a:stretch>
            <a:fillRect/>
          </a:stretch>
        </p:blipFill>
        <p:spPr>
          <a:xfrm>
            <a:off x="4497626" y="1124744"/>
            <a:ext cx="4623587" cy="3461085"/>
          </a:xfrm>
          <a:prstGeom prst="rect">
            <a:avLst/>
          </a:prstGeom>
        </p:spPr>
      </p:pic>
      <p:sp>
        <p:nvSpPr>
          <p:cNvPr id="8" name="文本框 7"/>
          <p:cNvSpPr txBox="1"/>
          <p:nvPr/>
        </p:nvSpPr>
        <p:spPr>
          <a:xfrm>
            <a:off x="251520" y="1052736"/>
            <a:ext cx="4032448" cy="5632311"/>
          </a:xfrm>
          <a:prstGeom prst="rect">
            <a:avLst/>
          </a:prstGeom>
          <a:noFill/>
        </p:spPr>
        <p:txBody>
          <a:bodyPr wrap="square" rtlCol="0">
            <a:spAutoFit/>
          </a:bodyPr>
          <a:lstStyle/>
          <a:p>
            <a:pPr algn="just"/>
            <a:r>
              <a:rPr lang="zh-CN" altLang="en-US" sz="2400" b="1" dirty="0" smtClean="0"/>
              <a:t>目前以太坊</a:t>
            </a:r>
            <a:r>
              <a:rPr lang="en-US" altLang="zh-CN" sz="2400" b="1" dirty="0" err="1" smtClean="0"/>
              <a:t>sharding</a:t>
            </a:r>
            <a:r>
              <a:rPr lang="zh-CN" altLang="en-US" sz="2400" b="1" dirty="0" smtClean="0"/>
              <a:t>建议使用的部分常量</a:t>
            </a:r>
            <a:endParaRPr lang="en-US" altLang="zh-CN" sz="2400" b="1" dirty="0" smtClean="0"/>
          </a:p>
          <a:p>
            <a:pPr algn="just"/>
            <a:endParaRPr lang="en-US" altLang="zh-CN" sz="2400" b="1" dirty="0" smtClean="0"/>
          </a:p>
          <a:p>
            <a:pPr algn="just"/>
            <a:r>
              <a:rPr lang="en-US" altLang="zh-CN" sz="2400" b="1" dirty="0" smtClean="0"/>
              <a:t>PERIOD_LENGTH</a:t>
            </a:r>
            <a:r>
              <a:rPr lang="en-US" altLang="zh-CN" sz="2400" b="1" dirty="0"/>
              <a:t>: </a:t>
            </a:r>
            <a:r>
              <a:rPr lang="en-US" altLang="zh-CN" sz="2400" b="1" dirty="0" smtClean="0"/>
              <a:t>5</a:t>
            </a:r>
            <a:r>
              <a:rPr lang="zh-CN" altLang="en-US" sz="2400" b="1" dirty="0" smtClean="0"/>
              <a:t>     </a:t>
            </a:r>
            <a:r>
              <a:rPr lang="en-US" altLang="zh-CN" sz="2400" b="1" dirty="0" smtClean="0"/>
              <a:t>-&gt;</a:t>
            </a:r>
            <a:r>
              <a:rPr lang="zh-CN" altLang="en-US" sz="2400" b="1" dirty="0" smtClean="0"/>
              <a:t>周期</a:t>
            </a:r>
            <a:endParaRPr lang="en-US" altLang="zh-CN" sz="2400" b="1" dirty="0"/>
          </a:p>
          <a:p>
            <a:pPr algn="just"/>
            <a:endParaRPr lang="en-US" altLang="zh-CN" sz="2400" b="1" dirty="0" smtClean="0"/>
          </a:p>
          <a:p>
            <a:pPr algn="just"/>
            <a:r>
              <a:rPr lang="en-US" altLang="zh-CN" sz="2400" b="1" dirty="0" smtClean="0"/>
              <a:t>COLLATION_GASLIMIT</a:t>
            </a:r>
            <a:r>
              <a:rPr lang="en-US" altLang="zh-CN" sz="2400" b="1" dirty="0"/>
              <a:t>: 10,000,000 </a:t>
            </a:r>
            <a:r>
              <a:rPr lang="en-US" altLang="zh-CN" sz="2400" b="1" dirty="0" smtClean="0"/>
              <a:t>gas</a:t>
            </a:r>
            <a:r>
              <a:rPr lang="zh-CN" altLang="en-US" sz="2400" b="1" dirty="0" smtClean="0"/>
              <a:t>  </a:t>
            </a:r>
            <a:r>
              <a:rPr lang="en-US" altLang="zh-CN" sz="2400" b="1" dirty="0" smtClean="0"/>
              <a:t>-&gt;</a:t>
            </a:r>
            <a:r>
              <a:rPr lang="zh-CN" altLang="en-US" sz="2400" b="1" dirty="0" smtClean="0"/>
              <a:t>分片最大的</a:t>
            </a:r>
            <a:r>
              <a:rPr lang="en-US" altLang="zh-CN" sz="2400" b="1" dirty="0" err="1" smtClean="0"/>
              <a:t>gaslimit</a:t>
            </a:r>
            <a:r>
              <a:rPr lang="zh-CN" altLang="en-US" sz="2400" b="1" dirty="0" smtClean="0"/>
              <a:t>，类比目前的区块</a:t>
            </a:r>
            <a:r>
              <a:rPr lang="en-US" altLang="zh-CN" sz="2400" b="1" dirty="0" err="1" smtClean="0"/>
              <a:t>gaslimit</a:t>
            </a:r>
            <a:endParaRPr lang="en-US" altLang="zh-CN" sz="2400" b="1" dirty="0"/>
          </a:p>
          <a:p>
            <a:pPr algn="just"/>
            <a:endParaRPr lang="en-US" altLang="zh-CN" sz="2400" b="1" dirty="0" smtClean="0"/>
          </a:p>
          <a:p>
            <a:pPr algn="just"/>
            <a:r>
              <a:rPr lang="en-US" altLang="zh-CN" sz="2400" b="1" dirty="0" smtClean="0"/>
              <a:t>SHARD_COUNT</a:t>
            </a:r>
            <a:r>
              <a:rPr lang="en-US" altLang="zh-CN" sz="2400" b="1" dirty="0"/>
              <a:t>: </a:t>
            </a:r>
            <a:r>
              <a:rPr lang="en-US" altLang="zh-CN" sz="2400" b="1" dirty="0" smtClean="0"/>
              <a:t>100</a:t>
            </a:r>
            <a:r>
              <a:rPr lang="zh-CN" altLang="en-US" sz="2400" b="1" dirty="0" smtClean="0"/>
              <a:t>    </a:t>
            </a:r>
            <a:r>
              <a:rPr lang="en-US" altLang="zh-CN" sz="2400" b="1" dirty="0" smtClean="0"/>
              <a:t>-&gt;</a:t>
            </a:r>
            <a:r>
              <a:rPr lang="zh-CN" altLang="en-US" sz="2400" b="1" dirty="0" smtClean="0"/>
              <a:t>目前的分片为</a:t>
            </a:r>
            <a:r>
              <a:rPr lang="en-US" altLang="zh-CN" sz="2400" b="1" dirty="0" smtClean="0"/>
              <a:t>100</a:t>
            </a:r>
            <a:r>
              <a:rPr lang="zh-CN" altLang="en-US" sz="2400" b="1" dirty="0" smtClean="0"/>
              <a:t>个</a:t>
            </a:r>
            <a:endParaRPr lang="en-US" altLang="zh-CN" sz="2400" b="1" dirty="0"/>
          </a:p>
          <a:p>
            <a:pPr algn="just"/>
            <a:endParaRPr lang="en-US" altLang="zh-CN" sz="2400" b="1" dirty="0" smtClean="0"/>
          </a:p>
          <a:p>
            <a:pPr algn="just"/>
            <a:r>
              <a:rPr lang="en-US" altLang="zh-CN" sz="2400" b="1" dirty="0" smtClean="0"/>
              <a:t>COLLATOR_REWARD</a:t>
            </a:r>
            <a:r>
              <a:rPr lang="en-US" altLang="zh-CN" sz="2400" b="1" dirty="0"/>
              <a:t>: 0.001 </a:t>
            </a:r>
            <a:r>
              <a:rPr lang="en-US" altLang="zh-CN" sz="2400" b="1" dirty="0" smtClean="0"/>
              <a:t>ETH</a:t>
            </a:r>
            <a:r>
              <a:rPr lang="zh-CN" altLang="en-US" sz="2400" b="1" dirty="0" smtClean="0"/>
              <a:t>  </a:t>
            </a:r>
            <a:r>
              <a:rPr lang="en-US" altLang="zh-CN" sz="2400" b="1" dirty="0" smtClean="0"/>
              <a:t>-&gt;</a:t>
            </a:r>
            <a:r>
              <a:rPr lang="zh-CN" altLang="en-US" sz="2400" b="1" dirty="0" smtClean="0"/>
              <a:t>激励</a:t>
            </a:r>
            <a:endParaRPr lang="en-US" altLang="zh-CN" sz="2400" b="1" dirty="0"/>
          </a:p>
        </p:txBody>
      </p:sp>
    </p:spTree>
    <p:extLst>
      <p:ext uri="{BB962C8B-B14F-4D97-AF65-F5344CB8AC3E}">
        <p14:creationId xmlns:p14="http://schemas.microsoft.com/office/powerpoint/2010/main" val="7725745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问题</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sp>
        <p:nvSpPr>
          <p:cNvPr id="7" name="文本框 6"/>
          <p:cNvSpPr txBox="1"/>
          <p:nvPr/>
        </p:nvSpPr>
        <p:spPr>
          <a:xfrm>
            <a:off x="3059832" y="1588440"/>
            <a:ext cx="3057247" cy="584775"/>
          </a:xfrm>
          <a:prstGeom prst="rect">
            <a:avLst/>
          </a:prstGeom>
          <a:noFill/>
        </p:spPr>
        <p:txBody>
          <a:bodyPr wrap="none" rtlCol="0">
            <a:spAutoFit/>
          </a:bodyPr>
          <a:lstStyle/>
          <a:p>
            <a:r>
              <a:rPr kumimoji="1" lang="zh-CN" altLang="en-US" sz="3200" b="1" dirty="0" smtClean="0">
                <a:latin typeface="Microsoft YaHei" charset="-122"/>
                <a:ea typeface="Microsoft YaHei" charset="-122"/>
                <a:cs typeface="Microsoft YaHei" charset="-122"/>
              </a:rPr>
              <a:t>以太坊分片技术</a:t>
            </a:r>
            <a:endParaRPr kumimoji="1" lang="zh-CN" altLang="en-US" sz="3200" b="1" dirty="0">
              <a:latin typeface="Microsoft YaHei" charset="-122"/>
              <a:ea typeface="Microsoft YaHei" charset="-122"/>
              <a:cs typeface="Microsoft YaHei" charset="-122"/>
            </a:endParaRPr>
          </a:p>
        </p:txBody>
      </p:sp>
      <p:sp>
        <p:nvSpPr>
          <p:cNvPr id="4" name="文本框 3"/>
          <p:cNvSpPr txBox="1"/>
          <p:nvPr/>
        </p:nvSpPr>
        <p:spPr>
          <a:xfrm>
            <a:off x="1140364" y="2996952"/>
            <a:ext cx="7222474" cy="1569660"/>
          </a:xfrm>
          <a:prstGeom prst="rect">
            <a:avLst/>
          </a:prstGeom>
          <a:noFill/>
        </p:spPr>
        <p:txBody>
          <a:bodyPr wrap="square" rtlCol="0">
            <a:spAutoFit/>
          </a:bodyPr>
          <a:lstStyle/>
          <a:p>
            <a:r>
              <a:rPr kumimoji="1" lang="zh-CN" altLang="en-US" sz="2400" b="1" dirty="0">
                <a:latin typeface="Microsoft YaHei" charset="-122"/>
                <a:ea typeface="Microsoft YaHei" charset="-122"/>
                <a:cs typeface="Microsoft YaHei" charset="-122"/>
              </a:rPr>
              <a:t>假设一个节点能处理</a:t>
            </a:r>
            <a:r>
              <a:rPr kumimoji="1" lang="en-US" altLang="zh-CN" sz="2400" b="1" dirty="0">
                <a:latin typeface="Microsoft YaHei" charset="-122"/>
                <a:ea typeface="Microsoft YaHei" charset="-122"/>
                <a:cs typeface="Microsoft YaHei" charset="-122"/>
              </a:rPr>
              <a:t>N</a:t>
            </a:r>
            <a:r>
              <a:rPr kumimoji="1" lang="zh-CN" altLang="en-US" sz="2400" b="1" dirty="0">
                <a:latin typeface="Microsoft YaHei" charset="-122"/>
                <a:ea typeface="Microsoft YaHei" charset="-122"/>
                <a:cs typeface="Microsoft YaHei" charset="-122"/>
              </a:rPr>
              <a:t>个交易，那么主链</a:t>
            </a:r>
            <a:r>
              <a:rPr kumimoji="1" lang="zh-CN" altLang="en-US" sz="2400" b="1" dirty="0" smtClean="0">
                <a:latin typeface="Microsoft YaHei" charset="-122"/>
                <a:ea typeface="Microsoft YaHei" charset="-122"/>
                <a:cs typeface="Microsoft YaHei" charset="-122"/>
              </a:rPr>
              <a:t>能追踪</a:t>
            </a:r>
            <a:r>
              <a:rPr kumimoji="1" lang="en-US" altLang="zh-CN" sz="2400" b="1" dirty="0">
                <a:latin typeface="Microsoft YaHei" charset="-122"/>
                <a:ea typeface="Microsoft YaHei" charset="-122"/>
                <a:cs typeface="Microsoft YaHei" charset="-122"/>
              </a:rPr>
              <a:t>N</a:t>
            </a:r>
            <a:r>
              <a:rPr kumimoji="1" lang="zh-CN" altLang="en-US" sz="2400" b="1" dirty="0">
                <a:latin typeface="Microsoft YaHei" charset="-122"/>
                <a:ea typeface="Microsoft YaHei" charset="-122"/>
                <a:cs typeface="Microsoft YaHei" charset="-122"/>
              </a:rPr>
              <a:t>个分片，每个分片都能处理</a:t>
            </a:r>
            <a:r>
              <a:rPr kumimoji="1" lang="en-US" altLang="zh-CN" sz="2400" b="1" dirty="0">
                <a:latin typeface="Microsoft YaHei" charset="-122"/>
                <a:ea typeface="Microsoft YaHei" charset="-122"/>
                <a:cs typeface="Microsoft YaHei" charset="-122"/>
              </a:rPr>
              <a:t>N</a:t>
            </a:r>
            <a:r>
              <a:rPr kumimoji="1" lang="zh-CN" altLang="en-US" sz="2400" b="1" dirty="0">
                <a:latin typeface="Microsoft YaHei" charset="-122"/>
                <a:ea typeface="Microsoft YaHei" charset="-122"/>
                <a:cs typeface="Microsoft YaHei" charset="-122"/>
              </a:rPr>
              <a:t>个交易 ，所以系统一共能处理</a:t>
            </a:r>
            <a:r>
              <a:rPr kumimoji="1" lang="en-US" altLang="zh-CN" sz="2400" b="1" dirty="0">
                <a:latin typeface="Microsoft YaHei" charset="-122"/>
                <a:ea typeface="Microsoft YaHei" charset="-122"/>
                <a:cs typeface="Microsoft YaHei" charset="-122"/>
              </a:rPr>
              <a:t>N^2</a:t>
            </a:r>
            <a:r>
              <a:rPr kumimoji="1" lang="zh-CN" altLang="en-US" sz="2400" b="1" dirty="0">
                <a:latin typeface="Microsoft YaHei" charset="-122"/>
                <a:ea typeface="Microsoft YaHei" charset="-122"/>
                <a:cs typeface="Microsoft YaHei" charset="-122"/>
              </a:rPr>
              <a:t>个交易。因此</a:t>
            </a:r>
            <a:r>
              <a:rPr kumimoji="1" lang="zh-CN" altLang="en-US" sz="2400" b="1" dirty="0" smtClean="0">
                <a:latin typeface="Microsoft YaHei" charset="-122"/>
                <a:ea typeface="Microsoft YaHei" charset="-122"/>
                <a:cs typeface="Microsoft YaHei" charset="-122"/>
              </a:rPr>
              <a:t>这个</a:t>
            </a:r>
            <a:r>
              <a:rPr kumimoji="1" lang="zh-CN" altLang="en-US" sz="2400" b="1" dirty="0">
                <a:latin typeface="Microsoft YaHei" charset="-122"/>
                <a:ea typeface="Microsoft YaHei" charset="-122"/>
                <a:cs typeface="Microsoft YaHei" charset="-122"/>
              </a:rPr>
              <a:t>提案叫做</a:t>
            </a:r>
            <a:r>
              <a:rPr kumimoji="1" lang="zh-CN" altLang="en-US" sz="2400" b="1" dirty="0">
                <a:solidFill>
                  <a:srgbClr val="FF0000"/>
                </a:solidFill>
                <a:latin typeface="Microsoft YaHei" charset="-122"/>
                <a:ea typeface="Microsoft YaHei" charset="-122"/>
                <a:cs typeface="Microsoft YaHei" charset="-122"/>
              </a:rPr>
              <a:t>二次性分</a:t>
            </a:r>
            <a:r>
              <a:rPr kumimoji="1" lang="zh-CN" altLang="en-US" sz="2400" b="1" dirty="0" smtClean="0">
                <a:solidFill>
                  <a:srgbClr val="FF0000"/>
                </a:solidFill>
                <a:latin typeface="Microsoft YaHei" charset="-122"/>
                <a:ea typeface="Microsoft YaHei" charset="-122"/>
                <a:cs typeface="Microsoft YaHei" charset="-122"/>
              </a:rPr>
              <a:t>片</a:t>
            </a:r>
            <a:r>
              <a:rPr kumimoji="1" lang="zh-CN" altLang="en-US" sz="2400" b="1" dirty="0" smtClean="0">
                <a:latin typeface="Microsoft YaHei" charset="-122"/>
                <a:ea typeface="Microsoft YaHei" charset="-122"/>
                <a:cs typeface="Microsoft YaHei" charset="-122"/>
              </a:rPr>
              <a:t>。 </a:t>
            </a:r>
            <a:endParaRPr kumimoji="1" lang="zh-CN" altLang="en-US" sz="2400" b="1" dirty="0">
              <a:latin typeface="Microsoft YaHei" charset="-122"/>
              <a:ea typeface="Microsoft YaHei" charset="-122"/>
              <a:cs typeface="Microsoft YaHei" charset="-122"/>
            </a:endParaRPr>
          </a:p>
          <a:p>
            <a:endParaRPr kumimoji="1" lang="zh-CN" altLang="en-US" sz="2400" b="1" dirty="0">
              <a:latin typeface="Microsoft YaHei" charset="-122"/>
              <a:ea typeface="Microsoft YaHei" charset="-122"/>
              <a:cs typeface="Microsoft YaHei" charset="-122"/>
            </a:endParaRPr>
          </a:p>
        </p:txBody>
      </p:sp>
      <p:sp>
        <p:nvSpPr>
          <p:cNvPr id="5" name="文本框 4"/>
          <p:cNvSpPr txBox="1"/>
          <p:nvPr/>
        </p:nvSpPr>
        <p:spPr>
          <a:xfrm>
            <a:off x="4034457" y="5067183"/>
            <a:ext cx="1107996" cy="646331"/>
          </a:xfrm>
          <a:prstGeom prst="rect">
            <a:avLst/>
          </a:prstGeom>
          <a:noFill/>
        </p:spPr>
        <p:txBody>
          <a:bodyPr wrap="none" rtlCol="0">
            <a:spAutoFit/>
          </a:bodyPr>
          <a:lstStyle/>
          <a:p>
            <a:pPr algn="ctr"/>
            <a:r>
              <a:rPr kumimoji="1" lang="zh-CN" altLang="en-US" b="1" dirty="0" smtClean="0">
                <a:latin typeface="Microsoft YaHei" charset="-122"/>
                <a:ea typeface="Microsoft YaHei" charset="-122"/>
                <a:cs typeface="Microsoft YaHei" charset="-122"/>
              </a:rPr>
              <a:t>目前阶段</a:t>
            </a:r>
            <a:endParaRPr kumimoji="1" lang="en-US" altLang="zh-CN" b="1" dirty="0" smtClean="0">
              <a:latin typeface="Microsoft YaHei" charset="-122"/>
              <a:ea typeface="Microsoft YaHei" charset="-122"/>
              <a:cs typeface="Microsoft YaHei" charset="-122"/>
            </a:endParaRPr>
          </a:p>
          <a:p>
            <a:pPr algn="ctr"/>
            <a:r>
              <a:rPr kumimoji="1" lang="en-US" altLang="zh-CN" b="1" dirty="0" smtClean="0">
                <a:solidFill>
                  <a:srgbClr val="FF0000"/>
                </a:solidFill>
                <a:latin typeface="Microsoft YaHei" charset="-122"/>
                <a:ea typeface="Microsoft YaHei" charset="-122"/>
                <a:cs typeface="Microsoft YaHei" charset="-122"/>
              </a:rPr>
              <a:t>N=100</a:t>
            </a:r>
            <a:endParaRPr kumimoji="1" lang="zh-CN" altLang="en-US"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955829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a:t>
            </a:r>
            <a:r>
              <a:rPr lang="zh-CN" altLang="en-US" dirty="0" smtClean="0"/>
              <a:t>坊是</a:t>
            </a:r>
            <a:r>
              <a:rPr lang="zh-CN" altLang="en-US" dirty="0"/>
              <a:t>什么</a:t>
            </a:r>
          </a:p>
        </p:txBody>
      </p:sp>
      <p:sp>
        <p:nvSpPr>
          <p:cNvPr id="14" name="object 16"/>
          <p:cNvSpPr txBox="1"/>
          <p:nvPr/>
        </p:nvSpPr>
        <p:spPr>
          <a:xfrm>
            <a:off x="251520" y="1124744"/>
            <a:ext cx="5904656" cy="5021888"/>
          </a:xfrm>
          <a:prstGeom prst="rect">
            <a:avLst/>
          </a:prstGeom>
        </p:spPr>
        <p:txBody>
          <a:bodyPr vert="horz" wrap="square" lIns="0" tIns="0" rIns="0" bIns="0" rtlCol="0">
            <a:spAutoFit/>
          </a:bodyPr>
          <a:lstStyle/>
          <a:p>
            <a:pPr marL="348615" indent="-335915" algn="just">
              <a:lnSpc>
                <a:spcPct val="150000"/>
              </a:lnSpc>
              <a:buFont typeface="Arial"/>
              <a:buChar char="●"/>
              <a:tabLst>
                <a:tab pos="347980" algn="l"/>
                <a:tab pos="349250" algn="l"/>
              </a:tabLst>
            </a:pPr>
            <a:r>
              <a:rPr lang="en-US" altLang="zh-CN" sz="2400" spc="-45" dirty="0">
                <a:solidFill>
                  <a:srgbClr val="3B3B3B"/>
                </a:solidFill>
                <a:latin typeface="微软雅黑" panose="020B0503020204020204" pitchFamily="34" charset="-122"/>
                <a:ea typeface="微软雅黑" panose="020B0503020204020204" pitchFamily="34" charset="-122"/>
                <a:cs typeface="Trebuchet MS"/>
              </a:rPr>
              <a:t>2018</a:t>
            </a:r>
            <a:r>
              <a:rPr lang="zh-CN" altLang="en-US" sz="2400" spc="-45" dirty="0">
                <a:solidFill>
                  <a:srgbClr val="3B3B3B"/>
                </a:solidFill>
                <a:latin typeface="微软雅黑" panose="020B0503020204020204" pitchFamily="34" charset="-122"/>
                <a:ea typeface="微软雅黑" panose="020B0503020204020204" pitchFamily="34" charset="-122"/>
                <a:cs typeface="Trebuchet MS"/>
              </a:rPr>
              <a:t>年</a:t>
            </a:r>
            <a:r>
              <a:rPr lang="en-US" altLang="zh-CN" sz="2400" spc="-45" dirty="0">
                <a:solidFill>
                  <a:srgbClr val="3B3B3B"/>
                </a:solidFill>
                <a:latin typeface="微软雅黑" panose="020B0503020204020204" pitchFamily="34" charset="-122"/>
                <a:ea typeface="微软雅黑" panose="020B0503020204020204" pitchFamily="34" charset="-122"/>
                <a:cs typeface="Trebuchet MS"/>
              </a:rPr>
              <a:t>Genesis</a:t>
            </a:r>
            <a:r>
              <a:rPr lang="zh-CN" altLang="en-US" sz="2400" spc="-45" dirty="0">
                <a:solidFill>
                  <a:srgbClr val="3B3B3B"/>
                </a:solidFill>
                <a:latin typeface="微软雅黑" panose="020B0503020204020204" pitchFamily="34" charset="-122"/>
                <a:ea typeface="微软雅黑" panose="020B0503020204020204" pitchFamily="34" charset="-122"/>
                <a:cs typeface="Trebuchet MS"/>
              </a:rPr>
              <a:t>伦敦区块链</a:t>
            </a:r>
            <a:r>
              <a:rPr lang="zh-CN" altLang="en-US" sz="2400" spc="-45" dirty="0" smtClean="0">
                <a:solidFill>
                  <a:srgbClr val="3B3B3B"/>
                </a:solidFill>
                <a:latin typeface="微软雅黑" panose="020B0503020204020204" pitchFamily="34" charset="-122"/>
                <a:ea typeface="微软雅黑" panose="020B0503020204020204" pitchFamily="34" charset="-122"/>
                <a:cs typeface="Trebuchet MS"/>
              </a:rPr>
              <a:t>峰会</a:t>
            </a:r>
            <a:endParaRPr lang="en-US" altLang="zh-CN" sz="2400" spc="-45" dirty="0" smtClean="0">
              <a:solidFill>
                <a:srgbClr val="3B3B3B"/>
              </a:solidFill>
              <a:latin typeface="微软雅黑" panose="020B0503020204020204" pitchFamily="34" charset="-122"/>
              <a:ea typeface="微软雅黑" panose="020B0503020204020204" pitchFamily="34" charset="-122"/>
              <a:cs typeface="Trebuchet MS"/>
            </a:endParaRPr>
          </a:p>
          <a:p>
            <a:pPr marL="348615" indent="-335915" algn="just">
              <a:lnSpc>
                <a:spcPct val="150000"/>
              </a:lnSpc>
              <a:buFont typeface="Arial"/>
              <a:buChar char="●"/>
              <a:tabLst>
                <a:tab pos="347980" algn="l"/>
                <a:tab pos="349250" algn="l"/>
              </a:tabLst>
            </a:pPr>
            <a:r>
              <a:rPr lang="zh-CN" altLang="en-US" sz="2400" spc="-45" dirty="0" smtClean="0">
                <a:solidFill>
                  <a:srgbClr val="3B3B3B"/>
                </a:solidFill>
                <a:latin typeface="微软雅黑" panose="020B0503020204020204" pitchFamily="34" charset="-122"/>
                <a:ea typeface="微软雅黑" panose="020B0503020204020204" pitchFamily="34" charset="-122"/>
                <a:cs typeface="Trebuchet MS"/>
              </a:rPr>
              <a:t>以太坊与</a:t>
            </a:r>
            <a:r>
              <a:rPr lang="zh-CN" altLang="en-US" sz="2400" spc="-45" dirty="0">
                <a:solidFill>
                  <a:srgbClr val="3B3B3B"/>
                </a:solidFill>
                <a:latin typeface="微软雅黑" panose="020B0503020204020204" pitchFamily="34" charset="-122"/>
                <a:ea typeface="微软雅黑" panose="020B0503020204020204" pitchFamily="34" charset="-122"/>
                <a:cs typeface="Trebuchet MS"/>
              </a:rPr>
              <a:t>比特币相比在去中心化方面更胜一筹</a:t>
            </a:r>
            <a:endParaRPr lang="en-US" altLang="zh-CN" sz="2400" spc="-45" dirty="0">
              <a:solidFill>
                <a:srgbClr val="3B3B3B"/>
              </a:solidFill>
              <a:latin typeface="微软雅黑" panose="020B0503020204020204" pitchFamily="34" charset="-122"/>
              <a:ea typeface="微软雅黑" panose="020B0503020204020204" pitchFamily="34" charset="-122"/>
              <a:cs typeface="Trebuchet MS"/>
            </a:endParaRPr>
          </a:p>
          <a:p>
            <a:pPr marL="836294" lvl="1" indent="-366395" algn="just">
              <a:lnSpc>
                <a:spcPct val="150000"/>
              </a:lnSpc>
              <a:spcBef>
                <a:spcPts val="540"/>
              </a:spcBef>
              <a:buFont typeface="Arial"/>
              <a:buChar char="○"/>
              <a:tabLst>
                <a:tab pos="836294" algn="l"/>
                <a:tab pos="836930" algn="l"/>
              </a:tabLst>
            </a:pPr>
            <a:r>
              <a:rPr lang="zh-CN" altLang="en-US" sz="2000" spc="45" dirty="0">
                <a:latin typeface="微软雅黑" panose="020B0503020204020204" pitchFamily="34" charset="-122"/>
                <a:ea typeface="微软雅黑" panose="020B0503020204020204" pitchFamily="34" charset="-122"/>
                <a:cs typeface="Calibri"/>
              </a:rPr>
              <a:t>与机构或组织相关的以太坊节点数量</a:t>
            </a:r>
            <a:r>
              <a:rPr lang="zh-CN" altLang="en-US" sz="2000" spc="45" dirty="0" smtClean="0">
                <a:latin typeface="微软雅黑" panose="020B0503020204020204" pitchFamily="34" charset="-122"/>
                <a:ea typeface="微软雅黑" panose="020B0503020204020204" pitchFamily="34" charset="-122"/>
                <a:cs typeface="Calibri"/>
              </a:rPr>
              <a:t>少于比特币</a:t>
            </a:r>
            <a:r>
              <a:rPr lang="zh-CN" altLang="en-US" sz="2000" spc="45" dirty="0">
                <a:latin typeface="微软雅黑" panose="020B0503020204020204" pitchFamily="34" charset="-122"/>
                <a:ea typeface="微软雅黑" panose="020B0503020204020204" pitchFamily="34" charset="-122"/>
                <a:cs typeface="Calibri"/>
              </a:rPr>
              <a:t>系统</a:t>
            </a:r>
            <a:r>
              <a:rPr lang="zh-CN" altLang="en-US" sz="2000" spc="45" dirty="0" smtClean="0">
                <a:latin typeface="微软雅黑" panose="020B0503020204020204" pitchFamily="34" charset="-122"/>
                <a:ea typeface="微软雅黑" panose="020B0503020204020204" pitchFamily="34" charset="-122"/>
                <a:cs typeface="Calibri"/>
              </a:rPr>
              <a:t>，</a:t>
            </a:r>
            <a:r>
              <a:rPr lang="zh-CN" altLang="en-US" sz="2000" spc="45" dirty="0">
                <a:latin typeface="微软雅黑" panose="020B0503020204020204" pitchFamily="34" charset="-122"/>
                <a:ea typeface="微软雅黑" panose="020B0503020204020204" pitchFamily="34" charset="-122"/>
                <a:cs typeface="Calibri"/>
              </a:rPr>
              <a:t>表明</a:t>
            </a:r>
            <a:r>
              <a:rPr lang="zh-CN" altLang="en-US" sz="2000" spc="45" dirty="0">
                <a:solidFill>
                  <a:srgbClr val="0070C0"/>
                </a:solidFill>
                <a:latin typeface="微软雅黑" panose="020B0503020204020204" pitchFamily="34" charset="-122"/>
                <a:ea typeface="微软雅黑" panose="020B0503020204020204" pitchFamily="34" charset="-122"/>
                <a:cs typeface="Calibri"/>
              </a:rPr>
              <a:t>以太坊网络中大多数节点的</a:t>
            </a:r>
            <a:r>
              <a:rPr lang="zh-CN" altLang="en-US" sz="2000" spc="45" dirty="0" smtClean="0">
                <a:solidFill>
                  <a:srgbClr val="0070C0"/>
                </a:solidFill>
                <a:latin typeface="微软雅黑" panose="020B0503020204020204" pitchFamily="34" charset="-122"/>
                <a:ea typeface="微软雅黑" panose="020B0503020204020204" pitchFamily="34" charset="-122"/>
                <a:cs typeface="Calibri"/>
              </a:rPr>
              <a:t>运行者</a:t>
            </a:r>
            <a:r>
              <a:rPr lang="zh-CN" altLang="en-US" sz="2000" spc="45" dirty="0">
                <a:solidFill>
                  <a:srgbClr val="0070C0"/>
                </a:solidFill>
                <a:latin typeface="微软雅黑" panose="020B0503020204020204" pitchFamily="34" charset="-122"/>
                <a:ea typeface="微软雅黑" panose="020B0503020204020204" pitchFamily="34" charset="-122"/>
                <a:cs typeface="Calibri"/>
              </a:rPr>
              <a:t>都是个人而不是公司</a:t>
            </a:r>
            <a:endParaRPr lang="en-US" altLang="zh-CN" sz="2000" spc="45" dirty="0">
              <a:solidFill>
                <a:srgbClr val="0070C0"/>
              </a:solidFill>
              <a:latin typeface="微软雅黑" panose="020B0503020204020204" pitchFamily="34" charset="-122"/>
              <a:ea typeface="微软雅黑" panose="020B0503020204020204" pitchFamily="34" charset="-122"/>
              <a:cs typeface="Calibri"/>
            </a:endParaRPr>
          </a:p>
          <a:p>
            <a:pPr marL="836294" lvl="1" indent="-366395" algn="just">
              <a:lnSpc>
                <a:spcPct val="150000"/>
              </a:lnSpc>
              <a:spcBef>
                <a:spcPts val="540"/>
              </a:spcBef>
              <a:buFont typeface="Arial"/>
              <a:buChar char="○"/>
              <a:tabLst>
                <a:tab pos="836294" algn="l"/>
                <a:tab pos="836930" algn="l"/>
              </a:tabLst>
            </a:pPr>
            <a:r>
              <a:rPr lang="zh-CN" altLang="en-US" sz="2000" spc="45" dirty="0" smtClean="0">
                <a:latin typeface="微软雅黑" panose="020B0503020204020204" pitchFamily="34" charset="-122"/>
                <a:ea typeface="微软雅黑" panose="020B0503020204020204" pitchFamily="34" charset="-122"/>
                <a:cs typeface="Calibri"/>
              </a:rPr>
              <a:t>以太</a:t>
            </a:r>
            <a:r>
              <a:rPr lang="zh-CN" altLang="en-US" sz="2000" spc="45" dirty="0">
                <a:latin typeface="微软雅黑" panose="020B0503020204020204" pitchFamily="34" charset="-122"/>
                <a:ea typeface="微软雅黑" panose="020B0503020204020204" pitchFamily="34" charset="-122"/>
                <a:cs typeface="Calibri"/>
              </a:rPr>
              <a:t>坊节点在全世界呈分布式</a:t>
            </a:r>
            <a:r>
              <a:rPr lang="zh-CN" altLang="en-US" sz="2000" spc="45" dirty="0" smtClean="0">
                <a:latin typeface="微软雅黑" panose="020B0503020204020204" pitchFamily="34" charset="-122"/>
                <a:ea typeface="微软雅黑" panose="020B0503020204020204" pitchFamily="34" charset="-122"/>
                <a:cs typeface="Calibri"/>
              </a:rPr>
              <a:t>状态。而</a:t>
            </a:r>
            <a:r>
              <a:rPr lang="zh-CN" altLang="en-US" sz="2000" spc="45" dirty="0">
                <a:latin typeface="微软雅黑" panose="020B0503020204020204" pitchFamily="34" charset="-122"/>
                <a:ea typeface="微软雅黑" panose="020B0503020204020204" pitchFamily="34" charset="-122"/>
                <a:cs typeface="Calibri"/>
              </a:rPr>
              <a:t>大多数比特币节点（</a:t>
            </a:r>
            <a:r>
              <a:rPr lang="en-US" altLang="zh-CN" sz="2000" spc="45" dirty="0">
                <a:latin typeface="微软雅黑" panose="020B0503020204020204" pitchFamily="34" charset="-122"/>
                <a:ea typeface="微软雅黑" panose="020B0503020204020204" pitchFamily="34" charset="-122"/>
                <a:cs typeface="Calibri"/>
              </a:rPr>
              <a:t>56</a:t>
            </a:r>
            <a:r>
              <a:rPr lang="en-US" altLang="zh-CN" sz="2000" spc="45" dirty="0" smtClean="0">
                <a:latin typeface="微软雅黑" panose="020B0503020204020204" pitchFamily="34" charset="-122"/>
                <a:ea typeface="微软雅黑" panose="020B0503020204020204" pitchFamily="34" charset="-122"/>
                <a:cs typeface="Calibri"/>
              </a:rPr>
              <a:t>%</a:t>
            </a:r>
            <a:r>
              <a:rPr lang="zh-CN" altLang="en-US" sz="2000" spc="45" dirty="0" smtClean="0">
                <a:latin typeface="微软雅黑" panose="020B0503020204020204" pitchFamily="34" charset="-122"/>
                <a:ea typeface="微软雅黑" panose="020B0503020204020204" pitchFamily="34" charset="-122"/>
                <a:cs typeface="Calibri"/>
              </a:rPr>
              <a:t>以上）运行</a:t>
            </a:r>
            <a:r>
              <a:rPr lang="zh-CN" altLang="en-US" sz="2000" spc="45" dirty="0">
                <a:latin typeface="微软雅黑" panose="020B0503020204020204" pitchFamily="34" charset="-122"/>
                <a:ea typeface="微软雅黑" panose="020B0503020204020204" pitchFamily="34" charset="-122"/>
                <a:cs typeface="Calibri"/>
              </a:rPr>
              <a:t>在数据中心</a:t>
            </a:r>
          </a:p>
          <a:p>
            <a:pPr marL="348615" indent="-335915" algn="just">
              <a:lnSpc>
                <a:spcPct val="150000"/>
              </a:lnSpc>
              <a:buFont typeface="Arial"/>
              <a:buChar char="●"/>
              <a:tabLst>
                <a:tab pos="347980" algn="l"/>
                <a:tab pos="349250" algn="l"/>
              </a:tabLst>
            </a:pPr>
            <a:r>
              <a:rPr lang="zh-CN" altLang="en-US" sz="2400" spc="-45" dirty="0">
                <a:solidFill>
                  <a:srgbClr val="3B3B3B"/>
                </a:solidFill>
                <a:latin typeface="微软雅黑" panose="020B0503020204020204" pitchFamily="34" charset="-122"/>
                <a:ea typeface="微软雅黑" panose="020B0503020204020204" pitchFamily="34" charset="-122"/>
                <a:cs typeface="Trebuchet MS"/>
              </a:rPr>
              <a:t>从结构上看，以太坊</a:t>
            </a:r>
            <a:r>
              <a:rPr lang="zh-CN" altLang="en-US" sz="2400" spc="-45" dirty="0" smtClean="0">
                <a:solidFill>
                  <a:srgbClr val="3B3B3B"/>
                </a:solidFill>
                <a:latin typeface="微软雅黑" panose="020B0503020204020204" pitchFamily="34" charset="-122"/>
                <a:ea typeface="微软雅黑" panose="020B0503020204020204" pitchFamily="34" charset="-122"/>
                <a:cs typeface="Trebuchet MS"/>
              </a:rPr>
              <a:t>更适合</a:t>
            </a:r>
            <a:r>
              <a:rPr lang="zh-CN" altLang="en-US" sz="2400" spc="-45" dirty="0">
                <a:solidFill>
                  <a:srgbClr val="3B3B3B"/>
                </a:solidFill>
                <a:latin typeface="微软雅黑" panose="020B0503020204020204" pitchFamily="34" charset="-122"/>
                <a:ea typeface="微软雅黑" panose="020B0503020204020204" pitchFamily="34" charset="-122"/>
                <a:cs typeface="Trebuchet MS"/>
              </a:rPr>
              <a:t>处理</a:t>
            </a:r>
            <a:r>
              <a:rPr lang="en-US" altLang="zh-CN" sz="2400" spc="-45" dirty="0" err="1" smtClean="0">
                <a:solidFill>
                  <a:srgbClr val="3B3B3B"/>
                </a:solidFill>
                <a:latin typeface="微软雅黑" panose="020B0503020204020204" pitchFamily="34" charset="-122"/>
                <a:ea typeface="微软雅黑" panose="020B0503020204020204" pitchFamily="34" charset="-122"/>
                <a:cs typeface="Trebuchet MS"/>
              </a:rPr>
              <a:t>Dapp</a:t>
            </a:r>
            <a:endParaRPr lang="zh-CN" altLang="en-US" sz="2400" spc="-45" dirty="0">
              <a:solidFill>
                <a:srgbClr val="3B3B3B"/>
              </a:solidFill>
              <a:latin typeface="微软雅黑" panose="020B0503020204020204" pitchFamily="34" charset="-122"/>
              <a:ea typeface="微软雅黑" panose="020B0503020204020204" pitchFamily="34" charset="-122"/>
              <a:cs typeface="Trebuchet MS"/>
            </a:endParaRPr>
          </a:p>
          <a:p>
            <a:pPr marL="379095" indent="-366395" algn="just">
              <a:lnSpc>
                <a:spcPct val="150000"/>
              </a:lnSpc>
              <a:buFont typeface="Arial"/>
              <a:buChar char="●"/>
              <a:tabLst>
                <a:tab pos="379095" algn="l"/>
                <a:tab pos="379730" algn="l"/>
              </a:tabLst>
            </a:pPr>
            <a:endParaRPr sz="1600" dirty="0">
              <a:latin typeface="微软雅黑" panose="020B0503020204020204" pitchFamily="34" charset="-122"/>
              <a:ea typeface="微软雅黑" panose="020B0503020204020204" pitchFamily="34" charset="-122"/>
              <a:cs typeface="Calibri"/>
            </a:endParaRPr>
          </a:p>
        </p:txBody>
      </p:sp>
      <p:sp>
        <p:nvSpPr>
          <p:cNvPr id="6" name="文本框 5"/>
          <p:cNvSpPr txBox="1"/>
          <p:nvPr/>
        </p:nvSpPr>
        <p:spPr>
          <a:xfrm>
            <a:off x="6053304" y="3501008"/>
            <a:ext cx="2983192" cy="1200329"/>
          </a:xfrm>
          <a:prstGeom prst="rect">
            <a:avLst/>
          </a:prstGeom>
          <a:noFill/>
        </p:spPr>
        <p:txBody>
          <a:bodyPr wrap="square" rtlCol="0">
            <a:spAutoFit/>
          </a:bodyPr>
          <a:lstStyle/>
          <a:p>
            <a:pPr algn="ctr"/>
            <a:r>
              <a:rPr lang="en-US" altLang="zh-CN" sz="2400" dirty="0" err="1" smtClean="0">
                <a:latin typeface="微软雅黑" panose="020B0503020204020204" pitchFamily="34" charset="-122"/>
                <a:ea typeface="微软雅黑" panose="020B0503020204020204" pitchFamily="34" charset="-122"/>
              </a:rPr>
              <a:t>Emin</a:t>
            </a:r>
            <a:r>
              <a:rPr lang="en-US" altLang="zh-CN" sz="2400" dirty="0" smtClean="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Gün</a:t>
            </a:r>
            <a:r>
              <a:rPr lang="en-US" altLang="zh-CN" sz="2400" dirty="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Sirer</a:t>
            </a:r>
            <a:endParaRPr lang="en-US" altLang="zh-CN" sz="2400" dirty="0" smtClean="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康奈尔大学</a:t>
            </a:r>
            <a:r>
              <a:rPr lang="zh-CN" altLang="en-US" sz="2400" dirty="0" smtClean="0">
                <a:latin typeface="微软雅黑" panose="020B0503020204020204" pitchFamily="34" charset="-122"/>
                <a:ea typeface="微软雅黑" panose="020B0503020204020204" pitchFamily="34" charset="-122"/>
              </a:rPr>
              <a:t>教授</a:t>
            </a:r>
            <a:endParaRPr lang="en-US" altLang="zh-CN" sz="2400" dirty="0" smtClean="0">
              <a:latin typeface="微软雅黑" panose="020B0503020204020204" pitchFamily="34" charset="-122"/>
              <a:ea typeface="微软雅黑" panose="020B0503020204020204" pitchFamily="34" charset="-122"/>
            </a:endParaRPr>
          </a:p>
          <a:p>
            <a:pPr algn="ctr"/>
            <a:r>
              <a:rPr lang="zh-CN" altLang="en-US" sz="2400" dirty="0" smtClean="0">
                <a:latin typeface="微软雅黑" panose="020B0503020204020204" pitchFamily="34" charset="-122"/>
                <a:ea typeface="微软雅黑" panose="020B0503020204020204" pitchFamily="34" charset="-122"/>
              </a:rPr>
              <a:t>加密</a:t>
            </a:r>
            <a:r>
              <a:rPr lang="zh-CN" altLang="en-US" sz="2400" dirty="0">
                <a:latin typeface="微软雅黑" panose="020B0503020204020204" pitchFamily="34" charset="-122"/>
                <a:ea typeface="微软雅黑" panose="020B0503020204020204" pitchFamily="34" charset="-122"/>
              </a:rPr>
              <a:t>货币专家</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2240" y="1052736"/>
            <a:ext cx="1604337" cy="2228649"/>
          </a:xfrm>
          <a:prstGeom prst="rect">
            <a:avLst/>
          </a:prstGeom>
        </p:spPr>
      </p:pic>
    </p:spTree>
    <p:extLst>
      <p:ext uri="{BB962C8B-B14F-4D97-AF65-F5344CB8AC3E}">
        <p14:creationId xmlns:p14="http://schemas.microsoft.com/office/powerpoint/2010/main" val="1255967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问题</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sp>
        <p:nvSpPr>
          <p:cNvPr id="7" name="文本框 6"/>
          <p:cNvSpPr txBox="1"/>
          <p:nvPr/>
        </p:nvSpPr>
        <p:spPr>
          <a:xfrm>
            <a:off x="2555776" y="1331402"/>
            <a:ext cx="4442242" cy="584775"/>
          </a:xfrm>
          <a:prstGeom prst="rect">
            <a:avLst/>
          </a:prstGeom>
          <a:noFill/>
        </p:spPr>
        <p:txBody>
          <a:bodyPr wrap="none" rtlCol="0">
            <a:spAutoFit/>
          </a:bodyPr>
          <a:lstStyle/>
          <a:p>
            <a:r>
              <a:rPr kumimoji="1" lang="zh-CN" altLang="en-US" sz="3200" b="1" dirty="0" smtClean="0">
                <a:latin typeface="Microsoft YaHei" charset="-122"/>
                <a:ea typeface="Microsoft YaHei" charset="-122"/>
                <a:cs typeface="Microsoft YaHei" charset="-122"/>
              </a:rPr>
              <a:t>以太坊分片</a:t>
            </a:r>
            <a:r>
              <a:rPr kumimoji="1" lang="zh-CN" altLang="en-US" sz="3200" b="1" smtClean="0">
                <a:latin typeface="Microsoft YaHei" charset="-122"/>
                <a:ea typeface="Microsoft YaHei" charset="-122"/>
                <a:cs typeface="Microsoft YaHei" charset="-122"/>
              </a:rPr>
              <a:t>技术  </a:t>
            </a:r>
            <a:r>
              <a:rPr kumimoji="1" lang="en-US" altLang="zh-CN" sz="3200" b="1" dirty="0" smtClean="0">
                <a:latin typeface="Microsoft YaHei" charset="-122"/>
                <a:ea typeface="Microsoft YaHei" charset="-122"/>
                <a:cs typeface="Microsoft YaHei" charset="-122"/>
              </a:rPr>
              <a:t>(</a:t>
            </a:r>
            <a:r>
              <a:rPr kumimoji="1" lang="zh-CN" altLang="en-US" sz="3200" b="1" dirty="0" smtClean="0">
                <a:latin typeface="Microsoft YaHei" charset="-122"/>
                <a:ea typeface="Microsoft YaHei" charset="-122"/>
                <a:cs typeface="Microsoft YaHei" charset="-122"/>
              </a:rPr>
              <a:t>奖惩</a:t>
            </a:r>
            <a:r>
              <a:rPr kumimoji="1" lang="en-US" altLang="zh-CN" sz="3200" b="1" dirty="0" smtClean="0">
                <a:latin typeface="Microsoft YaHei" charset="-122"/>
                <a:ea typeface="Microsoft YaHei" charset="-122"/>
                <a:cs typeface="Microsoft YaHei" charset="-122"/>
              </a:rPr>
              <a:t>)</a:t>
            </a:r>
            <a:endParaRPr kumimoji="1" lang="zh-CN" altLang="en-US" sz="3200" b="1" dirty="0">
              <a:latin typeface="Microsoft YaHei" charset="-122"/>
              <a:ea typeface="Microsoft YaHei" charset="-122"/>
              <a:cs typeface="Microsoft YaHei"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722562358"/>
              </p:ext>
            </p:extLst>
          </p:nvPr>
        </p:nvGraphicFramePr>
        <p:xfrm>
          <a:off x="539552" y="2348880"/>
          <a:ext cx="8229600" cy="3840480"/>
        </p:xfrm>
        <a:graphic>
          <a:graphicData uri="http://schemas.openxmlformats.org/drawingml/2006/table">
            <a:tbl>
              <a:tblPr/>
              <a:tblGrid>
                <a:gridCol w="8229600">
                  <a:extLst>
                    <a:ext uri="{9D8B030D-6E8A-4147-A177-3AD203B41FA5}">
                      <a16:colId xmlns:a16="http://schemas.microsoft.com/office/drawing/2014/main" val="20000"/>
                    </a:ext>
                  </a:extLst>
                </a:gridCol>
              </a:tblGrid>
              <a:tr h="0">
                <a:tc>
                  <a:txBody>
                    <a:bodyPr/>
                    <a:lstStyle/>
                    <a:p>
                      <a:r>
                        <a:rPr lang="en-US" sz="1800" b="1" dirty="0">
                          <a:solidFill>
                            <a:schemeClr val="tx1"/>
                          </a:solidFill>
                          <a:effectLst/>
                          <a:latin typeface="Microsoft YaHei" charset="-122"/>
                          <a:ea typeface="Microsoft YaHei" charset="-122"/>
                          <a:cs typeface="Microsoft YaHei" charset="-122"/>
                        </a:rPr>
                        <a:t>Validate normally 正常运行(验证)</a:t>
                      </a:r>
                      <a:br>
                        <a:rPr lang="en-US" sz="1800" b="1" dirty="0">
                          <a:solidFill>
                            <a:schemeClr val="tx1"/>
                          </a:solidFill>
                          <a:effectLst/>
                          <a:latin typeface="Microsoft YaHei" charset="-122"/>
                          <a:ea typeface="Microsoft YaHei" charset="-122"/>
                          <a:cs typeface="Microsoft YaHei" charset="-122"/>
                        </a:rPr>
                      </a:br>
                      <a:r>
                        <a:rPr lang="en-US" sz="1800" b="1" dirty="0">
                          <a:solidFill>
                            <a:schemeClr val="tx1"/>
                          </a:solidFill>
                          <a:effectLst/>
                          <a:latin typeface="Microsoft YaHei" charset="-122"/>
                          <a:ea typeface="Microsoft YaHei" charset="-122"/>
                          <a:cs typeface="Microsoft YaHei" charset="-122"/>
                        </a:rPr>
                        <a:t>● &gt;2⁄3 of other validators validate normally: earn interest rate </a:t>
                      </a:r>
                      <a:endParaRPr lang="en-US" b="1" dirty="0">
                        <a:solidFill>
                          <a:schemeClr val="tx1"/>
                        </a:solidFill>
                        <a:effectLst/>
                        <a:latin typeface="Microsoft YaHei" charset="-122"/>
                        <a:ea typeface="Microsoft YaHei" charset="-122"/>
                        <a:cs typeface="Microsoft YaHei" charset="-122"/>
                      </a:endParaRPr>
                    </a:p>
                    <a:p>
                      <a:r>
                        <a:rPr lang="en-US" sz="1800" b="1" dirty="0">
                          <a:solidFill>
                            <a:schemeClr val="tx1"/>
                          </a:solidFill>
                          <a:effectLst/>
                          <a:latin typeface="Microsoft YaHei" charset="-122"/>
                          <a:ea typeface="Microsoft YaHei" charset="-122"/>
                          <a:cs typeface="Microsoft YaHei" charset="-122"/>
                        </a:rPr>
                        <a:t>如果至少2⁄3 </a:t>
                      </a:r>
                      <a:r>
                        <a:rPr lang="en-US" sz="1800" b="1" dirty="0" err="1">
                          <a:solidFill>
                            <a:schemeClr val="tx1"/>
                          </a:solidFill>
                          <a:effectLst/>
                          <a:latin typeface="Microsoft YaHei" charset="-122"/>
                          <a:ea typeface="Microsoft YaHei" charset="-122"/>
                          <a:cs typeface="Microsoft YaHei" charset="-122"/>
                        </a:rPr>
                        <a:t>其他的节点正常运行:可以得到利息</a:t>
                      </a:r>
                      <a:r>
                        <a:rPr lang="en-US" sz="1800" b="1" dirty="0">
                          <a:solidFill>
                            <a:schemeClr val="tx1"/>
                          </a:solidFill>
                          <a:effectLst/>
                          <a:latin typeface="Microsoft YaHei" charset="-122"/>
                          <a:ea typeface="Microsoft YaHei" charset="-122"/>
                          <a:cs typeface="Microsoft YaHei" charset="-122"/>
                        </a:rPr>
                        <a:t> </a:t>
                      </a:r>
                      <a:endParaRPr lang="en-US"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US" sz="1800" b="1" dirty="0">
                          <a:solidFill>
                            <a:schemeClr val="tx1"/>
                          </a:solidFill>
                          <a:effectLst/>
                          <a:latin typeface="Microsoft YaHei" charset="-122"/>
                          <a:ea typeface="Microsoft YaHei" charset="-122"/>
                          <a:cs typeface="Microsoft YaHei" charset="-122"/>
                        </a:rPr>
                        <a:t>Go offline 离线 </a:t>
                      </a:r>
                      <a:endParaRPr lang="en-US" b="1" dirty="0">
                        <a:solidFill>
                          <a:schemeClr val="tx1"/>
                        </a:solidFill>
                        <a:effectLst/>
                        <a:latin typeface="Microsoft YaHei" charset="-122"/>
                        <a:ea typeface="Microsoft YaHei" charset="-122"/>
                        <a:cs typeface="Microsoft YaHei" charset="-122"/>
                      </a:endParaRPr>
                    </a:p>
                    <a:p>
                      <a:pPr>
                        <a:buFont typeface="Arial" charset="0"/>
                        <a:buChar char="•"/>
                      </a:pPr>
                      <a:r>
                        <a:rPr lang="en-US" sz="1800" b="1" dirty="0">
                          <a:solidFill>
                            <a:schemeClr val="tx1"/>
                          </a:solidFill>
                          <a:effectLst/>
                          <a:latin typeface="Microsoft YaHei" charset="-122"/>
                          <a:ea typeface="Microsoft YaHei" charset="-122"/>
                          <a:cs typeface="Microsoft YaHei" charset="-122"/>
                        </a:rPr>
                        <a:t>●  &gt;2⁄3 of other validators validate normally: small penalties </a:t>
                      </a:r>
                      <a:endParaRPr lang="en-US" b="1" dirty="0">
                        <a:solidFill>
                          <a:schemeClr val="tx1"/>
                        </a:solidFill>
                        <a:effectLst/>
                        <a:latin typeface="Microsoft YaHei" charset="-122"/>
                        <a:ea typeface="Microsoft YaHei" charset="-122"/>
                        <a:cs typeface="Microsoft YaHei" charset="-122"/>
                      </a:endParaRPr>
                    </a:p>
                    <a:p>
                      <a:pPr>
                        <a:buFont typeface="Arial" charset="0"/>
                        <a:buChar char="•"/>
                      </a:pPr>
                      <a:r>
                        <a:rPr lang="en-US" sz="1800" b="1" dirty="0">
                          <a:solidFill>
                            <a:schemeClr val="tx1"/>
                          </a:solidFill>
                          <a:effectLst/>
                          <a:latin typeface="Microsoft YaHei" charset="-122"/>
                          <a:ea typeface="Microsoft YaHei" charset="-122"/>
                          <a:cs typeface="Microsoft YaHei" charset="-122"/>
                        </a:rPr>
                        <a:t>如果至少2⁄3 </a:t>
                      </a:r>
                      <a:r>
                        <a:rPr lang="en-US" sz="1800" b="1" dirty="0" err="1">
                          <a:solidFill>
                            <a:schemeClr val="tx1"/>
                          </a:solidFill>
                          <a:effectLst/>
                          <a:latin typeface="Microsoft YaHei" charset="-122"/>
                          <a:ea typeface="Microsoft YaHei" charset="-122"/>
                          <a:cs typeface="Microsoft YaHei" charset="-122"/>
                        </a:rPr>
                        <a:t>其他的节点正常运行:小的罚款</a:t>
                      </a:r>
                      <a:r>
                        <a:rPr lang="en-US" sz="1800" b="1" dirty="0">
                          <a:solidFill>
                            <a:schemeClr val="tx1"/>
                          </a:solidFill>
                          <a:effectLst/>
                          <a:latin typeface="Microsoft YaHei" charset="-122"/>
                          <a:ea typeface="Microsoft YaHei" charset="-122"/>
                          <a:cs typeface="Microsoft YaHei" charset="-122"/>
                        </a:rPr>
                        <a:t> </a:t>
                      </a:r>
                      <a:endParaRPr lang="en-US" b="1" dirty="0">
                        <a:solidFill>
                          <a:schemeClr val="tx1"/>
                        </a:solidFill>
                        <a:effectLst/>
                        <a:latin typeface="Microsoft YaHei" charset="-122"/>
                        <a:ea typeface="Microsoft YaHei" charset="-122"/>
                        <a:cs typeface="Microsoft YaHei" charset="-122"/>
                      </a:endParaRPr>
                    </a:p>
                    <a:p>
                      <a:pPr>
                        <a:buFont typeface="Arial" charset="0"/>
                        <a:buChar char="•"/>
                      </a:pPr>
                      <a:r>
                        <a:rPr lang="en-US" sz="1800" b="1" dirty="0">
                          <a:solidFill>
                            <a:schemeClr val="tx1"/>
                          </a:solidFill>
                          <a:effectLst/>
                          <a:latin typeface="Microsoft YaHei" charset="-122"/>
                          <a:ea typeface="Microsoft YaHei" charset="-122"/>
                          <a:cs typeface="Microsoft YaHei" charset="-122"/>
                        </a:rPr>
                        <a:t>●  Otherwise, large penalties (quadratic leak) </a:t>
                      </a:r>
                      <a:endParaRPr lang="en-US" b="1" dirty="0">
                        <a:solidFill>
                          <a:schemeClr val="tx1"/>
                        </a:solidFill>
                        <a:effectLst/>
                        <a:latin typeface="Microsoft YaHei" charset="-122"/>
                        <a:ea typeface="Microsoft YaHei" charset="-122"/>
                        <a:cs typeface="Microsoft YaHei" charset="-122"/>
                      </a:endParaRPr>
                    </a:p>
                    <a:p>
                      <a:pPr>
                        <a:buFont typeface="Arial" charset="0"/>
                        <a:buChar char="•"/>
                      </a:pPr>
                      <a:r>
                        <a:rPr lang="en-US" sz="1800" b="1" dirty="0">
                          <a:solidFill>
                            <a:schemeClr val="tx1"/>
                          </a:solidFill>
                          <a:effectLst/>
                          <a:latin typeface="Microsoft YaHei" charset="-122"/>
                          <a:ea typeface="Microsoft YaHei" charset="-122"/>
                          <a:cs typeface="Microsoft YaHei" charset="-122"/>
                        </a:rPr>
                        <a:t>如果很多其他的节点也离线，大的罚款(二次行泄漏机制) </a:t>
                      </a:r>
                      <a:endParaRPr lang="en-US"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sz="1800" b="1" dirty="0">
                          <a:solidFill>
                            <a:schemeClr val="tx1"/>
                          </a:solidFill>
                          <a:effectLst/>
                          <a:latin typeface="Microsoft YaHei" charset="-122"/>
                          <a:ea typeface="Microsoft YaHei" charset="-122"/>
                          <a:cs typeface="Microsoft YaHei" charset="-122"/>
                        </a:rPr>
                        <a:t>Sign invalid or contradictory messages </a:t>
                      </a:r>
                      <a:endParaRPr lang="en-US" sz="1800" b="1" dirty="0" smtClean="0">
                        <a:solidFill>
                          <a:schemeClr val="tx1"/>
                        </a:solidFill>
                        <a:effectLst/>
                        <a:latin typeface="Microsoft YaHei" charset="-122"/>
                        <a:ea typeface="Microsoft YaHei" charset="-122"/>
                        <a:cs typeface="Microsoft YaHei" charset="-122"/>
                      </a:endParaRPr>
                    </a:p>
                    <a:p>
                      <a:r>
                        <a:rPr lang="en-US" sz="1800" b="1" dirty="0" smtClean="0">
                          <a:solidFill>
                            <a:schemeClr val="tx1"/>
                          </a:solidFill>
                          <a:effectLst/>
                          <a:latin typeface="Microsoft YaHei" charset="-122"/>
                          <a:ea typeface="Microsoft YaHei" charset="-122"/>
                          <a:cs typeface="Microsoft YaHei" charset="-122"/>
                        </a:rPr>
                        <a:t>签名有错误或者跟自己有冲突的信息 </a:t>
                      </a:r>
                      <a:endParaRPr lang="en-US" b="1" dirty="0">
                        <a:solidFill>
                          <a:schemeClr val="tx1"/>
                        </a:solidFill>
                        <a:effectLst/>
                        <a:latin typeface="Microsoft YaHei" charset="-122"/>
                        <a:ea typeface="Microsoft YaHei" charset="-122"/>
                        <a:cs typeface="Microsoft YaHei" charset="-122"/>
                      </a:endParaRPr>
                    </a:p>
                    <a:p>
                      <a:r>
                        <a:rPr lang="en-US" sz="1800" b="1" dirty="0">
                          <a:solidFill>
                            <a:schemeClr val="tx1"/>
                          </a:solidFill>
                          <a:effectLst/>
                          <a:latin typeface="Microsoft YaHei" charset="-122"/>
                          <a:ea typeface="Microsoft YaHei" charset="-122"/>
                          <a:cs typeface="Microsoft YaHei" charset="-122"/>
                        </a:rPr>
                        <a:t>● Penalty proportional to percentage of other validators that also signed invalid or contradictory messages </a:t>
                      </a:r>
                      <a:endParaRPr lang="en-US" b="1" dirty="0">
                        <a:solidFill>
                          <a:schemeClr val="tx1"/>
                        </a:solidFill>
                        <a:effectLst/>
                        <a:latin typeface="Microsoft YaHei" charset="-122"/>
                        <a:ea typeface="Microsoft YaHei" charset="-122"/>
                        <a:cs typeface="Microsoft YaHei" charset="-122"/>
                      </a:endParaRPr>
                    </a:p>
                    <a:p>
                      <a:r>
                        <a:rPr lang="en-US" sz="1800" b="1" dirty="0">
                          <a:solidFill>
                            <a:schemeClr val="tx1"/>
                          </a:solidFill>
                          <a:effectLst/>
                          <a:latin typeface="Microsoft YaHei" charset="-122"/>
                          <a:ea typeface="Microsoft YaHei" charset="-122"/>
                          <a:cs typeface="Microsoft YaHei" charset="-122"/>
                        </a:rPr>
                        <a:t>● 罚款与其他犯错验证节点的数量成正比 </a:t>
                      </a:r>
                      <a:endParaRPr lang="en-US"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830619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问题</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sp>
        <p:nvSpPr>
          <p:cNvPr id="7" name="文本框 6"/>
          <p:cNvSpPr txBox="1"/>
          <p:nvPr/>
        </p:nvSpPr>
        <p:spPr>
          <a:xfrm>
            <a:off x="2555776" y="1331402"/>
            <a:ext cx="4442242" cy="584775"/>
          </a:xfrm>
          <a:prstGeom prst="rect">
            <a:avLst/>
          </a:prstGeom>
          <a:noFill/>
        </p:spPr>
        <p:txBody>
          <a:bodyPr wrap="none" rtlCol="0">
            <a:spAutoFit/>
          </a:bodyPr>
          <a:lstStyle/>
          <a:p>
            <a:r>
              <a:rPr kumimoji="1" lang="zh-CN" altLang="en-US" sz="3200" b="1" dirty="0" smtClean="0">
                <a:latin typeface="Microsoft YaHei" charset="-122"/>
                <a:ea typeface="Microsoft YaHei" charset="-122"/>
                <a:cs typeface="Microsoft YaHei" charset="-122"/>
              </a:rPr>
              <a:t>以太坊分片技术  </a:t>
            </a:r>
            <a:r>
              <a:rPr kumimoji="1" lang="en-US" altLang="zh-CN" sz="3200" b="1" dirty="0" smtClean="0">
                <a:latin typeface="Microsoft YaHei" charset="-122"/>
                <a:ea typeface="Microsoft YaHei" charset="-122"/>
                <a:cs typeface="Microsoft YaHei" charset="-122"/>
              </a:rPr>
              <a:t>(</a:t>
            </a:r>
            <a:r>
              <a:rPr kumimoji="1" lang="zh-CN" altLang="en-US" sz="3200" b="1" dirty="0" smtClean="0">
                <a:latin typeface="Microsoft YaHei" charset="-122"/>
                <a:ea typeface="Microsoft YaHei" charset="-122"/>
                <a:cs typeface="Microsoft YaHei" charset="-122"/>
              </a:rPr>
              <a:t>奖惩</a:t>
            </a:r>
            <a:r>
              <a:rPr kumimoji="1" lang="en-US" altLang="zh-CN" sz="3200" b="1" dirty="0" smtClean="0">
                <a:latin typeface="Microsoft YaHei" charset="-122"/>
                <a:ea typeface="Microsoft YaHei" charset="-122"/>
                <a:cs typeface="Microsoft YaHei" charset="-122"/>
              </a:rPr>
              <a:t>)</a:t>
            </a:r>
            <a:endParaRPr kumimoji="1" lang="zh-CN" altLang="en-US" sz="3200" b="1" dirty="0">
              <a:latin typeface="Microsoft YaHei" charset="-122"/>
              <a:ea typeface="Microsoft YaHei" charset="-122"/>
              <a:cs typeface="Microsoft YaHei" charset="-122"/>
            </a:endParaRPr>
          </a:p>
        </p:txBody>
      </p:sp>
      <p:sp>
        <p:nvSpPr>
          <p:cNvPr id="4" name="文本框 3"/>
          <p:cNvSpPr txBox="1"/>
          <p:nvPr/>
        </p:nvSpPr>
        <p:spPr>
          <a:xfrm>
            <a:off x="1165660" y="5013176"/>
            <a:ext cx="7222474" cy="1569660"/>
          </a:xfrm>
          <a:prstGeom prst="rect">
            <a:avLst/>
          </a:prstGeom>
          <a:noFill/>
        </p:spPr>
        <p:txBody>
          <a:bodyPr wrap="square" rtlCol="0">
            <a:spAutoFit/>
          </a:bodyPr>
          <a:lstStyle/>
          <a:p>
            <a:pPr>
              <a:defRPr/>
            </a:pPr>
            <a:r>
              <a:rPr lang="zh-CN" altLang="en-US" sz="2400" b="1" dirty="0">
                <a:latin typeface="Microsoft YaHei" charset="-122"/>
                <a:ea typeface="Microsoft YaHei" charset="-122"/>
                <a:cs typeface="Microsoft YaHei" charset="-122"/>
              </a:rPr>
              <a:t>罚款机制给了节点激励，使其设置自己的安全保护机制，尽量不跟</a:t>
            </a:r>
            <a:r>
              <a:rPr lang="zh-CN" altLang="en-US" sz="2400" b="1" dirty="0" smtClean="0">
                <a:latin typeface="Microsoft YaHei" charset="-122"/>
                <a:ea typeface="Microsoft YaHei" charset="-122"/>
                <a:cs typeface="Microsoft YaHei" charset="-122"/>
              </a:rPr>
              <a:t>其他节点</a:t>
            </a:r>
            <a:r>
              <a:rPr lang="zh-CN" altLang="en-US" sz="2400" b="1" dirty="0">
                <a:latin typeface="Microsoft YaHei" charset="-122"/>
                <a:ea typeface="Microsoft YaHei" charset="-122"/>
                <a:cs typeface="Microsoft YaHei" charset="-122"/>
              </a:rPr>
              <a:t>的安全保护</a:t>
            </a:r>
            <a:r>
              <a:rPr lang="zh-CN" altLang="en-US" sz="2400" b="1" dirty="0">
                <a:solidFill>
                  <a:srgbClr val="FF0000"/>
                </a:solidFill>
                <a:latin typeface="Microsoft YaHei" charset="-122"/>
                <a:ea typeface="Microsoft YaHei" charset="-122"/>
                <a:cs typeface="Microsoft YaHei" charset="-122"/>
              </a:rPr>
              <a:t>同时失败 </a:t>
            </a:r>
          </a:p>
          <a:p>
            <a:pPr>
              <a:buFont typeface="+mj-lt"/>
              <a:buAutoNum type="arabicPeriod"/>
            </a:pPr>
            <a:endParaRPr lang="zh-CN" altLang="en-US" sz="2400" b="1" dirty="0">
              <a:solidFill>
                <a:srgbClr val="333333"/>
              </a:solidFill>
              <a:latin typeface="Microsoft YaHei" charset="-122"/>
              <a:ea typeface="Microsoft YaHei" charset="-122"/>
              <a:cs typeface="Microsoft YaHei" charset="-122"/>
            </a:endParaRPr>
          </a:p>
          <a:p>
            <a:endParaRPr kumimoji="1" lang="zh-CN" altLang="en-US" sz="2400" b="1" dirty="0">
              <a:latin typeface="Microsoft YaHei" charset="-122"/>
              <a:ea typeface="Microsoft YaHei" charset="-122"/>
              <a:cs typeface="Microsoft YaHei"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892743533"/>
              </p:ext>
            </p:extLst>
          </p:nvPr>
        </p:nvGraphicFramePr>
        <p:xfrm>
          <a:off x="539552" y="2825383"/>
          <a:ext cx="8229600" cy="1036320"/>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0">
                <a:tc>
                  <a:txBody>
                    <a:bodyPr/>
                    <a:lstStyle/>
                    <a:p>
                      <a:endParaRPr lang="zh-CN" altLang="en-US" b="1">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r>
                        <a:rPr lang="en-US" sz="1600" b="1" dirty="0" smtClean="0">
                          <a:solidFill>
                            <a:schemeClr val="tx1"/>
                          </a:solidFill>
                          <a:effectLst/>
                          <a:latin typeface="Microsoft YaHei" charset="-122"/>
                          <a:ea typeface="Microsoft YaHei" charset="-122"/>
                          <a:cs typeface="Microsoft YaHei" charset="-122"/>
                        </a:rPr>
                        <a:t>A</a:t>
                      </a:r>
                      <a:r>
                        <a:rPr lang="en-US" altLang="zh-CN" sz="1600" b="1" dirty="0" smtClean="0">
                          <a:solidFill>
                            <a:schemeClr val="tx1"/>
                          </a:solidFill>
                          <a:effectLst/>
                          <a:latin typeface="Microsoft YaHei" charset="-122"/>
                          <a:ea typeface="Microsoft YaHei" charset="-122"/>
                          <a:cs typeface="Microsoft YaHei" charset="-122"/>
                        </a:rPr>
                        <a:t>lice</a:t>
                      </a:r>
                      <a:r>
                        <a:rPr lang="en-US" sz="1600" b="1" dirty="0" smtClean="0">
                          <a:solidFill>
                            <a:schemeClr val="tx1"/>
                          </a:solidFill>
                          <a:effectLst/>
                          <a:latin typeface="Microsoft YaHei" charset="-122"/>
                          <a:ea typeface="Microsoft YaHei" charset="-122"/>
                          <a:cs typeface="Microsoft YaHei" charset="-122"/>
                        </a:rPr>
                        <a:t> 没被罚款 </a:t>
                      </a:r>
                      <a:endParaRPr lang="en-US"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r>
                        <a:rPr lang="en-US" sz="1600" b="1" dirty="0" smtClean="0">
                          <a:solidFill>
                            <a:schemeClr val="tx1"/>
                          </a:solidFill>
                          <a:effectLst/>
                          <a:latin typeface="Microsoft YaHei" charset="-122"/>
                          <a:ea typeface="Microsoft YaHei" charset="-122"/>
                          <a:cs typeface="Microsoft YaHei" charset="-122"/>
                        </a:rPr>
                        <a:t>A</a:t>
                      </a:r>
                      <a:r>
                        <a:rPr lang="en-US" altLang="zh-CN" sz="1600" b="1" dirty="0" smtClean="0">
                          <a:solidFill>
                            <a:schemeClr val="tx1"/>
                          </a:solidFill>
                          <a:effectLst/>
                          <a:latin typeface="Microsoft YaHei" charset="-122"/>
                          <a:ea typeface="Microsoft YaHei" charset="-122"/>
                          <a:cs typeface="Microsoft YaHei" charset="-122"/>
                        </a:rPr>
                        <a:t>lice</a:t>
                      </a:r>
                      <a:r>
                        <a:rPr lang="zh-CN" altLang="en-US" sz="1600" b="1" baseline="0" dirty="0" smtClean="0">
                          <a:solidFill>
                            <a:schemeClr val="tx1"/>
                          </a:solidFill>
                          <a:effectLst/>
                          <a:latin typeface="Microsoft YaHei" charset="-122"/>
                          <a:ea typeface="Microsoft YaHei" charset="-122"/>
                          <a:cs typeface="Microsoft YaHei" charset="-122"/>
                        </a:rPr>
                        <a:t> </a:t>
                      </a:r>
                      <a:r>
                        <a:rPr lang="en-US" sz="1600" b="1" dirty="0" smtClean="0">
                          <a:solidFill>
                            <a:schemeClr val="tx1"/>
                          </a:solidFill>
                          <a:effectLst/>
                          <a:latin typeface="Microsoft YaHei" charset="-122"/>
                          <a:ea typeface="Microsoft YaHei" charset="-122"/>
                          <a:cs typeface="Microsoft YaHei" charset="-122"/>
                        </a:rPr>
                        <a:t>被罚款 </a:t>
                      </a:r>
                      <a:endParaRPr lang="en-US"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US" sz="1600" b="1" dirty="0" smtClean="0">
                          <a:solidFill>
                            <a:schemeClr val="tx1"/>
                          </a:solidFill>
                          <a:effectLst/>
                          <a:latin typeface="Microsoft YaHei" charset="-122"/>
                          <a:ea typeface="Microsoft YaHei" charset="-122"/>
                          <a:cs typeface="Microsoft YaHei" charset="-122"/>
                        </a:rPr>
                        <a:t>B</a:t>
                      </a:r>
                      <a:r>
                        <a:rPr lang="en-US" altLang="zh-CN" sz="1600" b="1" dirty="0" smtClean="0">
                          <a:solidFill>
                            <a:schemeClr val="tx1"/>
                          </a:solidFill>
                          <a:effectLst/>
                          <a:latin typeface="Microsoft YaHei" charset="-122"/>
                          <a:ea typeface="Microsoft YaHei" charset="-122"/>
                          <a:cs typeface="Microsoft YaHei" charset="-122"/>
                        </a:rPr>
                        <a:t>ob</a:t>
                      </a:r>
                      <a:r>
                        <a:rPr lang="zh-CN" altLang="en-US" sz="1600" b="1" dirty="0" smtClean="0">
                          <a:solidFill>
                            <a:schemeClr val="tx1"/>
                          </a:solidFill>
                          <a:effectLst/>
                          <a:latin typeface="Microsoft YaHei" charset="-122"/>
                          <a:ea typeface="Microsoft YaHei" charset="-122"/>
                          <a:cs typeface="Microsoft YaHei" charset="-122"/>
                        </a:rPr>
                        <a:t> </a:t>
                      </a:r>
                      <a:r>
                        <a:rPr lang="en-US" sz="1600" b="1" dirty="0" smtClean="0">
                          <a:solidFill>
                            <a:schemeClr val="tx1"/>
                          </a:solidFill>
                          <a:effectLst/>
                          <a:latin typeface="Microsoft YaHei" charset="-122"/>
                          <a:ea typeface="Microsoft YaHei" charset="-122"/>
                          <a:cs typeface="Microsoft YaHei" charset="-122"/>
                        </a:rPr>
                        <a:t>没被罚款 </a:t>
                      </a:r>
                      <a:endParaRPr lang="en-US"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r>
                        <a:rPr lang="mr-IN" sz="1600" b="1" dirty="0">
                          <a:solidFill>
                            <a:schemeClr val="tx1"/>
                          </a:solidFill>
                          <a:effectLst/>
                          <a:latin typeface="Microsoft YaHei" charset="-122"/>
                          <a:ea typeface="Microsoft YaHei" charset="-122"/>
                          <a:cs typeface="Microsoft YaHei" charset="-122"/>
                        </a:rPr>
                        <a:t>(0, 0) </a:t>
                      </a:r>
                      <a:endParaRPr lang="mr-IN"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r>
                        <a:rPr lang="mr-IN" sz="1600" b="1" dirty="0">
                          <a:solidFill>
                            <a:schemeClr val="tx1"/>
                          </a:solidFill>
                          <a:effectLst/>
                          <a:latin typeface="Microsoft YaHei" charset="-122"/>
                          <a:ea typeface="Microsoft YaHei" charset="-122"/>
                          <a:cs typeface="Microsoft YaHei" charset="-122"/>
                        </a:rPr>
                        <a:t>(-</a:t>
                      </a:r>
                      <a:r>
                        <a:rPr lang="mr-IN" sz="1600" b="1" dirty="0" smtClean="0">
                          <a:solidFill>
                            <a:schemeClr val="tx1"/>
                          </a:solidFill>
                          <a:effectLst/>
                          <a:latin typeface="Microsoft YaHei" charset="-122"/>
                          <a:ea typeface="Microsoft YaHei" charset="-122"/>
                          <a:cs typeface="Microsoft YaHei" charset="-122"/>
                        </a:rPr>
                        <a:t>1</a:t>
                      </a:r>
                      <a:r>
                        <a:rPr lang="en-US" altLang="zh-CN" sz="1600" b="1" dirty="0" smtClean="0">
                          <a:solidFill>
                            <a:schemeClr val="tx1"/>
                          </a:solidFill>
                          <a:effectLst/>
                          <a:latin typeface="Microsoft YaHei" charset="-122"/>
                          <a:ea typeface="Microsoft YaHei" charset="-122"/>
                          <a:cs typeface="Microsoft YaHei" charset="-122"/>
                        </a:rPr>
                        <a:t>0</a:t>
                      </a:r>
                      <a:r>
                        <a:rPr lang="mr-IN" sz="1600" b="1" dirty="0" smtClean="0">
                          <a:solidFill>
                            <a:schemeClr val="tx1"/>
                          </a:solidFill>
                          <a:effectLst/>
                          <a:latin typeface="Microsoft YaHei" charset="-122"/>
                          <a:ea typeface="Microsoft YaHei" charset="-122"/>
                          <a:cs typeface="Microsoft YaHei" charset="-122"/>
                        </a:rPr>
                        <a:t>, </a:t>
                      </a:r>
                      <a:r>
                        <a:rPr lang="mr-IN" sz="1600" b="1" dirty="0">
                          <a:solidFill>
                            <a:schemeClr val="tx1"/>
                          </a:solidFill>
                          <a:effectLst/>
                          <a:latin typeface="Microsoft YaHei" charset="-122"/>
                          <a:ea typeface="Microsoft YaHei" charset="-122"/>
                          <a:cs typeface="Microsoft YaHei" charset="-122"/>
                        </a:rPr>
                        <a:t>0) </a:t>
                      </a:r>
                      <a:endParaRPr lang="mr-IN"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sz="1600" b="1" dirty="0" smtClean="0">
                          <a:solidFill>
                            <a:schemeClr val="tx1"/>
                          </a:solidFill>
                          <a:effectLst/>
                          <a:latin typeface="Microsoft YaHei" charset="-122"/>
                          <a:ea typeface="Microsoft YaHei" charset="-122"/>
                          <a:cs typeface="Microsoft YaHei" charset="-122"/>
                        </a:rPr>
                        <a:t>B</a:t>
                      </a:r>
                      <a:r>
                        <a:rPr lang="en-US" altLang="zh-CN" sz="1600" b="1" dirty="0" smtClean="0">
                          <a:solidFill>
                            <a:schemeClr val="tx1"/>
                          </a:solidFill>
                          <a:effectLst/>
                          <a:latin typeface="Microsoft YaHei" charset="-122"/>
                          <a:ea typeface="Microsoft YaHei" charset="-122"/>
                          <a:cs typeface="Microsoft YaHei" charset="-122"/>
                        </a:rPr>
                        <a:t>ob</a:t>
                      </a:r>
                      <a:r>
                        <a:rPr lang="zh-CN" altLang="en-US" sz="1600" b="1" baseline="0" dirty="0" smtClean="0">
                          <a:solidFill>
                            <a:schemeClr val="tx1"/>
                          </a:solidFill>
                          <a:effectLst/>
                          <a:latin typeface="Microsoft YaHei" charset="-122"/>
                          <a:ea typeface="Microsoft YaHei" charset="-122"/>
                          <a:cs typeface="Microsoft YaHei" charset="-122"/>
                        </a:rPr>
                        <a:t> </a:t>
                      </a:r>
                      <a:r>
                        <a:rPr lang="en-US" sz="1600" b="1" dirty="0" smtClean="0">
                          <a:solidFill>
                            <a:schemeClr val="tx1"/>
                          </a:solidFill>
                          <a:effectLst/>
                          <a:latin typeface="Microsoft YaHei" charset="-122"/>
                          <a:ea typeface="Microsoft YaHei" charset="-122"/>
                          <a:cs typeface="Microsoft YaHei" charset="-122"/>
                        </a:rPr>
                        <a:t>被罚款 </a:t>
                      </a:r>
                      <a:endParaRPr lang="en-US"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r>
                        <a:rPr lang="is-IS" sz="1600" b="1" dirty="0">
                          <a:solidFill>
                            <a:schemeClr val="tx1"/>
                          </a:solidFill>
                          <a:effectLst/>
                          <a:latin typeface="Microsoft YaHei" charset="-122"/>
                          <a:ea typeface="Microsoft YaHei" charset="-122"/>
                          <a:cs typeface="Microsoft YaHei" charset="-122"/>
                        </a:rPr>
                        <a:t>(0, -</a:t>
                      </a:r>
                      <a:r>
                        <a:rPr lang="is-IS" sz="1600" b="1" dirty="0" smtClean="0">
                          <a:solidFill>
                            <a:schemeClr val="tx1"/>
                          </a:solidFill>
                          <a:effectLst/>
                          <a:latin typeface="Microsoft YaHei" charset="-122"/>
                          <a:ea typeface="Microsoft YaHei" charset="-122"/>
                          <a:cs typeface="Microsoft YaHei" charset="-122"/>
                        </a:rPr>
                        <a:t>1</a:t>
                      </a:r>
                      <a:r>
                        <a:rPr lang="en-US" altLang="zh-CN" sz="1600" b="1" dirty="0" smtClean="0">
                          <a:solidFill>
                            <a:schemeClr val="tx1"/>
                          </a:solidFill>
                          <a:effectLst/>
                          <a:latin typeface="Microsoft YaHei" charset="-122"/>
                          <a:ea typeface="Microsoft YaHei" charset="-122"/>
                          <a:cs typeface="Microsoft YaHei" charset="-122"/>
                        </a:rPr>
                        <a:t>0</a:t>
                      </a:r>
                      <a:r>
                        <a:rPr lang="is-IS" sz="1600" b="1" dirty="0" smtClean="0">
                          <a:solidFill>
                            <a:schemeClr val="tx1"/>
                          </a:solidFill>
                          <a:effectLst/>
                          <a:latin typeface="Microsoft YaHei" charset="-122"/>
                          <a:ea typeface="Microsoft YaHei" charset="-122"/>
                          <a:cs typeface="Microsoft YaHei" charset="-122"/>
                        </a:rPr>
                        <a:t>) </a:t>
                      </a:r>
                      <a:endParaRPr lang="is-IS"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r>
                        <a:rPr lang="mr-IN" sz="1600" b="1" dirty="0" smtClean="0">
                          <a:solidFill>
                            <a:schemeClr val="tx1"/>
                          </a:solidFill>
                          <a:effectLst/>
                          <a:latin typeface="Microsoft YaHei" charset="-122"/>
                          <a:ea typeface="Microsoft YaHei" charset="-122"/>
                          <a:cs typeface="Microsoft YaHei" charset="-122"/>
                        </a:rPr>
                        <a:t>(-</a:t>
                      </a:r>
                      <a:r>
                        <a:rPr lang="en-US" altLang="zh-CN" sz="1600" b="1" dirty="0" smtClean="0">
                          <a:solidFill>
                            <a:schemeClr val="tx1"/>
                          </a:solidFill>
                          <a:effectLst/>
                          <a:latin typeface="Microsoft YaHei" charset="-122"/>
                          <a:ea typeface="Microsoft YaHei" charset="-122"/>
                          <a:cs typeface="Microsoft YaHei" charset="-122"/>
                        </a:rPr>
                        <a:t>18</a:t>
                      </a:r>
                      <a:r>
                        <a:rPr lang="mr-IN" sz="1600" b="1" dirty="0" smtClean="0">
                          <a:solidFill>
                            <a:schemeClr val="tx1"/>
                          </a:solidFill>
                          <a:effectLst/>
                          <a:latin typeface="Microsoft YaHei" charset="-122"/>
                          <a:ea typeface="Microsoft YaHei" charset="-122"/>
                          <a:cs typeface="Microsoft YaHei" charset="-122"/>
                        </a:rPr>
                        <a:t>, -</a:t>
                      </a:r>
                      <a:r>
                        <a:rPr lang="en-US" altLang="zh-CN" sz="1600" b="1" dirty="0" smtClean="0">
                          <a:solidFill>
                            <a:schemeClr val="tx1"/>
                          </a:solidFill>
                          <a:effectLst/>
                          <a:latin typeface="Microsoft YaHei" charset="-122"/>
                          <a:ea typeface="Microsoft YaHei" charset="-122"/>
                          <a:cs typeface="Microsoft YaHei" charset="-122"/>
                        </a:rPr>
                        <a:t>18</a:t>
                      </a:r>
                      <a:r>
                        <a:rPr lang="mr-IN" sz="1600" b="1" dirty="0" smtClean="0">
                          <a:solidFill>
                            <a:schemeClr val="tx1"/>
                          </a:solidFill>
                          <a:effectLst/>
                          <a:latin typeface="Microsoft YaHei" charset="-122"/>
                          <a:ea typeface="Microsoft YaHei" charset="-122"/>
                          <a:cs typeface="Microsoft YaHei" charset="-122"/>
                        </a:rPr>
                        <a:t>) </a:t>
                      </a:r>
                      <a:endParaRPr lang="mr-IN" b="1" dirty="0">
                        <a:solidFill>
                          <a:schemeClr val="tx1"/>
                        </a:solidFill>
                        <a:effectLst/>
                        <a:latin typeface="Microsoft YaHei" charset="-122"/>
                        <a:ea typeface="Microsoft YaHei" charset="-122"/>
                        <a:cs typeface="Microsoft YaHei" charset="-122"/>
                      </a:endParaRPr>
                    </a:p>
                  </a:txBody>
                  <a:tcPr anchor="ctr">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035415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问题</a:t>
            </a:r>
            <a:endParaRPr lang="zh-CN" altLang="en-US" dirty="0">
              <a:latin typeface="微软雅黑" panose="020B0503020204020204" pitchFamily="34" charset="-122"/>
            </a:endParaRPr>
          </a:p>
        </p:txBody>
      </p:sp>
      <p:sp>
        <p:nvSpPr>
          <p:cNvPr id="3" name="object 2"/>
          <p:cNvSpPr txBox="1"/>
          <p:nvPr/>
        </p:nvSpPr>
        <p:spPr>
          <a:xfrm>
            <a:off x="8362838" y="652477"/>
            <a:ext cx="151130" cy="246221"/>
          </a:xfrm>
          <a:prstGeom prst="rect">
            <a:avLst/>
          </a:prstGeom>
        </p:spPr>
        <p:txBody>
          <a:bodyPr vert="horz" wrap="square" lIns="0" tIns="0" rIns="0" bIns="0" rtlCol="0">
            <a:spAutoFit/>
          </a:bodyPr>
          <a:lstStyle/>
          <a:p>
            <a:pPr marL="12700">
              <a:lnSpc>
                <a:spcPct val="100000"/>
              </a:lnSpc>
            </a:pPr>
            <a:r>
              <a:rPr sz="800" b="1" spc="85" dirty="0">
                <a:solidFill>
                  <a:srgbClr val="FFFFFF"/>
                </a:solidFill>
                <a:latin typeface="微软雅黑" panose="020B0503020204020204" pitchFamily="34" charset="-122"/>
                <a:ea typeface="微软雅黑" panose="020B0503020204020204" pitchFamily="34" charset="-122"/>
                <a:cs typeface="Calibri"/>
              </a:rPr>
              <a:t>49</a:t>
            </a:r>
            <a:endParaRPr sz="800">
              <a:latin typeface="微软雅黑" panose="020B0503020204020204" pitchFamily="34" charset="-122"/>
              <a:ea typeface="微软雅黑" panose="020B0503020204020204" pitchFamily="34" charset="-122"/>
              <a:cs typeface="Calibri"/>
            </a:endParaRPr>
          </a:p>
        </p:txBody>
      </p:sp>
      <p:pic>
        <p:nvPicPr>
          <p:cNvPr id="5" name="图片 4"/>
          <p:cNvPicPr>
            <a:picLocks noChangeAspect="1"/>
          </p:cNvPicPr>
          <p:nvPr/>
        </p:nvPicPr>
        <p:blipFill>
          <a:blip r:embed="rId3"/>
          <a:stretch>
            <a:fillRect/>
          </a:stretch>
        </p:blipFill>
        <p:spPr>
          <a:xfrm>
            <a:off x="1619672" y="1052736"/>
            <a:ext cx="6235716" cy="2785957"/>
          </a:xfrm>
          <a:prstGeom prst="rect">
            <a:avLst/>
          </a:prstGeom>
        </p:spPr>
      </p:pic>
      <p:pic>
        <p:nvPicPr>
          <p:cNvPr id="6" name="图片 5"/>
          <p:cNvPicPr>
            <a:picLocks noChangeAspect="1"/>
          </p:cNvPicPr>
          <p:nvPr/>
        </p:nvPicPr>
        <p:blipFill>
          <a:blip r:embed="rId4"/>
          <a:stretch>
            <a:fillRect/>
          </a:stretch>
        </p:blipFill>
        <p:spPr>
          <a:xfrm>
            <a:off x="1619672" y="3933056"/>
            <a:ext cx="6235716" cy="2780928"/>
          </a:xfrm>
          <a:prstGeom prst="rect">
            <a:avLst/>
          </a:prstGeom>
        </p:spPr>
      </p:pic>
    </p:spTree>
    <p:extLst>
      <p:ext uri="{BB962C8B-B14F-4D97-AF65-F5344CB8AC3E}">
        <p14:creationId xmlns:p14="http://schemas.microsoft.com/office/powerpoint/2010/main" val="17537730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2069963854"/>
              </p:ext>
            </p:extLst>
          </p:nvPr>
        </p:nvGraphicFramePr>
        <p:xfrm>
          <a:off x="1259632" y="1628800"/>
          <a:ext cx="6992364" cy="4392492"/>
        </p:xfrm>
        <a:graphic>
          <a:graphicData uri="http://schemas.openxmlformats.org/drawingml/2006/table">
            <a:tbl>
              <a:tblPr firstRow="1" bandRow="1">
                <a:tableStyleId>{5C22544A-7EE6-4342-B048-85BDC9FD1C3A}</a:tableStyleId>
              </a:tblPr>
              <a:tblGrid>
                <a:gridCol w="6992364">
                  <a:extLst>
                    <a:ext uri="{9D8B030D-6E8A-4147-A177-3AD203B41FA5}">
                      <a16:colId xmlns:a16="http://schemas.microsoft.com/office/drawing/2014/main" val="20000"/>
                    </a:ext>
                  </a:extLst>
                </a:gridCol>
              </a:tblGrid>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a:t>
                      </a:r>
                      <a:endParaRPr lang="en-US" altLang="zh-CN" sz="2800" b="1" dirty="0" smtClean="0">
                        <a:solidFill>
                          <a:schemeClr val="bg1">
                            <a:lumMod val="85000"/>
                          </a:schemeClr>
                        </a:solidFill>
                        <a:latin typeface="微软雅黑" pitchFamily="34" charset="-122"/>
                        <a:ea typeface="微软雅黑" pitchFamily="34" charset="-122"/>
                      </a:endParaRP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5931842"/>
                  </a:ext>
                </a:extLst>
              </a:tr>
              <a:tr h="732082">
                <a:tc>
                  <a:txBody>
                    <a:bodyPr/>
                    <a:lstStyle/>
                    <a:p>
                      <a:pPr marL="457200" marR="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以太坊虚拟机</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智能合约的举例和分析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rgbClr val="002060"/>
                          </a:solidFill>
                          <a:latin typeface="微软雅黑" pitchFamily="34" charset="-122"/>
                          <a:ea typeface="微软雅黑" pitchFamily="34" charset="-122"/>
                        </a:rPr>
                        <a:t>智能合约的安全性分析</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32082">
                <a:tc>
                  <a:txBody>
                    <a:bodyPr/>
                    <a:lstStyle/>
                    <a:p>
                      <a:pPr marL="457200" marR="0" lvl="0" indent="-457200" algn="l" defTabSz="914400" rtl="0" eaLnBrk="1" fontAlgn="auto" latinLnBrk="0" hangingPunct="1">
                        <a:lnSpc>
                          <a:spcPct val="130000"/>
                        </a:lnSpc>
                        <a:spcBef>
                          <a:spcPts val="0"/>
                        </a:spcBef>
                        <a:spcAft>
                          <a:spcPts val="0"/>
                        </a:spcAft>
                        <a:buClr>
                          <a:srgbClr val="C00000"/>
                        </a:buClr>
                        <a:buSzPct val="60000"/>
                        <a:buFont typeface="Wingdings" pitchFamily="2" charset="2"/>
                        <a:buChar char="n"/>
                        <a:tabLst/>
                        <a:defRPr/>
                      </a:pPr>
                      <a:r>
                        <a:rPr lang="zh-CN" altLang="en-US" sz="2800" b="1" dirty="0" smtClean="0">
                          <a:solidFill>
                            <a:schemeClr val="bg1">
                              <a:lumMod val="85000"/>
                            </a:schemeClr>
                          </a:solidFill>
                          <a:latin typeface="微软雅黑" pitchFamily="34" charset="-122"/>
                          <a:ea typeface="微软雅黑" pitchFamily="34" charset="-122"/>
                        </a:rPr>
                        <a:t>概括总结</a:t>
                      </a:r>
                    </a:p>
                  </a:txBody>
                  <a:tcPr anchor="b">
                    <a:lnL w="12700" cap="flat" cmpd="sng" algn="ctr">
                      <a:noFill/>
                      <a:prstDash val="sysDot"/>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50000"/>
                          <a:lumOff val="50000"/>
                        </a:schemeClr>
                      </a:solidFill>
                      <a:prstDash val="sysDash"/>
                      <a:round/>
                      <a:headEnd type="none" w="med" len="med"/>
                      <a:tailEnd type="none" w="med" len="med"/>
                    </a:lnT>
                    <a:lnB w="19050" cap="flat" cmpd="sng" algn="ctr">
                      <a:solidFill>
                        <a:schemeClr val="tx1">
                          <a:lumMod val="50000"/>
                          <a:lumOff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cxnSp>
        <p:nvCxnSpPr>
          <p:cNvPr id="3" name="直接连接符 2"/>
          <p:cNvCxnSpPr/>
          <p:nvPr/>
        </p:nvCxnSpPr>
        <p:spPr>
          <a:xfrm>
            <a:off x="179512" y="764704"/>
            <a:ext cx="2667474" cy="0"/>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27786" y="153319"/>
            <a:ext cx="0" cy="1157063"/>
          </a:xfrm>
          <a:prstGeom prst="line">
            <a:avLst/>
          </a:prstGeom>
          <a:ln>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1674" y="93505"/>
            <a:ext cx="1210588" cy="707886"/>
          </a:xfrm>
          <a:prstGeom prst="rect">
            <a:avLst/>
          </a:prstGeom>
          <a:noFill/>
        </p:spPr>
        <p:txBody>
          <a:bodyPr wrap="none" rtlCol="0">
            <a:spAutoFit/>
          </a:bodyPr>
          <a:lstStyle/>
          <a:p>
            <a:r>
              <a:rPr lang="zh-CN" altLang="en-US" sz="4000" b="1">
                <a:solidFill>
                  <a:srgbClr val="0F1249"/>
                </a:solidFill>
                <a:latin typeface="微软雅黑" pitchFamily="34" charset="-122"/>
                <a:ea typeface="微软雅黑" pitchFamily="34" charset="-122"/>
              </a:rPr>
              <a:t>目录</a:t>
            </a:r>
          </a:p>
        </p:txBody>
      </p:sp>
      <p:sp>
        <p:nvSpPr>
          <p:cNvPr id="6" name="TextBox 5"/>
          <p:cNvSpPr txBox="1"/>
          <p:nvPr/>
        </p:nvSpPr>
        <p:spPr>
          <a:xfrm>
            <a:off x="1724425" y="836712"/>
            <a:ext cx="1025922" cy="369332"/>
          </a:xfrm>
          <a:prstGeom prst="rect">
            <a:avLst/>
          </a:prstGeom>
          <a:solidFill>
            <a:srgbClr val="0F1249"/>
          </a:solidFill>
        </p:spPr>
        <p:txBody>
          <a:bodyPr wrap="none" rtlCol="0">
            <a:spAutoFit/>
          </a:bodyPr>
          <a:lstStyle/>
          <a:p>
            <a:r>
              <a:rPr lang="en-US" altLang="zh-CN" dirty="0" smtClean="0">
                <a:solidFill>
                  <a:schemeClr val="bg1"/>
                </a:solidFill>
              </a:rPr>
              <a:t>Contents</a:t>
            </a:r>
            <a:endParaRPr lang="zh-CN" altLang="en-US" dirty="0">
              <a:solidFill>
                <a:schemeClr val="bg1"/>
              </a:solidFill>
            </a:endParaRPr>
          </a:p>
        </p:txBody>
      </p:sp>
      <p:sp>
        <p:nvSpPr>
          <p:cNvPr id="7" name="AutoShape 25" descr="http://t11.baidu.com/it/u=820289293,911816528&amp;fm=59"/>
          <p:cNvSpPr>
            <a:spLocks noChangeAspect="1" noChangeArrowheads="1"/>
          </p:cNvSpPr>
          <p:nvPr/>
        </p:nvSpPr>
        <p:spPr bwMode="auto">
          <a:xfrm>
            <a:off x="426513" y="530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左箭头 8"/>
          <p:cNvSpPr/>
          <p:nvPr/>
        </p:nvSpPr>
        <p:spPr>
          <a:xfrm>
            <a:off x="7020272" y="4941168"/>
            <a:ext cx="504056"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C222A3E8-B8FD-4F35-997E-22EDA316EFD0}" type="slidenum">
              <a:rPr lang="zh-CN" altLang="en-US" smtClean="0">
                <a:solidFill>
                  <a:prstClr val="black">
                    <a:tint val="75000"/>
                  </a:prstClr>
                </a:solidFill>
              </a:rPr>
              <a:pPr>
                <a:defRPr/>
              </a:pPr>
              <a:t>83</a:t>
            </a:fld>
            <a:endParaRPr lang="zh-CN" altLang="en-US">
              <a:solidFill>
                <a:prstClr val="black">
                  <a:tint val="75000"/>
                </a:prstClr>
              </a:solidFill>
            </a:endParaRPr>
          </a:p>
        </p:txBody>
      </p:sp>
    </p:spTree>
    <p:extLst>
      <p:ext uri="{BB962C8B-B14F-4D97-AF65-F5344CB8AC3E}">
        <p14:creationId xmlns:p14="http://schemas.microsoft.com/office/powerpoint/2010/main" val="18110374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4" name="文本框 3"/>
          <p:cNvSpPr txBox="1"/>
          <p:nvPr/>
        </p:nvSpPr>
        <p:spPr>
          <a:xfrm>
            <a:off x="1824810" y="1584374"/>
            <a:ext cx="5570756" cy="1384995"/>
          </a:xfrm>
          <a:prstGeom prst="rect">
            <a:avLst/>
          </a:prstGeom>
          <a:noFill/>
        </p:spPr>
        <p:txBody>
          <a:bodyPr wrap="none" rtlCol="0">
            <a:spAutoFit/>
          </a:bodyPr>
          <a:lstStyle/>
          <a:p>
            <a:pPr algn="ctr"/>
            <a:r>
              <a:rPr kumimoji="1" lang="zh-CN" altLang="en-US" sz="2800" b="1" dirty="0" smtClean="0">
                <a:latin typeface="Microsoft YaHei" charset="-122"/>
                <a:ea typeface="Microsoft YaHei" charset="-122"/>
                <a:cs typeface="Microsoft YaHei" charset="-122"/>
              </a:rPr>
              <a:t>智能合约本质是计算机程序</a:t>
            </a:r>
            <a:endParaRPr kumimoji="1" lang="en-US" altLang="zh-CN" sz="2800" b="1" dirty="0" smtClean="0">
              <a:latin typeface="Microsoft YaHei" charset="-122"/>
              <a:ea typeface="Microsoft YaHei" charset="-122"/>
              <a:cs typeface="Microsoft YaHei" charset="-122"/>
            </a:endParaRPr>
          </a:p>
          <a:p>
            <a:pPr algn="ctr"/>
            <a:endParaRPr kumimoji="1" lang="en-US" altLang="zh-CN" sz="2800" b="1" dirty="0" smtClean="0">
              <a:latin typeface="Microsoft YaHei" charset="-122"/>
              <a:ea typeface="Microsoft YaHei" charset="-122"/>
              <a:cs typeface="Microsoft YaHei" charset="-122"/>
            </a:endParaRPr>
          </a:p>
          <a:p>
            <a:pPr algn="ctr"/>
            <a:r>
              <a:rPr kumimoji="1" lang="zh-CN" altLang="en-US" sz="2800" b="1" dirty="0" smtClean="0">
                <a:latin typeface="Microsoft YaHei" charset="-122"/>
                <a:ea typeface="Microsoft YaHei" charset="-122"/>
                <a:cs typeface="Microsoft YaHei" charset="-122"/>
              </a:rPr>
              <a:t>只要是代码，就大概率会出现</a:t>
            </a:r>
            <a:r>
              <a:rPr kumimoji="1" lang="zh-CN" altLang="en-US" sz="2800" b="1" dirty="0" smtClean="0">
                <a:solidFill>
                  <a:srgbClr val="FF0000"/>
                </a:solidFill>
                <a:latin typeface="Microsoft YaHei" charset="-122"/>
                <a:ea typeface="Microsoft YaHei" charset="-122"/>
                <a:cs typeface="Microsoft YaHei" charset="-122"/>
              </a:rPr>
              <a:t>漏洞</a:t>
            </a:r>
            <a:endParaRPr kumimoji="1" lang="zh-CN" altLang="en-US" sz="2800" b="1" dirty="0">
              <a:solidFill>
                <a:srgbClr val="FF0000"/>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2406734" y="3789040"/>
            <a:ext cx="4406900" cy="2222500"/>
          </a:xfrm>
          <a:prstGeom prst="rect">
            <a:avLst/>
          </a:prstGeom>
        </p:spPr>
      </p:pic>
    </p:spTree>
    <p:extLst>
      <p:ext uri="{BB962C8B-B14F-4D97-AF65-F5344CB8AC3E}">
        <p14:creationId xmlns:p14="http://schemas.microsoft.com/office/powerpoint/2010/main" val="10108881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475656" y="1124744"/>
            <a:ext cx="6310427" cy="2091092"/>
          </a:xfrm>
          <a:prstGeom prst="rect">
            <a:avLst/>
          </a:prstGeom>
        </p:spPr>
      </p:pic>
      <p:sp>
        <p:nvSpPr>
          <p:cNvPr id="7" name="文本框 6"/>
          <p:cNvSpPr txBox="1"/>
          <p:nvPr/>
        </p:nvSpPr>
        <p:spPr>
          <a:xfrm>
            <a:off x="2669663" y="3501008"/>
            <a:ext cx="4487835" cy="369332"/>
          </a:xfrm>
          <a:prstGeom prst="rect">
            <a:avLst/>
          </a:prstGeom>
          <a:noFill/>
        </p:spPr>
        <p:txBody>
          <a:bodyPr wrap="square" rtlCol="0">
            <a:spAutoFit/>
          </a:bodyPr>
          <a:lstStyle/>
          <a:p>
            <a:r>
              <a:rPr kumimoji="1" lang="en-US" altLang="zh-CN" b="1" dirty="0" smtClean="0">
                <a:latin typeface="Microsoft YaHei" charset="-122"/>
                <a:ea typeface="Microsoft YaHei" charset="-122"/>
                <a:cs typeface="Microsoft YaHei" charset="-122"/>
              </a:rPr>
              <a:t>4/22</a:t>
            </a:r>
            <a:r>
              <a:rPr kumimoji="1" lang="zh-CN" altLang="en-US" b="1" dirty="0" smtClean="0">
                <a:latin typeface="Microsoft YaHei" charset="-122"/>
                <a:ea typeface="Microsoft YaHei" charset="-122"/>
                <a:cs typeface="Microsoft YaHei" charset="-122"/>
              </a:rPr>
              <a:t> 美图合约漏洞导致价值归零</a:t>
            </a:r>
            <a:endParaRPr kumimoji="1" lang="zh-CN" altLang="en-US" b="1" dirty="0">
              <a:latin typeface="Microsoft YaHei" charset="-122"/>
              <a:ea typeface="Microsoft YaHei" charset="-122"/>
              <a:cs typeface="Microsoft YaHei" charset="-122"/>
            </a:endParaRPr>
          </a:p>
        </p:txBody>
      </p:sp>
      <p:pic>
        <p:nvPicPr>
          <p:cNvPr id="8" name="图片 7"/>
          <p:cNvPicPr>
            <a:picLocks noChangeAspect="1"/>
          </p:cNvPicPr>
          <p:nvPr/>
        </p:nvPicPr>
        <p:blipFill>
          <a:blip r:embed="rId4"/>
          <a:stretch>
            <a:fillRect/>
          </a:stretch>
        </p:blipFill>
        <p:spPr>
          <a:xfrm>
            <a:off x="1043608" y="3933056"/>
            <a:ext cx="7452320" cy="2226447"/>
          </a:xfrm>
          <a:prstGeom prst="rect">
            <a:avLst/>
          </a:prstGeom>
        </p:spPr>
      </p:pic>
      <p:sp>
        <p:nvSpPr>
          <p:cNvPr id="9" name="文本框 8"/>
          <p:cNvSpPr txBox="1"/>
          <p:nvPr/>
        </p:nvSpPr>
        <p:spPr>
          <a:xfrm>
            <a:off x="2511778" y="6222219"/>
            <a:ext cx="4543231" cy="369332"/>
          </a:xfrm>
          <a:prstGeom prst="rect">
            <a:avLst/>
          </a:prstGeom>
          <a:noFill/>
        </p:spPr>
        <p:txBody>
          <a:bodyPr wrap="none" rtlCol="0">
            <a:spAutoFit/>
          </a:bodyPr>
          <a:lstStyle/>
          <a:p>
            <a:r>
              <a:rPr kumimoji="1" lang="en-US" altLang="zh-CN" b="1" dirty="0" smtClean="0">
                <a:latin typeface="Microsoft YaHei" charset="-122"/>
                <a:ea typeface="Microsoft YaHei" charset="-122"/>
                <a:cs typeface="Microsoft YaHei" charset="-122"/>
              </a:rPr>
              <a:t>4/24</a:t>
            </a:r>
            <a:r>
              <a:rPr kumimoji="1" lang="zh-CN" altLang="en-US" b="1" dirty="0" smtClean="0">
                <a:latin typeface="Microsoft YaHei" charset="-122"/>
                <a:ea typeface="Microsoft YaHei" charset="-122"/>
                <a:cs typeface="Microsoft YaHei" charset="-122"/>
              </a:rPr>
              <a:t> </a:t>
            </a:r>
            <a:r>
              <a:rPr kumimoji="1" lang="en-US" altLang="zh-CN" b="1" dirty="0" smtClean="0">
                <a:latin typeface="Microsoft YaHei" charset="-122"/>
                <a:ea typeface="Microsoft YaHei" charset="-122"/>
                <a:cs typeface="Microsoft YaHei" charset="-122"/>
              </a:rPr>
              <a:t>SMT</a:t>
            </a:r>
            <a:r>
              <a:rPr kumimoji="1" lang="zh-CN" altLang="en-US" b="1" dirty="0" smtClean="0">
                <a:latin typeface="Microsoft YaHei" charset="-122"/>
                <a:ea typeface="Microsoft YaHei" charset="-122"/>
                <a:cs typeface="Microsoft YaHei" charset="-122"/>
              </a:rPr>
              <a:t>智能合约类似的漏洞被黑客利用</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941126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3" name="文本框 2"/>
          <p:cNvSpPr txBox="1"/>
          <p:nvPr/>
        </p:nvSpPr>
        <p:spPr>
          <a:xfrm>
            <a:off x="1991162" y="2290548"/>
            <a:ext cx="5570756"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普通程序的漏洞，可能丢失数据、可能造成崩溃</a:t>
            </a:r>
            <a:endParaRPr kumimoji="1" lang="zh-CN" altLang="en-US" sz="2000" b="1" dirty="0">
              <a:latin typeface="Microsoft YaHei" charset="-122"/>
              <a:ea typeface="Microsoft YaHei" charset="-122"/>
              <a:cs typeface="Microsoft YaHei" charset="-122"/>
            </a:endParaRPr>
          </a:p>
        </p:txBody>
      </p:sp>
      <p:sp>
        <p:nvSpPr>
          <p:cNvPr id="4" name="文本框 3"/>
          <p:cNvSpPr txBox="1"/>
          <p:nvPr/>
        </p:nvSpPr>
        <p:spPr>
          <a:xfrm>
            <a:off x="1230521" y="3924114"/>
            <a:ext cx="7366119" cy="584775"/>
          </a:xfrm>
          <a:prstGeom prst="rect">
            <a:avLst/>
          </a:prstGeom>
          <a:noFill/>
        </p:spPr>
        <p:txBody>
          <a:bodyPr wrap="none" rtlCol="0">
            <a:spAutoFit/>
          </a:bodyPr>
          <a:lstStyle/>
          <a:p>
            <a:r>
              <a:rPr kumimoji="1" lang="zh-CN" altLang="en-US" sz="2400" b="1" dirty="0" smtClean="0">
                <a:latin typeface="Microsoft YaHei" charset="-122"/>
                <a:ea typeface="Microsoft YaHei" charset="-122"/>
                <a:cs typeface="Microsoft YaHei" charset="-122"/>
              </a:rPr>
              <a:t>智能合约的漏洞被利用，造成最直接的</a:t>
            </a:r>
            <a:r>
              <a:rPr kumimoji="1" lang="zh-CN" altLang="en-US" sz="3200" b="1" dirty="0" smtClean="0">
                <a:solidFill>
                  <a:srgbClr val="FF0000"/>
                </a:solidFill>
                <a:latin typeface="Microsoft YaHei" charset="-122"/>
                <a:ea typeface="Microsoft YaHei" charset="-122"/>
                <a:cs typeface="Microsoft YaHei" charset="-122"/>
              </a:rPr>
              <a:t>经济损失</a:t>
            </a:r>
            <a:r>
              <a:rPr kumimoji="1" lang="zh-CN" altLang="en-US" sz="2400" b="1" dirty="0" smtClean="0">
                <a:latin typeface="Microsoft YaHei" charset="-122"/>
                <a:ea typeface="Microsoft YaHei" charset="-122"/>
                <a:cs typeface="Microsoft YaHei" charset="-122"/>
              </a:rPr>
              <a:t>！</a:t>
            </a:r>
            <a:endParaRPr kumimoji="1"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61431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7" name="矩形 6"/>
          <p:cNvSpPr/>
          <p:nvPr/>
        </p:nvSpPr>
        <p:spPr>
          <a:xfrm>
            <a:off x="1961253" y="4585107"/>
            <a:ext cx="5904656" cy="1179810"/>
          </a:xfrm>
          <a:prstGeom prst="rect">
            <a:avLst/>
          </a:prstGeom>
        </p:spPr>
        <p:txBody>
          <a:bodyPr wrap="square">
            <a:spAutoFit/>
          </a:bodyPr>
          <a:lstStyle/>
          <a:p>
            <a:pPr marL="342900" lvl="0" indent="-342900" defTabSz="457200">
              <a:spcBef>
                <a:spcPts val="1000"/>
              </a:spcBef>
              <a:buClr>
                <a:srgbClr val="A53010"/>
              </a:buClr>
              <a:buFont typeface="Wingdings 3" charset="2"/>
              <a:buChar char=""/>
              <a:defRPr/>
            </a:pPr>
            <a:r>
              <a:rPr kumimoji="1" lang="zh-CN" altLang="en-US" b="1" dirty="0" smtClean="0">
                <a:latin typeface="Microsoft YaHei" charset="-122"/>
                <a:ea typeface="Microsoft YaHei" charset="-122"/>
                <a:cs typeface="Microsoft YaHei" charset="-122"/>
              </a:rPr>
              <a:t>对当今以太坊上的合约进行了漏洞分析。</a:t>
            </a:r>
            <a:endParaRPr kumimoji="1" lang="en-US" altLang="zh-CN" b="1" dirty="0" smtClean="0">
              <a:latin typeface="Microsoft YaHei" charset="-122"/>
              <a:ea typeface="Microsoft YaHei" charset="-122"/>
              <a:cs typeface="Microsoft YaHei" charset="-122"/>
            </a:endParaRPr>
          </a:p>
          <a:p>
            <a:pPr marL="342900" lvl="0" indent="-342900" defTabSz="457200">
              <a:spcBef>
                <a:spcPts val="1000"/>
              </a:spcBef>
              <a:buClr>
                <a:srgbClr val="A53010"/>
              </a:buClr>
              <a:buFont typeface="Wingdings 3" charset="2"/>
              <a:buChar char=""/>
              <a:defRPr/>
            </a:pPr>
            <a:r>
              <a:rPr kumimoji="1" lang="zh-CN" altLang="en-US" b="1" dirty="0" smtClean="0">
                <a:latin typeface="Microsoft YaHei" charset="-122"/>
                <a:ea typeface="Microsoft YaHei" charset="-122"/>
                <a:cs typeface="Microsoft YaHei" charset="-122"/>
              </a:rPr>
              <a:t>设计了合约漏洞的形式化验证方法</a:t>
            </a:r>
            <a:endParaRPr kumimoji="1" lang="en-US" altLang="zh-CN" b="1" dirty="0" smtClean="0">
              <a:latin typeface="Microsoft YaHei" charset="-122"/>
              <a:ea typeface="Microsoft YaHei" charset="-122"/>
              <a:cs typeface="Microsoft YaHei" charset="-122"/>
            </a:endParaRPr>
          </a:p>
          <a:p>
            <a:pPr marL="342900" lvl="0" indent="-342900" defTabSz="457200">
              <a:spcBef>
                <a:spcPts val="1000"/>
              </a:spcBef>
              <a:buClr>
                <a:srgbClr val="A53010"/>
              </a:buClr>
              <a:buFont typeface="Wingdings 3" charset="2"/>
              <a:buChar char=""/>
              <a:defRPr/>
            </a:pPr>
            <a:r>
              <a:rPr kumimoji="1" lang="zh-CN" altLang="en-US" b="1" dirty="0" smtClean="0">
                <a:latin typeface="Microsoft YaHei" charset="-122"/>
                <a:ea typeface="Microsoft YaHei" charset="-122"/>
                <a:cs typeface="Microsoft YaHei" charset="-122"/>
              </a:rPr>
              <a:t>设计了合约漏洞的检测工具，并在</a:t>
            </a:r>
            <a:r>
              <a:rPr kumimoji="1" lang="en-US" altLang="zh-CN" b="1" dirty="0" err="1" smtClean="0">
                <a:latin typeface="Microsoft YaHei" charset="-122"/>
                <a:ea typeface="Microsoft YaHei" charset="-122"/>
                <a:cs typeface="Microsoft YaHei" charset="-122"/>
              </a:rPr>
              <a:t>Github</a:t>
            </a:r>
            <a:r>
              <a:rPr kumimoji="1" lang="zh-CN" altLang="en-US" b="1" dirty="0" smtClean="0">
                <a:latin typeface="Microsoft YaHei" charset="-122"/>
                <a:ea typeface="Microsoft YaHei" charset="-122"/>
                <a:cs typeface="Microsoft YaHei" charset="-122"/>
              </a:rPr>
              <a:t>上开源</a:t>
            </a:r>
            <a:endParaRPr kumimoji="1" lang="zh-CN" altLang="en-US" sz="1600" dirty="0">
              <a:latin typeface="Microsoft YaHei" charset="-122"/>
              <a:ea typeface="Microsoft YaHei" charset="-122"/>
              <a:cs typeface="Microsoft YaHei" charset="-122"/>
            </a:endParaRPr>
          </a:p>
        </p:txBody>
      </p:sp>
      <p:pic>
        <p:nvPicPr>
          <p:cNvPr id="8" name="图片 7"/>
          <p:cNvPicPr>
            <a:picLocks noChangeAspect="1"/>
          </p:cNvPicPr>
          <p:nvPr/>
        </p:nvPicPr>
        <p:blipFill>
          <a:blip r:embed="rId3"/>
          <a:stretch>
            <a:fillRect/>
          </a:stretch>
        </p:blipFill>
        <p:spPr>
          <a:xfrm>
            <a:off x="683568" y="1700808"/>
            <a:ext cx="7772400" cy="2400300"/>
          </a:xfrm>
          <a:prstGeom prst="rect">
            <a:avLst/>
          </a:prstGeom>
        </p:spPr>
      </p:pic>
    </p:spTree>
    <p:extLst>
      <p:ext uri="{BB962C8B-B14F-4D97-AF65-F5344CB8AC3E}">
        <p14:creationId xmlns:p14="http://schemas.microsoft.com/office/powerpoint/2010/main" val="12185382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3" name="矩形 2"/>
          <p:cNvSpPr/>
          <p:nvPr/>
        </p:nvSpPr>
        <p:spPr>
          <a:xfrm>
            <a:off x="1880219" y="1338848"/>
            <a:ext cx="5793317" cy="646331"/>
          </a:xfrm>
          <a:prstGeom prst="rect">
            <a:avLst/>
          </a:prstGeom>
        </p:spPr>
        <p:txBody>
          <a:bodyPr wrap="none">
            <a:spAutoFit/>
          </a:bodyPr>
          <a:lstStyle/>
          <a:p>
            <a:r>
              <a:rPr lang="en-US" altLang="zh-CN" sz="3600" b="1" dirty="0" err="1">
                <a:latin typeface="Microsoft YaHei" charset="-122"/>
                <a:ea typeface="Microsoft YaHei" charset="-122"/>
                <a:cs typeface="Microsoft YaHei" charset="-122"/>
              </a:rPr>
              <a:t>Ethereum</a:t>
            </a:r>
            <a:r>
              <a:rPr lang="en-US" altLang="zh-CN" sz="3600" b="1" dirty="0">
                <a:latin typeface="Microsoft YaHei" charset="-122"/>
                <a:ea typeface="Microsoft YaHei" charset="-122"/>
                <a:cs typeface="Microsoft YaHei" charset="-122"/>
              </a:rPr>
              <a:t> </a:t>
            </a:r>
            <a:r>
              <a:rPr lang="zh-CN" altLang="en-US" sz="3600" b="1" dirty="0">
                <a:latin typeface="Microsoft YaHei" charset="-122"/>
                <a:ea typeface="Microsoft YaHei" charset="-122"/>
                <a:cs typeface="Microsoft YaHei" charset="-122"/>
              </a:rPr>
              <a:t>大规模漏洞检测</a:t>
            </a:r>
          </a:p>
        </p:txBody>
      </p:sp>
      <p:grpSp>
        <p:nvGrpSpPr>
          <p:cNvPr id="14" name="组 13"/>
          <p:cNvGrpSpPr/>
          <p:nvPr/>
        </p:nvGrpSpPr>
        <p:grpSpPr>
          <a:xfrm>
            <a:off x="1227022" y="2482289"/>
            <a:ext cx="4065058" cy="3455898"/>
            <a:chOff x="1547664" y="2612079"/>
            <a:chExt cx="4065058" cy="3455898"/>
          </a:xfrm>
        </p:grpSpPr>
        <p:sp>
          <p:nvSpPr>
            <p:cNvPr id="11" name="标题 1"/>
            <p:cNvSpPr txBox="1">
              <a:spLocks/>
            </p:cNvSpPr>
            <p:nvPr/>
          </p:nvSpPr>
          <p:spPr>
            <a:xfrm>
              <a:off x="1547664" y="2612079"/>
              <a:ext cx="824698" cy="57606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smtClean="0">
                  <a:ln>
                    <a:noFill/>
                  </a:ln>
                  <a:solidFill>
                    <a:sysClr val="windowText" lastClr="000000">
                      <a:lumMod val="85000"/>
                      <a:lumOff val="15000"/>
                    </a:sysClr>
                  </a:solidFill>
                  <a:effectLst/>
                  <a:uLnTx/>
                  <a:uFillTx/>
                  <a:latin typeface="Century Gothic" panose="020B0502020202020204"/>
                  <a:ea typeface="幼圆" charset="0"/>
                  <a:cs typeface=""/>
                </a:rPr>
                <a:t>作者</a:t>
              </a:r>
              <a:endParaRPr kumimoji="1" lang="zh-CN" altLang="en-US" sz="2400" b="1" i="0" u="none"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幼圆" charset="0"/>
                <a:cs typeface=""/>
              </a:endParaRPr>
            </a:p>
          </p:txBody>
        </p:sp>
        <p:sp>
          <p:nvSpPr>
            <p:cNvPr id="12" name="文本框 11"/>
            <p:cNvSpPr txBox="1"/>
            <p:nvPr/>
          </p:nvSpPr>
          <p:spPr>
            <a:xfrm>
              <a:off x="1547664" y="3205655"/>
              <a:ext cx="4065058" cy="2862322"/>
            </a:xfrm>
            <a:prstGeom prst="rect">
              <a:avLst/>
            </a:prstGeom>
            <a:noFill/>
          </p:spPr>
          <p:txBody>
            <a:bodyPr wrap="square" rtlCol="0">
              <a:spAutoFit/>
            </a:bodyPr>
            <a:lstStyle/>
            <a:p>
              <a:pPr marL="342900" lvl="0" indent="-342900" defTabSz="457200">
                <a:spcBef>
                  <a:spcPts val="1000"/>
                </a:spcBef>
                <a:buClr>
                  <a:srgbClr val="A53010"/>
                </a:buClr>
                <a:buFont typeface="Wingdings 3" charset="2"/>
                <a:buChar char=""/>
              </a:pPr>
              <a:r>
                <a:rPr kumimoji="1" lang="zh-CN" altLang="en-US" sz="2000" b="1" dirty="0">
                  <a:latin typeface="Century Gothic" panose="020B0502020202020204"/>
                  <a:ea typeface="幼圆" charset="0"/>
                </a:rPr>
                <a:t>新加坡国立大学</a:t>
              </a:r>
            </a:p>
            <a:p>
              <a:pPr marL="742950" lvl="1" indent="-285750" defTabSz="457200">
                <a:spcBef>
                  <a:spcPts val="1000"/>
                </a:spcBef>
                <a:buClr>
                  <a:srgbClr val="A53010"/>
                </a:buClr>
                <a:buFont typeface="Wingdings 3" charset="2"/>
                <a:buChar char=""/>
              </a:pPr>
              <a:r>
                <a:rPr kumimoji="1" lang="en-US" altLang="zh-CN" dirty="0">
                  <a:latin typeface="Century Gothic" panose="020B0502020202020204"/>
                  <a:ea typeface="幼圆" charset="0"/>
                </a:rPr>
                <a:t>Ivica</a:t>
              </a:r>
              <a:r>
                <a:rPr kumimoji="1" lang="zh-CN" altLang="en-US" dirty="0">
                  <a:latin typeface="Century Gothic" panose="020B0502020202020204"/>
                  <a:ea typeface="幼圆" charset="0"/>
                </a:rPr>
                <a:t> </a:t>
              </a:r>
              <a:r>
                <a:rPr kumimoji="1" lang="en-US" altLang="zh-CN" dirty="0">
                  <a:latin typeface="Century Gothic" panose="020B0502020202020204"/>
                  <a:ea typeface="幼圆" charset="0"/>
                </a:rPr>
                <a:t>Nikolic</a:t>
              </a:r>
              <a:endParaRPr kumimoji="1" lang="zh-CN" altLang="en-US" dirty="0">
                <a:latin typeface="Century Gothic" panose="020B0502020202020204"/>
                <a:ea typeface="幼圆" charset="0"/>
              </a:endParaRPr>
            </a:p>
            <a:p>
              <a:pPr marL="742950" lvl="1" indent="-285750" defTabSz="457200">
                <a:spcBef>
                  <a:spcPts val="1000"/>
                </a:spcBef>
                <a:buClr>
                  <a:srgbClr val="A53010"/>
                </a:buClr>
                <a:buFont typeface="Wingdings 3" charset="2"/>
                <a:buChar char=""/>
              </a:pPr>
              <a:r>
                <a:rPr kumimoji="1" lang="en-US" altLang="zh-CN" dirty="0" err="1">
                  <a:latin typeface="Century Gothic" panose="020B0502020202020204"/>
                  <a:ea typeface="幼圆" charset="0"/>
                </a:rPr>
                <a:t>Aashish</a:t>
              </a:r>
              <a:r>
                <a:rPr kumimoji="1" lang="zh-CN" altLang="en-US" dirty="0">
                  <a:latin typeface="Century Gothic" panose="020B0502020202020204"/>
                  <a:ea typeface="幼圆" charset="0"/>
                </a:rPr>
                <a:t> </a:t>
              </a:r>
              <a:r>
                <a:rPr kumimoji="1" lang="en-US" altLang="zh-CN" dirty="0" err="1">
                  <a:latin typeface="Century Gothic" panose="020B0502020202020204"/>
                  <a:ea typeface="幼圆" charset="0"/>
                </a:rPr>
                <a:t>Lolluri</a:t>
              </a:r>
              <a:endParaRPr kumimoji="1" lang="zh-CN" altLang="en-US" dirty="0">
                <a:latin typeface="Century Gothic" panose="020B0502020202020204"/>
                <a:ea typeface="幼圆" charset="0"/>
              </a:endParaRPr>
            </a:p>
            <a:p>
              <a:pPr marL="742950" lvl="1" indent="-285750" defTabSz="457200">
                <a:spcBef>
                  <a:spcPts val="1000"/>
                </a:spcBef>
                <a:buClr>
                  <a:srgbClr val="A53010"/>
                </a:buClr>
                <a:buFont typeface="Wingdings 3" charset="2"/>
                <a:buChar char=""/>
              </a:pPr>
              <a:r>
                <a:rPr kumimoji="1" lang="en-US" altLang="zh-CN" dirty="0" err="1">
                  <a:latin typeface="Century Gothic" panose="020B0502020202020204"/>
                  <a:ea typeface="幼圆" charset="0"/>
                </a:rPr>
                <a:t>Prateek</a:t>
              </a:r>
              <a:r>
                <a:rPr kumimoji="1" lang="zh-CN" altLang="en-US" dirty="0">
                  <a:latin typeface="Century Gothic" panose="020B0502020202020204"/>
                  <a:ea typeface="幼圆" charset="0"/>
                </a:rPr>
                <a:t> </a:t>
              </a:r>
              <a:r>
                <a:rPr kumimoji="1" lang="en-US" altLang="zh-CN" dirty="0" err="1">
                  <a:latin typeface="Century Gothic" panose="020B0502020202020204"/>
                  <a:ea typeface="幼圆" charset="0"/>
                </a:rPr>
                <a:t>Saxena</a:t>
              </a:r>
              <a:endParaRPr kumimoji="1" lang="zh-CN" altLang="en-US" dirty="0">
                <a:latin typeface="Century Gothic" panose="020B0502020202020204"/>
                <a:ea typeface="幼圆" charset="0"/>
              </a:endParaRPr>
            </a:p>
            <a:p>
              <a:pPr marL="742950" lvl="1" indent="-285750" defTabSz="457200">
                <a:spcBef>
                  <a:spcPts val="1000"/>
                </a:spcBef>
                <a:buClr>
                  <a:srgbClr val="A53010"/>
                </a:buClr>
                <a:buFont typeface="Wingdings 3" charset="2"/>
                <a:buChar char=""/>
              </a:pPr>
              <a:r>
                <a:rPr kumimoji="1" lang="en-US" altLang="zh-CN" dirty="0">
                  <a:latin typeface="Century Gothic" panose="020B0502020202020204"/>
                  <a:ea typeface="幼圆" charset="0"/>
                </a:rPr>
                <a:t>Aquinas</a:t>
              </a:r>
              <a:r>
                <a:rPr kumimoji="1" lang="zh-CN" altLang="en-US" dirty="0">
                  <a:latin typeface="Century Gothic" panose="020B0502020202020204"/>
                  <a:ea typeface="幼圆" charset="0"/>
                </a:rPr>
                <a:t> </a:t>
              </a:r>
              <a:r>
                <a:rPr kumimoji="1" lang="en-US" altLang="zh-CN" dirty="0" err="1">
                  <a:latin typeface="Century Gothic" panose="020B0502020202020204"/>
                  <a:ea typeface="幼圆" charset="0"/>
                </a:rPr>
                <a:t>Hobor</a:t>
              </a:r>
              <a:endParaRPr kumimoji="1" lang="zh-CN" altLang="en-US" dirty="0">
                <a:latin typeface="Century Gothic" panose="020B0502020202020204"/>
                <a:ea typeface="幼圆" charset="0"/>
              </a:endParaRPr>
            </a:p>
            <a:p>
              <a:pPr marL="342900" lvl="0" indent="-342900" defTabSz="457200">
                <a:spcBef>
                  <a:spcPts val="1000"/>
                </a:spcBef>
                <a:buClr>
                  <a:srgbClr val="A53010"/>
                </a:buClr>
                <a:buFont typeface="Wingdings 3" charset="2"/>
                <a:buChar char=""/>
              </a:pPr>
              <a:r>
                <a:rPr kumimoji="1" lang="zh-CN" altLang="en-US" sz="2000" b="1" dirty="0">
                  <a:latin typeface="Century Gothic" panose="020B0502020202020204"/>
                  <a:ea typeface="幼圆" charset="0"/>
                </a:rPr>
                <a:t>英国伦敦大学</a:t>
              </a:r>
            </a:p>
            <a:p>
              <a:pPr marL="742950" lvl="1" indent="-285750" defTabSz="457200">
                <a:spcBef>
                  <a:spcPts val="1000"/>
                </a:spcBef>
                <a:buClr>
                  <a:srgbClr val="A53010"/>
                </a:buClr>
                <a:buFont typeface="Wingdings 3" charset="2"/>
                <a:buChar char=""/>
              </a:pPr>
              <a:r>
                <a:rPr kumimoji="1" lang="en-US" altLang="zh-CN" dirty="0">
                  <a:latin typeface="Century Gothic" panose="020B0502020202020204"/>
                  <a:ea typeface="幼圆" charset="0"/>
                </a:rPr>
                <a:t>Ilya</a:t>
              </a:r>
              <a:r>
                <a:rPr kumimoji="1" lang="zh-CN" altLang="en-US" dirty="0">
                  <a:latin typeface="Century Gothic" panose="020B0502020202020204"/>
                  <a:ea typeface="幼圆" charset="0"/>
                </a:rPr>
                <a:t> </a:t>
              </a:r>
              <a:r>
                <a:rPr kumimoji="1" lang="en-US" altLang="zh-CN" dirty="0">
                  <a:latin typeface="Century Gothic" panose="020B0502020202020204"/>
                  <a:ea typeface="幼圆" charset="0"/>
                </a:rPr>
                <a:t>Sergey</a:t>
              </a:r>
              <a:endParaRPr kumimoji="1" lang="zh-CN" altLang="en-US" dirty="0">
                <a:latin typeface="Century Gothic" panose="020B0502020202020204"/>
                <a:ea typeface="幼圆" charset="0"/>
              </a:endParaRPr>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612079"/>
            <a:ext cx="2453464" cy="3196318"/>
          </a:xfrm>
          <a:prstGeom prst="rect">
            <a:avLst/>
          </a:prstGeom>
        </p:spPr>
      </p:pic>
    </p:spTree>
    <p:extLst>
      <p:ext uri="{BB962C8B-B14F-4D97-AF65-F5344CB8AC3E}">
        <p14:creationId xmlns:p14="http://schemas.microsoft.com/office/powerpoint/2010/main" val="11642466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27" name="标题 1"/>
          <p:cNvSpPr txBox="1">
            <a:spLocks/>
          </p:cNvSpPr>
          <p:nvPr/>
        </p:nvSpPr>
        <p:spPr>
          <a:xfrm>
            <a:off x="1547664" y="1220513"/>
            <a:ext cx="3456384"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zh-CN" altLang="en-US" sz="3600" b="1" i="0" u="none" strike="noStrike" kern="1200" cap="none" spc="0" normalizeH="0" baseline="0" noProof="0" dirty="0" smtClean="0">
                <a:ln>
                  <a:noFill/>
                </a:ln>
                <a:solidFill>
                  <a:sysClr val="windowText" lastClr="000000">
                    <a:lumMod val="85000"/>
                    <a:lumOff val="15000"/>
                  </a:sysClr>
                </a:solidFill>
                <a:effectLst/>
                <a:uLnTx/>
                <a:uFillTx/>
                <a:latin typeface="Microsoft YaHei" charset="-122"/>
                <a:ea typeface="Microsoft YaHei" charset="-122"/>
                <a:cs typeface="Microsoft YaHei" charset="-122"/>
              </a:rPr>
              <a:t>三种类型的漏洞</a:t>
            </a:r>
            <a:endParaRPr kumimoji="1" lang="zh-CN" altLang="en-US" sz="3600" b="1" i="0" u="none" strike="noStrike" kern="1200" cap="none" spc="0" normalizeH="0" baseline="0" noProof="0" dirty="0">
              <a:ln>
                <a:noFill/>
              </a:ln>
              <a:solidFill>
                <a:sysClr val="windowText" lastClr="000000">
                  <a:lumMod val="85000"/>
                  <a:lumOff val="15000"/>
                </a:sysClr>
              </a:solidFill>
              <a:effectLst/>
              <a:uLnTx/>
              <a:uFillTx/>
              <a:latin typeface="Microsoft YaHei" charset="-122"/>
              <a:ea typeface="Microsoft YaHei" charset="-122"/>
              <a:cs typeface="Microsoft YaHei" charset="-122"/>
            </a:endParaRPr>
          </a:p>
        </p:txBody>
      </p:sp>
      <p:sp>
        <p:nvSpPr>
          <p:cNvPr id="28" name="内容占位符 2"/>
          <p:cNvSpPr txBox="1">
            <a:spLocks/>
          </p:cNvSpPr>
          <p:nvPr/>
        </p:nvSpPr>
        <p:spPr>
          <a:xfrm>
            <a:off x="755576" y="2204864"/>
            <a:ext cx="5256584"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1" lang="zh-CN" altLang="en-US" sz="2400" b="1" i="0" u="none" strike="noStrike" kern="1200" cap="none" spc="0" normalizeH="0" baseline="0" noProof="0" dirty="0" smtClean="0">
                <a:ln>
                  <a:noFill/>
                </a:ln>
                <a:solidFill>
                  <a:schemeClr val="tx1"/>
                </a:solidFill>
                <a:effectLst/>
                <a:uLnTx/>
                <a:uFillTx/>
                <a:latin typeface="Microsoft YaHei" charset="-122"/>
                <a:ea typeface="Microsoft YaHei" charset="-122"/>
                <a:cs typeface="Microsoft YaHei" charset="-122"/>
              </a:rPr>
              <a:t>贪婪型</a:t>
            </a:r>
          </a:p>
          <a:p>
            <a:pPr marL="742950" marR="0" lvl="1" indent="-28575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1"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
              </a:rPr>
              <a:t>有进无出型。</a:t>
            </a:r>
            <a:r>
              <a:rPr kumimoji="1" lang="en-US" altLang="zh-CN"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
              </a:rPr>
              <a:t>ETH</a:t>
            </a:r>
            <a:r>
              <a:rPr kumimoji="1"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
              </a:rPr>
              <a:t>被锁定到合约上，永远无法取出</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1" lang="zh-CN" altLang="en-US" sz="2400" b="1" i="0" u="none" strike="noStrike" kern="1200" cap="none" spc="0" normalizeH="0" baseline="0" noProof="0" dirty="0" smtClean="0">
                <a:ln>
                  <a:noFill/>
                </a:ln>
                <a:solidFill>
                  <a:schemeClr val="tx1"/>
                </a:solidFill>
                <a:effectLst/>
                <a:uLnTx/>
                <a:uFillTx/>
                <a:latin typeface="Microsoft YaHei" charset="-122"/>
                <a:ea typeface="Microsoft YaHei" charset="-122"/>
                <a:cs typeface="Microsoft YaHei" charset="-122"/>
              </a:rPr>
              <a:t>挥霍型</a:t>
            </a:r>
          </a:p>
          <a:p>
            <a:pPr lvl="1">
              <a:buClr>
                <a:srgbClr val="A53010"/>
              </a:buClr>
              <a:defRPr/>
            </a:pPr>
            <a:r>
              <a:rPr kumimoji="1" lang="zh-CN" altLang="en-US" sz="2000" dirty="0">
                <a:solidFill>
                  <a:schemeClr val="tx1"/>
                </a:solidFill>
                <a:latin typeface="微软雅黑" panose="020B0503020204020204" pitchFamily="34" charset="-122"/>
                <a:ea typeface="微软雅黑" panose="020B0503020204020204" pitchFamily="34" charset="-122"/>
                <a:cs typeface=""/>
              </a:rPr>
              <a:t>免费的午餐。任何人都可以得到合约中的</a:t>
            </a:r>
            <a:r>
              <a:rPr kumimoji="1" lang="en-US" altLang="zh-CN" sz="2000" dirty="0" smtClean="0">
                <a:solidFill>
                  <a:schemeClr val="tx1"/>
                </a:solidFill>
                <a:latin typeface="微软雅黑" panose="020B0503020204020204" pitchFamily="34" charset="-122"/>
                <a:ea typeface="微软雅黑" panose="020B0503020204020204" pitchFamily="34" charset="-122"/>
                <a:cs typeface=""/>
              </a:rPr>
              <a:t>ETH</a:t>
            </a:r>
            <a:endParaRPr kumimoji="1" lang="zh-CN" altLang="en-US" sz="2000" dirty="0">
              <a:solidFill>
                <a:schemeClr val="tx1"/>
              </a:solidFill>
              <a:latin typeface="微软雅黑" panose="020B0503020204020204" pitchFamily="34" charset="-122"/>
              <a:ea typeface="微软雅黑" panose="020B0503020204020204" pitchFamily="34" charset="-122"/>
              <a:cs typeface=""/>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1" lang="zh-CN" altLang="en-US" sz="2400" b="1" i="0" u="none" strike="noStrike" kern="1200" cap="none" spc="0" normalizeH="0" baseline="0" noProof="0" dirty="0" smtClean="0">
                <a:ln>
                  <a:noFill/>
                </a:ln>
                <a:solidFill>
                  <a:schemeClr val="tx1"/>
                </a:solidFill>
                <a:effectLst/>
                <a:uLnTx/>
                <a:uFillTx/>
                <a:latin typeface="Microsoft YaHei" charset="-122"/>
                <a:ea typeface="Microsoft YaHei" charset="-122"/>
                <a:cs typeface="Microsoft YaHei" charset="-122"/>
              </a:rPr>
              <a:t>自杀型</a:t>
            </a:r>
          </a:p>
          <a:p>
            <a:pPr marR="0" lvl="1" fontAlgn="auto">
              <a:lnSpc>
                <a:spcPct val="100000"/>
              </a:lnSpc>
              <a:buClr>
                <a:srgbClr val="A53010"/>
              </a:buClr>
              <a:buSzTx/>
              <a:tabLst/>
              <a:defRPr/>
            </a:pPr>
            <a:r>
              <a:rPr kumimoji="1" lang="zh-CN" altLang="en-US" sz="2000" dirty="0">
                <a:solidFill>
                  <a:schemeClr val="tx1"/>
                </a:solidFill>
                <a:latin typeface="微软雅黑" panose="020B0503020204020204" pitchFamily="34" charset="-122"/>
                <a:ea typeface="微软雅黑" panose="020B0503020204020204" pitchFamily="34" charset="-122"/>
                <a:cs typeface=""/>
              </a:rPr>
              <a:t>任何用户都可以终止该合约</a:t>
            </a: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1257699"/>
            <a:ext cx="1946188" cy="1298638"/>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2564904"/>
            <a:ext cx="1946188" cy="1946188"/>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16" y="4511092"/>
            <a:ext cx="1946188" cy="1946188"/>
          </a:xfrm>
          <a:prstGeom prst="rect">
            <a:avLst/>
          </a:prstGeom>
        </p:spPr>
      </p:pic>
    </p:spTree>
    <p:extLst>
      <p:ext uri="{BB962C8B-B14F-4D97-AF65-F5344CB8AC3E}">
        <p14:creationId xmlns:p14="http://schemas.microsoft.com/office/powerpoint/2010/main" val="1899697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以太坊是什么</a:t>
            </a:r>
          </a:p>
        </p:txBody>
      </p:sp>
      <p:sp>
        <p:nvSpPr>
          <p:cNvPr id="4" name="object 16"/>
          <p:cNvSpPr txBox="1"/>
          <p:nvPr/>
        </p:nvSpPr>
        <p:spPr>
          <a:xfrm>
            <a:off x="1140363" y="1023163"/>
            <a:ext cx="7546435" cy="2500685"/>
          </a:xfrm>
          <a:prstGeom prst="rect">
            <a:avLst/>
          </a:prstGeom>
        </p:spPr>
        <p:txBody>
          <a:bodyPr vert="horz" wrap="square" lIns="0" tIns="0" rIns="0" bIns="0" rtlCol="0">
            <a:spAutoFit/>
          </a:bodyPr>
          <a:lstStyle/>
          <a:p>
            <a:pPr marL="379095" indent="-366395">
              <a:lnSpc>
                <a:spcPct val="150000"/>
              </a:lnSpc>
              <a:buFont typeface="Arial"/>
              <a:buChar char="●"/>
              <a:tabLst>
                <a:tab pos="379095" algn="l"/>
                <a:tab pos="379730" algn="l"/>
              </a:tabLst>
            </a:pPr>
            <a:r>
              <a:rPr lang="en-US" sz="2800" spc="45" dirty="0" err="1" smtClean="0">
                <a:latin typeface="微软雅黑" panose="020B0503020204020204" pitchFamily="34" charset="-122"/>
                <a:ea typeface="微软雅黑" panose="020B0503020204020204" pitchFamily="34" charset="-122"/>
                <a:cs typeface="Calibri"/>
              </a:rPr>
              <a:t>Ethereum</a:t>
            </a:r>
            <a:r>
              <a:rPr lang="zh-CN" altLang="en-US" sz="2800" spc="45" dirty="0" smtClean="0">
                <a:latin typeface="微软雅黑" panose="020B0503020204020204" pitchFamily="34" charset="-122"/>
                <a:ea typeface="微软雅黑" panose="020B0503020204020204" pitchFamily="34" charset="-122"/>
                <a:cs typeface="Calibri"/>
              </a:rPr>
              <a:t>发行自己的货币</a:t>
            </a:r>
            <a:r>
              <a:rPr lang="en-US" altLang="zh-CN" sz="2800" spc="45" dirty="0" smtClean="0">
                <a:latin typeface="微软雅黑" panose="020B0503020204020204" pitchFamily="34" charset="-122"/>
                <a:ea typeface="微软雅黑" panose="020B0503020204020204" pitchFamily="34" charset="-122"/>
                <a:cs typeface="Calibri"/>
              </a:rPr>
              <a:t>---</a:t>
            </a:r>
            <a:r>
              <a:rPr lang="zh-CN" altLang="en-US" sz="2800" spc="45" dirty="0" smtClean="0">
                <a:latin typeface="微软雅黑" panose="020B0503020204020204" pitchFamily="34" charset="-122"/>
                <a:ea typeface="微软雅黑" panose="020B0503020204020204" pitchFamily="34" charset="-122"/>
                <a:cs typeface="Calibri"/>
              </a:rPr>
              <a:t>以太币（</a:t>
            </a:r>
            <a:r>
              <a:rPr lang="en-US" altLang="zh-CN" sz="2800" spc="45" dirty="0">
                <a:latin typeface="微软雅黑" panose="020B0503020204020204" pitchFamily="34" charset="-122"/>
                <a:ea typeface="微软雅黑" panose="020B0503020204020204" pitchFamily="34" charset="-122"/>
                <a:cs typeface="Calibri"/>
              </a:rPr>
              <a:t>ETH</a:t>
            </a:r>
            <a:r>
              <a:rPr lang="zh-CN" altLang="en-US" sz="2800" spc="45" dirty="0" smtClean="0">
                <a:latin typeface="微软雅黑" panose="020B0503020204020204" pitchFamily="34" charset="-122"/>
                <a:ea typeface="微软雅黑" panose="020B0503020204020204" pitchFamily="34" charset="-122"/>
                <a:cs typeface="Calibri"/>
              </a:rPr>
              <a:t>）</a:t>
            </a:r>
            <a:endParaRPr sz="2800" dirty="0" smtClean="0">
              <a:latin typeface="微软雅黑" panose="020B0503020204020204" pitchFamily="34" charset="-122"/>
              <a:ea typeface="微软雅黑" panose="020B0503020204020204" pitchFamily="34" charset="-122"/>
              <a:cs typeface="Trebuchet MS"/>
            </a:endParaRPr>
          </a:p>
          <a:p>
            <a:pPr marL="836294" lvl="1" indent="-366395">
              <a:lnSpc>
                <a:spcPct val="150000"/>
              </a:lnSpc>
              <a:spcBef>
                <a:spcPts val="540"/>
              </a:spcBef>
              <a:buFont typeface="Arial"/>
              <a:buChar char="○"/>
              <a:tabLst>
                <a:tab pos="836294" algn="l"/>
                <a:tab pos="836930" algn="l"/>
              </a:tabLst>
            </a:pPr>
            <a:r>
              <a:rPr lang="en-US" altLang="zh-CN" sz="2400" spc="45" dirty="0" err="1">
                <a:latin typeface="微软雅黑" panose="020B0503020204020204" pitchFamily="34" charset="-122"/>
                <a:ea typeface="微软雅黑" panose="020B0503020204020204" pitchFamily="34" charset="-122"/>
                <a:cs typeface="Calibri"/>
              </a:rPr>
              <a:t>Ethereum</a:t>
            </a:r>
            <a:r>
              <a:rPr lang="zh-CN" altLang="en-US" sz="2400" spc="85" dirty="0" smtClean="0">
                <a:latin typeface="微软雅黑" panose="020B0503020204020204" pitchFamily="34" charset="-122"/>
                <a:ea typeface="微软雅黑" panose="020B0503020204020204" pitchFamily="34" charset="-122"/>
                <a:cs typeface="Calibri"/>
              </a:rPr>
              <a:t>生态系统</a:t>
            </a:r>
            <a:r>
              <a:rPr lang="zh-CN" altLang="en-US" sz="2400" spc="85" dirty="0">
                <a:latin typeface="微软雅黑" panose="020B0503020204020204" pitchFamily="34" charset="-122"/>
                <a:ea typeface="微软雅黑" panose="020B0503020204020204" pitchFamily="34" charset="-122"/>
                <a:cs typeface="Calibri"/>
              </a:rPr>
              <a:t>的价值</a:t>
            </a:r>
            <a:r>
              <a:rPr lang="zh-CN" altLang="en-US" sz="2400" spc="85" dirty="0" smtClean="0">
                <a:latin typeface="微软雅黑" panose="020B0503020204020204" pitchFamily="34" charset="-122"/>
                <a:ea typeface="微软雅黑" panose="020B0503020204020204" pitchFamily="34" charset="-122"/>
                <a:cs typeface="Calibri"/>
              </a:rPr>
              <a:t>基础</a:t>
            </a:r>
            <a:endParaRPr sz="2400" dirty="0" smtClean="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540"/>
              </a:spcBef>
              <a:buFont typeface="Arial"/>
              <a:buChar char="○"/>
              <a:tabLst>
                <a:tab pos="836294" algn="l"/>
                <a:tab pos="836930" algn="l"/>
              </a:tabLst>
            </a:pPr>
            <a:r>
              <a:rPr lang="zh-CN" altLang="en-US" sz="2400" spc="95" dirty="0" smtClean="0">
                <a:latin typeface="微软雅黑" panose="020B0503020204020204" pitchFamily="34" charset="-122"/>
                <a:ea typeface="微软雅黑" panose="020B0503020204020204" pitchFamily="34" charset="-122"/>
                <a:cs typeface="Calibri"/>
              </a:rPr>
              <a:t>用于调整激励机制</a:t>
            </a:r>
            <a:endParaRPr sz="2400" dirty="0" smtClean="0">
              <a:latin typeface="微软雅黑" panose="020B0503020204020204" pitchFamily="34" charset="-122"/>
              <a:ea typeface="微软雅黑" panose="020B0503020204020204" pitchFamily="34" charset="-122"/>
              <a:cs typeface="Calibri"/>
            </a:endParaRPr>
          </a:p>
          <a:p>
            <a:pPr marL="836294" lvl="1" indent="-366395">
              <a:lnSpc>
                <a:spcPct val="150000"/>
              </a:lnSpc>
              <a:spcBef>
                <a:spcPts val="540"/>
              </a:spcBef>
              <a:buFont typeface="Arial"/>
              <a:buChar char="○"/>
              <a:tabLst>
                <a:tab pos="836294" algn="l"/>
                <a:tab pos="836930" algn="l"/>
              </a:tabLst>
            </a:pPr>
            <a:r>
              <a:rPr lang="zh-CN" altLang="en-US" sz="2400" spc="80" dirty="0" smtClean="0">
                <a:latin typeface="微软雅黑" panose="020B0503020204020204" pitchFamily="34" charset="-122"/>
                <a:ea typeface="微软雅黑" panose="020B0503020204020204" pitchFamily="34" charset="-122"/>
                <a:cs typeface="Calibri"/>
              </a:rPr>
              <a:t>奖励给寻找区块的矿工</a:t>
            </a:r>
            <a:endParaRPr sz="2400" dirty="0">
              <a:latin typeface="微软雅黑" panose="020B0503020204020204" pitchFamily="34" charset="-122"/>
              <a:ea typeface="微软雅黑" panose="020B0503020204020204" pitchFamily="34" charset="-122"/>
              <a:cs typeface="Calibri"/>
            </a:endParaRPr>
          </a:p>
        </p:txBody>
      </p:sp>
      <p:pic>
        <p:nvPicPr>
          <p:cNvPr id="6" name="图片 5"/>
          <p:cNvPicPr>
            <a:picLocks noChangeAspect="1"/>
          </p:cNvPicPr>
          <p:nvPr/>
        </p:nvPicPr>
        <p:blipFill>
          <a:blip r:embed="rId3"/>
          <a:stretch>
            <a:fillRect/>
          </a:stretch>
        </p:blipFill>
        <p:spPr>
          <a:xfrm>
            <a:off x="1763688" y="3645024"/>
            <a:ext cx="5974680" cy="2989105"/>
          </a:xfrm>
          <a:prstGeom prst="rect">
            <a:avLst/>
          </a:prstGeom>
        </p:spPr>
      </p:pic>
    </p:spTree>
    <p:extLst>
      <p:ext uri="{BB962C8B-B14F-4D97-AF65-F5344CB8AC3E}">
        <p14:creationId xmlns:p14="http://schemas.microsoft.com/office/powerpoint/2010/main" val="28137178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27" name="标题 1"/>
          <p:cNvSpPr txBox="1">
            <a:spLocks/>
          </p:cNvSpPr>
          <p:nvPr/>
        </p:nvSpPr>
        <p:spPr>
          <a:xfrm>
            <a:off x="2987824" y="1340768"/>
            <a:ext cx="3456384"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smtClean="0">
                <a:ln>
                  <a:noFill/>
                </a:ln>
                <a:solidFill>
                  <a:sysClr val="windowText" lastClr="000000">
                    <a:lumMod val="85000"/>
                    <a:lumOff val="15000"/>
                  </a:sysClr>
                </a:solidFill>
                <a:effectLst/>
                <a:uLnTx/>
                <a:uFillTx/>
                <a:latin typeface="Microsoft YaHei" charset="-122"/>
                <a:ea typeface="Microsoft YaHei" charset="-122"/>
                <a:cs typeface="Microsoft YaHei" charset="-122"/>
              </a:rPr>
              <a:t>大规模合约漏洞分析实验结果</a:t>
            </a:r>
            <a:endParaRPr kumimoji="1" lang="zh-CN" altLang="en-US" sz="2800" b="1" i="0" u="none" strike="noStrike" kern="1200" cap="none" spc="0" normalizeH="0" baseline="0" noProof="0" dirty="0">
              <a:ln>
                <a:noFill/>
              </a:ln>
              <a:solidFill>
                <a:sysClr val="windowText" lastClr="000000">
                  <a:lumMod val="85000"/>
                  <a:lumOff val="15000"/>
                </a:sysClr>
              </a:solidFill>
              <a:effectLst/>
              <a:uLnTx/>
              <a:uFillTx/>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1043608" y="2492896"/>
            <a:ext cx="7524328" cy="2386900"/>
          </a:xfrm>
          <a:prstGeom prst="rect">
            <a:avLst/>
          </a:prstGeom>
        </p:spPr>
      </p:pic>
      <p:sp>
        <p:nvSpPr>
          <p:cNvPr id="4" name="文本框 3"/>
          <p:cNvSpPr txBox="1"/>
          <p:nvPr/>
        </p:nvSpPr>
        <p:spPr>
          <a:xfrm>
            <a:off x="3557686" y="5013176"/>
            <a:ext cx="2316660" cy="369332"/>
          </a:xfrm>
          <a:prstGeom prst="rect">
            <a:avLst/>
          </a:prstGeom>
          <a:noFill/>
        </p:spPr>
        <p:txBody>
          <a:bodyPr wrap="none" rtlCol="0">
            <a:spAutoFit/>
          </a:bodyPr>
          <a:lstStyle/>
          <a:p>
            <a:r>
              <a:rPr kumimoji="1" lang="zh-CN" altLang="en-US" b="1" dirty="0" smtClean="0">
                <a:latin typeface="Microsoft YaHei" charset="-122"/>
                <a:ea typeface="Microsoft YaHei" charset="-122"/>
                <a:cs typeface="Microsoft YaHei" charset="-122"/>
              </a:rPr>
              <a:t>涉及</a:t>
            </a:r>
            <a:r>
              <a:rPr kumimoji="1" lang="en-US" altLang="zh-CN" b="1" dirty="0" smtClean="0">
                <a:latin typeface="Microsoft YaHei" charset="-122"/>
                <a:ea typeface="Microsoft YaHei" charset="-122"/>
                <a:cs typeface="Microsoft YaHei" charset="-122"/>
              </a:rPr>
              <a:t>3w+</a:t>
            </a:r>
            <a:r>
              <a:rPr kumimoji="1" lang="zh-CN" altLang="en-US" b="1" dirty="0" smtClean="0">
                <a:latin typeface="Microsoft YaHei" charset="-122"/>
                <a:ea typeface="Microsoft YaHei" charset="-122"/>
                <a:cs typeface="Microsoft YaHei" charset="-122"/>
              </a:rPr>
              <a:t>份合约代码</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840806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9" name="标题 1"/>
          <p:cNvSpPr txBox="1">
            <a:spLocks/>
          </p:cNvSpPr>
          <p:nvPr/>
        </p:nvSpPr>
        <p:spPr>
          <a:xfrm>
            <a:off x="611560" y="1564419"/>
            <a:ext cx="2664296"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smtClean="0">
                <a:ln>
                  <a:noFill/>
                </a:ln>
                <a:solidFill>
                  <a:sysClr val="windowText" lastClr="000000">
                    <a:lumMod val="85000"/>
                    <a:lumOff val="15000"/>
                  </a:sysClr>
                </a:solidFill>
                <a:effectLst/>
                <a:uLnTx/>
                <a:uFillTx/>
                <a:latin typeface="Microsoft YaHei" charset="-122"/>
                <a:ea typeface="Microsoft YaHei" charset="-122"/>
                <a:cs typeface="Microsoft YaHei" charset="-122"/>
              </a:rPr>
              <a:t>挥霍型</a:t>
            </a:r>
            <a:endParaRPr kumimoji="1" lang="zh-CN" altLang="en-US" sz="2800" b="1" i="0" u="none" strike="noStrike" kern="1200" cap="none" spc="0" normalizeH="0" baseline="0" noProof="0" dirty="0">
              <a:ln>
                <a:noFill/>
              </a:ln>
              <a:solidFill>
                <a:sysClr val="windowText" lastClr="000000">
                  <a:lumMod val="85000"/>
                  <a:lumOff val="15000"/>
                </a:sysClr>
              </a:solidFill>
              <a:effectLst/>
              <a:uLnTx/>
              <a:uFillTx/>
              <a:latin typeface="Microsoft YaHei" charset="-122"/>
              <a:ea typeface="Microsoft YaHei" charset="-122"/>
              <a:cs typeface="Microsoft YaHei" charset="-122"/>
            </a:endParaRPr>
          </a:p>
        </p:txBody>
      </p:sp>
      <p:sp>
        <p:nvSpPr>
          <p:cNvPr id="3" name="文本框 2"/>
          <p:cNvSpPr txBox="1"/>
          <p:nvPr/>
        </p:nvSpPr>
        <p:spPr>
          <a:xfrm>
            <a:off x="323528" y="2276872"/>
            <a:ext cx="2844317" cy="3067506"/>
          </a:xfrm>
          <a:prstGeom prst="rect">
            <a:avLst/>
          </a:prstGeom>
          <a:noFill/>
        </p:spPr>
        <p:txBody>
          <a:bodyPr wrap="square" rtlCol="0">
            <a:spAutoFit/>
          </a:bodyPr>
          <a:lstStyle/>
          <a:p>
            <a:pPr marL="342900" lvl="0" indent="-342900" defTabSz="457200">
              <a:spcBef>
                <a:spcPts val="1000"/>
              </a:spcBef>
              <a:buClr>
                <a:srgbClr val="A53010"/>
              </a:buClr>
              <a:buFont typeface="Wingdings 3" charset="2"/>
              <a:buChar char=""/>
            </a:pPr>
            <a:r>
              <a:rPr kumimoji="1" lang="zh-CN" altLang="en-US" sz="2000" dirty="0" smtClean="0">
                <a:latin typeface="Microsoft YaHei" charset="-122"/>
                <a:ea typeface="Microsoft YaHei" charset="-122"/>
                <a:cs typeface="Microsoft YaHei" charset="-122"/>
              </a:rPr>
              <a:t>代币可以</a:t>
            </a:r>
            <a:r>
              <a:rPr kumimoji="1" lang="zh-CN" altLang="en-US" sz="2000" dirty="0">
                <a:latin typeface="Microsoft YaHei" charset="-122"/>
                <a:ea typeface="Microsoft YaHei" charset="-122"/>
                <a:cs typeface="Microsoft YaHei" charset="-122"/>
              </a:rPr>
              <a:t>轻易被发送给任意一个</a:t>
            </a:r>
            <a:r>
              <a:rPr kumimoji="1" lang="zh-CN" altLang="en-US" sz="2000" dirty="0" smtClean="0">
                <a:latin typeface="Microsoft YaHei" charset="-122"/>
                <a:ea typeface="Microsoft YaHei" charset="-122"/>
                <a:cs typeface="Microsoft YaHei" charset="-122"/>
              </a:rPr>
              <a:t>用户</a:t>
            </a:r>
            <a:endParaRPr kumimoji="1" lang="en-US" altLang="zh-CN" sz="2000" dirty="0" smtClean="0">
              <a:latin typeface="Microsoft YaHei" charset="-122"/>
              <a:ea typeface="Microsoft YaHei" charset="-122"/>
              <a:cs typeface="Microsoft YaHei" charset="-122"/>
            </a:endParaRPr>
          </a:p>
          <a:p>
            <a:pPr marL="342900" indent="-342900" defTabSz="457200">
              <a:spcBef>
                <a:spcPts val="1000"/>
              </a:spcBef>
              <a:buClr>
                <a:srgbClr val="A53010"/>
              </a:buClr>
              <a:buFont typeface="Wingdings 3" charset="2"/>
              <a:buChar char=""/>
            </a:pPr>
            <a:r>
              <a:rPr kumimoji="1" lang="zh-CN" altLang="en-US" sz="2000" dirty="0" smtClean="0">
                <a:latin typeface="Microsoft YaHei" charset="-122"/>
                <a:ea typeface="Microsoft YaHei" charset="-122"/>
                <a:cs typeface="Microsoft YaHei" charset="-122"/>
              </a:rPr>
              <a:t>部分问题合约已</a:t>
            </a:r>
            <a:r>
              <a:rPr kumimoji="1" lang="zh-CN" altLang="en-US" sz="2000" dirty="0">
                <a:latin typeface="Microsoft YaHei" charset="-122"/>
                <a:ea typeface="Microsoft YaHei" charset="-122"/>
                <a:cs typeface="Microsoft YaHei" charset="-122"/>
              </a:rPr>
              <a:t>在现</a:t>
            </a:r>
            <a:r>
              <a:rPr kumimoji="1" lang="zh-CN" altLang="en-US" sz="2000" dirty="0" smtClean="0">
                <a:latin typeface="Microsoft YaHei" charset="-122"/>
                <a:ea typeface="Microsoft YaHei" charset="-122"/>
                <a:cs typeface="Microsoft YaHei" charset="-122"/>
              </a:rPr>
              <a:t>网上丢失实际的</a:t>
            </a:r>
            <a:r>
              <a:rPr kumimoji="1" lang="en-US" altLang="zh-CN" sz="2000" dirty="0" smtClean="0">
                <a:latin typeface="Microsoft YaHei" charset="-122"/>
                <a:ea typeface="Microsoft YaHei" charset="-122"/>
                <a:cs typeface="Microsoft YaHei" charset="-122"/>
              </a:rPr>
              <a:t>ETH</a:t>
            </a:r>
          </a:p>
          <a:p>
            <a:pPr marL="342900" indent="-342900" defTabSz="457200">
              <a:spcBef>
                <a:spcPts val="1000"/>
              </a:spcBef>
              <a:buClr>
                <a:srgbClr val="A53010"/>
              </a:buClr>
              <a:buFont typeface="Wingdings 3" charset="2"/>
              <a:buChar char=""/>
            </a:pPr>
            <a:r>
              <a:rPr kumimoji="1" lang="zh-CN" altLang="en-US" sz="2000" dirty="0" smtClean="0">
                <a:latin typeface="Microsoft YaHei" charset="-122"/>
                <a:ea typeface="Microsoft YaHei" charset="-122"/>
                <a:cs typeface="Microsoft YaHei" charset="-122"/>
              </a:rPr>
              <a:t>问题：合约代码中不对账户身份进行校验</a:t>
            </a:r>
            <a:endParaRPr kumimoji="1" lang="en-US" altLang="zh-CN" sz="2000" dirty="0" smtClean="0">
              <a:latin typeface="Microsoft YaHei" charset="-122"/>
              <a:ea typeface="Microsoft YaHei" charset="-122"/>
              <a:cs typeface="Microsoft YaHei" charset="-122"/>
            </a:endParaRPr>
          </a:p>
          <a:p>
            <a:pPr marL="800100" lvl="1" indent="-342900" defTabSz="457200">
              <a:spcBef>
                <a:spcPts val="1000"/>
              </a:spcBef>
              <a:buClr>
                <a:srgbClr val="A53010"/>
              </a:buClr>
              <a:buFont typeface="Wingdings 3" charset="2"/>
              <a:buChar char=""/>
            </a:pPr>
            <a:endParaRPr kumimoji="1" lang="zh-CN" altLang="en-US" sz="2000" dirty="0">
              <a:latin typeface="Microsoft YaHei" charset="-122"/>
              <a:ea typeface="Microsoft YaHei" charset="-122"/>
              <a:cs typeface="Microsoft YaHei" charset="-122"/>
            </a:endParaRPr>
          </a:p>
          <a:p>
            <a:pPr marL="342900" lvl="0" indent="-342900" defTabSz="457200">
              <a:spcBef>
                <a:spcPts val="1000"/>
              </a:spcBef>
              <a:buClr>
                <a:srgbClr val="A53010"/>
              </a:buClr>
              <a:buFont typeface="Wingdings 3" charset="2"/>
              <a:buChar char=""/>
            </a:pPr>
            <a:endParaRPr kumimoji="1" lang="zh-CN" altLang="en-US" sz="2000" dirty="0">
              <a:solidFill>
                <a:prstClr val="black">
                  <a:lumMod val="75000"/>
                  <a:lumOff val="25000"/>
                </a:prstClr>
              </a:solidFill>
              <a:latin typeface="Microsoft YaHei" charset="-122"/>
              <a:ea typeface="Microsoft YaHei" charset="-122"/>
              <a:cs typeface="Microsoft YaHei" charset="-122"/>
            </a:endParaRPr>
          </a:p>
        </p:txBody>
      </p:sp>
      <p:sp>
        <p:nvSpPr>
          <p:cNvPr id="12" name="标题 1"/>
          <p:cNvSpPr txBox="1">
            <a:spLocks/>
          </p:cNvSpPr>
          <p:nvPr/>
        </p:nvSpPr>
        <p:spPr>
          <a:xfrm>
            <a:off x="3560083" y="1564419"/>
            <a:ext cx="2088232"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kumimoji="1" lang="zh-CN" altLang="en-US" sz="2800" b="1" dirty="0">
                <a:solidFill>
                  <a:sysClr val="windowText" lastClr="000000">
                    <a:lumMod val="85000"/>
                    <a:lumOff val="15000"/>
                  </a:sysClr>
                </a:solidFill>
                <a:latin typeface="Microsoft YaHei" charset="-122"/>
                <a:ea typeface="Microsoft YaHei" charset="-122"/>
                <a:cs typeface="Microsoft YaHei" charset="-122"/>
              </a:rPr>
              <a:t>自杀型</a:t>
            </a:r>
            <a:endParaRPr kumimoji="1" lang="zh-CN" altLang="en-US" sz="2800" b="1" i="0" u="none" strike="noStrike" kern="1200" cap="none" spc="0" normalizeH="0" baseline="0" noProof="0" dirty="0">
              <a:ln>
                <a:noFill/>
              </a:ln>
              <a:solidFill>
                <a:sysClr val="windowText" lastClr="000000">
                  <a:lumMod val="85000"/>
                  <a:lumOff val="15000"/>
                </a:sysClr>
              </a:solidFill>
              <a:effectLst/>
              <a:uLnTx/>
              <a:uFillTx/>
              <a:latin typeface="Microsoft YaHei" charset="-122"/>
              <a:ea typeface="Microsoft YaHei" charset="-122"/>
              <a:cs typeface="Microsoft YaHei" charset="-122"/>
            </a:endParaRPr>
          </a:p>
        </p:txBody>
      </p:sp>
      <p:sp>
        <p:nvSpPr>
          <p:cNvPr id="13" name="文本框 12"/>
          <p:cNvSpPr txBox="1"/>
          <p:nvPr/>
        </p:nvSpPr>
        <p:spPr>
          <a:xfrm>
            <a:off x="3167844" y="2243033"/>
            <a:ext cx="2880319" cy="2067233"/>
          </a:xfrm>
          <a:prstGeom prst="rect">
            <a:avLst/>
          </a:prstGeom>
          <a:noFill/>
        </p:spPr>
        <p:txBody>
          <a:bodyPr wrap="square" rtlCol="0">
            <a:spAutoFit/>
          </a:bodyPr>
          <a:lstStyle/>
          <a:p>
            <a:pPr marL="342900" lvl="0" indent="-342900" defTabSz="457200">
              <a:spcBef>
                <a:spcPts val="1000"/>
              </a:spcBef>
              <a:buClr>
                <a:srgbClr val="A53010"/>
              </a:buClr>
              <a:buFont typeface="Wingdings 3" charset="2"/>
              <a:buChar char=""/>
            </a:pPr>
            <a:r>
              <a:rPr kumimoji="1" lang="zh-CN" altLang="en-US" sz="2000" dirty="0">
                <a:solidFill>
                  <a:prstClr val="black">
                    <a:lumMod val="75000"/>
                    <a:lumOff val="25000"/>
                  </a:prstClr>
                </a:solidFill>
                <a:latin typeface="Microsoft YaHei" charset="-122"/>
                <a:ea typeface="Microsoft YaHei" charset="-122"/>
                <a:cs typeface="Microsoft YaHei" charset="-122"/>
              </a:rPr>
              <a:t>合约可以通过一个公开的</a:t>
            </a:r>
            <a:r>
              <a:rPr kumimoji="1" lang="en-US" altLang="zh-CN" sz="2000" dirty="0">
                <a:solidFill>
                  <a:prstClr val="black">
                    <a:lumMod val="75000"/>
                    <a:lumOff val="25000"/>
                  </a:prstClr>
                </a:solidFill>
                <a:latin typeface="Microsoft YaHei" charset="-122"/>
                <a:ea typeface="Microsoft YaHei" charset="-122"/>
                <a:cs typeface="Microsoft YaHei" charset="-122"/>
              </a:rPr>
              <a:t>(public)</a:t>
            </a:r>
            <a:r>
              <a:rPr kumimoji="1" lang="zh-CN" altLang="en-US" sz="2000" dirty="0">
                <a:solidFill>
                  <a:prstClr val="black">
                    <a:lumMod val="75000"/>
                    <a:lumOff val="25000"/>
                  </a:prstClr>
                </a:solidFill>
                <a:latin typeface="Microsoft YaHei" charset="-122"/>
                <a:ea typeface="Microsoft YaHei" charset="-122"/>
                <a:cs typeface="Microsoft YaHei" charset="-122"/>
              </a:rPr>
              <a:t>的</a:t>
            </a:r>
            <a:r>
              <a:rPr kumimoji="1" lang="en-US" altLang="zh-CN" sz="2000" dirty="0">
                <a:solidFill>
                  <a:prstClr val="black">
                    <a:lumMod val="75000"/>
                    <a:lumOff val="25000"/>
                  </a:prstClr>
                </a:solidFill>
                <a:latin typeface="Microsoft YaHei" charset="-122"/>
                <a:ea typeface="Microsoft YaHei" charset="-122"/>
                <a:cs typeface="Microsoft YaHei" charset="-122"/>
              </a:rPr>
              <a:t>kill</a:t>
            </a:r>
            <a:r>
              <a:rPr kumimoji="1" lang="zh-CN" altLang="en-US" sz="2000" dirty="0">
                <a:solidFill>
                  <a:prstClr val="black">
                    <a:lumMod val="75000"/>
                    <a:lumOff val="25000"/>
                  </a:prstClr>
                </a:solidFill>
                <a:latin typeface="Microsoft YaHei" charset="-122"/>
                <a:ea typeface="Microsoft YaHei" charset="-122"/>
                <a:cs typeface="Microsoft YaHei" charset="-122"/>
              </a:rPr>
              <a:t>函数来终止</a:t>
            </a:r>
          </a:p>
          <a:p>
            <a:pPr marL="342900" lvl="0" indent="-342900" defTabSz="457200">
              <a:spcBef>
                <a:spcPts val="1000"/>
              </a:spcBef>
              <a:buClr>
                <a:srgbClr val="A53010"/>
              </a:buClr>
              <a:buFont typeface="Wingdings 3" charset="2"/>
              <a:buChar char=""/>
            </a:pPr>
            <a:r>
              <a:rPr kumimoji="1" lang="zh-CN" altLang="en-US" sz="2000" dirty="0">
                <a:solidFill>
                  <a:prstClr val="black">
                    <a:lumMod val="75000"/>
                    <a:lumOff val="25000"/>
                  </a:prstClr>
                </a:solidFill>
                <a:latin typeface="Microsoft YaHei" charset="-122"/>
                <a:ea typeface="Microsoft YaHei" charset="-122"/>
                <a:cs typeface="Microsoft YaHei" charset="-122"/>
              </a:rPr>
              <a:t>一般情况下，用户可以通过该方法来取回他们投资的</a:t>
            </a:r>
            <a:r>
              <a:rPr kumimoji="1" lang="en-US" altLang="zh-CN" sz="2000" dirty="0">
                <a:solidFill>
                  <a:prstClr val="black">
                    <a:lumMod val="75000"/>
                    <a:lumOff val="25000"/>
                  </a:prstClr>
                </a:solidFill>
                <a:latin typeface="Microsoft YaHei" charset="-122"/>
                <a:ea typeface="Microsoft YaHei" charset="-122"/>
                <a:cs typeface="Microsoft YaHei" charset="-122"/>
              </a:rPr>
              <a:t>Eth</a:t>
            </a:r>
            <a:endParaRPr kumimoji="1" lang="zh-CN" altLang="en-US" sz="2000" dirty="0">
              <a:solidFill>
                <a:prstClr val="black">
                  <a:lumMod val="75000"/>
                  <a:lumOff val="25000"/>
                </a:prstClr>
              </a:solidFill>
              <a:latin typeface="Microsoft YaHei" charset="-122"/>
              <a:ea typeface="Microsoft YaHei" charset="-122"/>
              <a:cs typeface="Microsoft YaHei" charset="-122"/>
            </a:endParaRPr>
          </a:p>
        </p:txBody>
      </p:sp>
      <p:sp>
        <p:nvSpPr>
          <p:cNvPr id="14" name="标题 1"/>
          <p:cNvSpPr txBox="1">
            <a:spLocks/>
          </p:cNvSpPr>
          <p:nvPr/>
        </p:nvSpPr>
        <p:spPr>
          <a:xfrm>
            <a:off x="6474570" y="1564419"/>
            <a:ext cx="2088232"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kumimoji="1" lang="zh-CN" altLang="en-US" sz="2800" b="1" dirty="0" smtClean="0">
                <a:solidFill>
                  <a:sysClr val="windowText" lastClr="000000">
                    <a:lumMod val="85000"/>
                    <a:lumOff val="15000"/>
                  </a:sysClr>
                </a:solidFill>
                <a:latin typeface="Microsoft YaHei" charset="-122"/>
                <a:ea typeface="Microsoft YaHei" charset="-122"/>
                <a:cs typeface="Microsoft YaHei" charset="-122"/>
              </a:rPr>
              <a:t>贪婪型</a:t>
            </a:r>
            <a:endParaRPr kumimoji="1" lang="zh-CN" altLang="en-US" sz="2800" b="1" i="0" u="none" strike="noStrike" kern="1200" cap="none" spc="0" normalizeH="0" baseline="0" noProof="0" dirty="0">
              <a:ln>
                <a:noFill/>
              </a:ln>
              <a:solidFill>
                <a:sysClr val="windowText" lastClr="000000">
                  <a:lumMod val="85000"/>
                  <a:lumOff val="15000"/>
                </a:sysClr>
              </a:solidFill>
              <a:effectLst/>
              <a:uLnTx/>
              <a:uFillTx/>
              <a:latin typeface="Microsoft YaHei" charset="-122"/>
              <a:ea typeface="Microsoft YaHei" charset="-122"/>
              <a:cs typeface="Microsoft YaHei" charset="-122"/>
            </a:endParaRPr>
          </a:p>
        </p:txBody>
      </p:sp>
      <p:sp>
        <p:nvSpPr>
          <p:cNvPr id="16" name="内容占位符 2"/>
          <p:cNvSpPr txBox="1">
            <a:spLocks/>
          </p:cNvSpPr>
          <p:nvPr/>
        </p:nvSpPr>
        <p:spPr>
          <a:xfrm>
            <a:off x="6028443" y="2253550"/>
            <a:ext cx="2910683" cy="378528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indent="-285750" algn="just">
              <a:buClr>
                <a:srgbClr val="A53010"/>
              </a:buClr>
            </a:pPr>
            <a:r>
              <a:rPr kumimoji="1" lang="en-US" altLang="zh-CN" sz="2000" b="0" i="0" u="none" strike="noStrike" kern="1200" cap="none" spc="0" normalizeH="0" baseline="0" noProof="0" dirty="0" err="1"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Ethereum</a:t>
            </a:r>
            <a:r>
              <a:rPr kumimoji="1" lang="zh-CN" altLang="en-US"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上许多合约都使用</a:t>
            </a:r>
            <a:r>
              <a:rPr kumimoji="1" lang="en-US" altLang="zh-CN"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Parity</a:t>
            </a:r>
            <a:r>
              <a:rPr kumimoji="1" lang="zh-CN" altLang="en-US"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库中的合约发送</a:t>
            </a:r>
            <a:r>
              <a:rPr kumimoji="1" lang="en-US" altLang="zh-CN"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Eth</a:t>
            </a:r>
            <a:r>
              <a:rPr kumimoji="1" lang="zh-CN" altLang="en-US"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给用户</a:t>
            </a:r>
            <a:endParaRPr kumimoji="1" lang="en-US" altLang="zh-CN"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endParaRPr>
          </a:p>
          <a:p>
            <a:pPr indent="-285750" algn="just">
              <a:buClr>
                <a:srgbClr val="A53010"/>
              </a:buClr>
            </a:pPr>
            <a:r>
              <a:rPr kumimoji="1" lang="en-US" altLang="zh-CN"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Parity</a:t>
            </a:r>
            <a:r>
              <a:rPr kumimoji="1" lang="zh-CN" altLang="en-US"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被</a:t>
            </a:r>
            <a:r>
              <a:rPr kumimoji="1" lang="en-US" altLang="zh-CN"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killed</a:t>
            </a:r>
            <a:r>
              <a:rPr kumimoji="1" lang="zh-CN" altLang="en-US"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之后，所有这些使用</a:t>
            </a:r>
            <a:r>
              <a:rPr kumimoji="1" lang="en-US" altLang="zh-CN"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Parity</a:t>
            </a:r>
            <a:r>
              <a:rPr kumimoji="1" lang="zh-CN" altLang="en-US"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的合约，都可能暴露贪婪型漏洞，导致</a:t>
            </a:r>
            <a:r>
              <a:rPr kumimoji="1" lang="en-US" altLang="zh-CN"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Eth</a:t>
            </a:r>
            <a:r>
              <a:rPr kumimoji="1" lang="zh-CN" altLang="en-US"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rPr>
              <a:t>被锁定</a:t>
            </a:r>
            <a:endParaRPr kumimoji="1" lang="en-US" altLang="zh-CN" sz="2000" b="0" i="0" u="none" strike="noStrike" kern="1200" cap="none" spc="0" normalizeH="0" baseline="0" noProof="0" dirty="0" smtClean="0">
              <a:ln>
                <a:noFill/>
              </a:ln>
              <a:solidFill>
                <a:sysClr val="windowText" lastClr="000000">
                  <a:lumMod val="75000"/>
                  <a:lumOff val="25000"/>
                </a:sysClr>
              </a:solidFill>
              <a:effectLst/>
              <a:uLnTx/>
              <a:uFillTx/>
              <a:latin typeface="Microsoft YaHei" charset="-122"/>
              <a:ea typeface="Microsoft YaHei" charset="-122"/>
              <a:cs typeface="Microsoft YaHei" charset="-122"/>
            </a:endParaRPr>
          </a:p>
          <a:p>
            <a:pPr indent="-285750" algn="just">
              <a:buClr>
                <a:srgbClr val="A53010"/>
              </a:buClr>
            </a:pPr>
            <a:r>
              <a:rPr kumimoji="1" lang="en-US" altLang="zh-CN" sz="2000" dirty="0" err="1">
                <a:solidFill>
                  <a:sysClr val="windowText" lastClr="000000">
                    <a:lumMod val="75000"/>
                    <a:lumOff val="25000"/>
                  </a:sysClr>
                </a:solidFill>
                <a:latin typeface="Microsoft YaHei" charset="-122"/>
                <a:ea typeface="Microsoft YaHei" charset="-122"/>
                <a:cs typeface="Microsoft YaHei" charset="-122"/>
              </a:rPr>
              <a:t>Ethereum</a:t>
            </a:r>
            <a:r>
              <a:rPr kumimoji="1" lang="en-US" altLang="zh-CN" sz="2000" dirty="0">
                <a:solidFill>
                  <a:sysClr val="windowText" lastClr="000000">
                    <a:lumMod val="75000"/>
                    <a:lumOff val="25000"/>
                  </a:sysClr>
                </a:solidFill>
                <a:latin typeface="Microsoft YaHei" charset="-122"/>
                <a:ea typeface="Microsoft YaHei" charset="-122"/>
                <a:cs typeface="Microsoft YaHei" charset="-122"/>
              </a:rPr>
              <a:t> </a:t>
            </a:r>
            <a:r>
              <a:rPr kumimoji="1" lang="zh-CN" altLang="en-US" sz="2000" dirty="0">
                <a:solidFill>
                  <a:sysClr val="windowText" lastClr="000000">
                    <a:lumMod val="75000"/>
                    <a:lumOff val="25000"/>
                  </a:sysClr>
                </a:solidFill>
                <a:latin typeface="Microsoft YaHei" charset="-122"/>
                <a:ea typeface="Microsoft YaHei" charset="-122"/>
                <a:cs typeface="Microsoft YaHei" charset="-122"/>
              </a:rPr>
              <a:t>最近引入了</a:t>
            </a:r>
            <a:r>
              <a:rPr kumimoji="1" lang="en-US" altLang="zh-CN" sz="2000" dirty="0">
                <a:solidFill>
                  <a:sysClr val="windowText" lastClr="000000">
                    <a:lumMod val="75000"/>
                    <a:lumOff val="25000"/>
                  </a:sysClr>
                </a:solidFill>
                <a:latin typeface="Microsoft YaHei" charset="-122"/>
                <a:ea typeface="Microsoft YaHei" charset="-122"/>
                <a:cs typeface="Microsoft YaHei" charset="-122"/>
              </a:rPr>
              <a:t>payable</a:t>
            </a:r>
            <a:r>
              <a:rPr kumimoji="1" lang="zh-CN" altLang="en-US" sz="2000" dirty="0">
                <a:solidFill>
                  <a:sysClr val="windowText" lastClr="000000">
                    <a:lumMod val="75000"/>
                    <a:lumOff val="25000"/>
                  </a:sysClr>
                </a:solidFill>
                <a:latin typeface="Microsoft YaHei" charset="-122"/>
                <a:ea typeface="Microsoft YaHei" charset="-122"/>
                <a:cs typeface="Microsoft YaHei" charset="-122"/>
              </a:rPr>
              <a:t>关键字来指定合约是否可以接收</a:t>
            </a:r>
            <a:r>
              <a:rPr kumimoji="1" lang="en-US" altLang="zh-CN" sz="2000" dirty="0">
                <a:solidFill>
                  <a:sysClr val="windowText" lastClr="000000">
                    <a:lumMod val="75000"/>
                    <a:lumOff val="25000"/>
                  </a:sysClr>
                </a:solidFill>
                <a:latin typeface="Microsoft YaHei" charset="-122"/>
                <a:ea typeface="Microsoft YaHei" charset="-122"/>
                <a:cs typeface="Microsoft YaHei" charset="-122"/>
              </a:rPr>
              <a:t>Eth</a:t>
            </a:r>
          </a:p>
          <a:p>
            <a:pPr indent="-285750" algn="just">
              <a:buClr>
                <a:srgbClr val="A53010"/>
              </a:buClr>
            </a:pPr>
            <a:endParaRPr kumimoji="1" lang="zh-CN" altLang="en-US" sz="2000" b="0" i="0" u="none" strike="noStrike" kern="1200" cap="none" spc="0" normalizeH="0" baseline="0" noProof="0" dirty="0">
              <a:ln>
                <a:noFill/>
              </a:ln>
              <a:solidFill>
                <a:sysClr val="windowText" lastClr="000000">
                  <a:lumMod val="75000"/>
                  <a:lumOff val="25000"/>
                </a:sysClr>
              </a:solidFill>
              <a:effectLst/>
              <a:uLnTx/>
              <a:uFillTx/>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1695158" y="4581128"/>
            <a:ext cx="3269411" cy="2029290"/>
          </a:xfrm>
          <a:prstGeom prst="rect">
            <a:avLst/>
          </a:prstGeom>
        </p:spPr>
      </p:pic>
    </p:spTree>
    <p:extLst>
      <p:ext uri="{BB962C8B-B14F-4D97-AF65-F5344CB8AC3E}">
        <p14:creationId xmlns:p14="http://schemas.microsoft.com/office/powerpoint/2010/main" val="6476016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3455" y="1268760"/>
            <a:ext cx="9144000" cy="2097198"/>
          </a:xfrm>
          <a:prstGeom prst="rect">
            <a:avLst/>
          </a:prstGeom>
        </p:spPr>
      </p:pic>
      <p:pic>
        <p:nvPicPr>
          <p:cNvPr id="4" name="图片 3"/>
          <p:cNvPicPr>
            <a:picLocks noChangeAspect="1"/>
          </p:cNvPicPr>
          <p:nvPr/>
        </p:nvPicPr>
        <p:blipFill>
          <a:blip r:embed="rId4"/>
          <a:stretch>
            <a:fillRect/>
          </a:stretch>
        </p:blipFill>
        <p:spPr>
          <a:xfrm>
            <a:off x="2123728" y="3645024"/>
            <a:ext cx="4644008" cy="2801232"/>
          </a:xfrm>
          <a:prstGeom prst="rect">
            <a:avLst/>
          </a:prstGeom>
        </p:spPr>
      </p:pic>
      <p:sp>
        <p:nvSpPr>
          <p:cNvPr id="5" name="矩形 4"/>
          <p:cNvSpPr/>
          <p:nvPr/>
        </p:nvSpPr>
        <p:spPr>
          <a:xfrm>
            <a:off x="7533559" y="6246868"/>
            <a:ext cx="1563248" cy="461665"/>
          </a:xfrm>
          <a:prstGeom prst="rect">
            <a:avLst/>
          </a:prstGeom>
        </p:spPr>
        <p:txBody>
          <a:bodyPr wrap="none">
            <a:spAutoFit/>
          </a:bodyPr>
          <a:lstStyle/>
          <a:p>
            <a:r>
              <a:rPr lang="en-US" altLang="zh-CN" sz="2400" b="1" dirty="0" smtClean="0"/>
              <a:t>NDSS</a:t>
            </a:r>
            <a:r>
              <a:rPr lang="zh-CN" altLang="en-US" sz="2400" b="1" dirty="0" smtClean="0"/>
              <a:t> </a:t>
            </a:r>
            <a:r>
              <a:rPr lang="en-US" altLang="zh-CN" sz="2400" b="1" dirty="0" smtClean="0"/>
              <a:t>2018</a:t>
            </a:r>
            <a:endParaRPr lang="zh-CN" altLang="en-US" sz="2400" b="1" dirty="0"/>
          </a:p>
        </p:txBody>
      </p:sp>
    </p:spTree>
    <p:extLst>
      <p:ext uri="{BB962C8B-B14F-4D97-AF65-F5344CB8AC3E}">
        <p14:creationId xmlns:p14="http://schemas.microsoft.com/office/powerpoint/2010/main" val="10311858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3455" y="1268760"/>
            <a:ext cx="9144000" cy="2097198"/>
          </a:xfrm>
          <a:prstGeom prst="rect">
            <a:avLst/>
          </a:prstGeom>
        </p:spPr>
      </p:pic>
      <p:pic>
        <p:nvPicPr>
          <p:cNvPr id="6" name="图片 5"/>
          <p:cNvPicPr>
            <a:picLocks noChangeAspect="1"/>
          </p:cNvPicPr>
          <p:nvPr/>
        </p:nvPicPr>
        <p:blipFill>
          <a:blip r:embed="rId4"/>
          <a:stretch>
            <a:fillRect/>
          </a:stretch>
        </p:blipFill>
        <p:spPr>
          <a:xfrm>
            <a:off x="971600" y="3501008"/>
            <a:ext cx="7105735" cy="2325389"/>
          </a:xfrm>
          <a:prstGeom prst="rect">
            <a:avLst/>
          </a:prstGeom>
        </p:spPr>
      </p:pic>
      <p:pic>
        <p:nvPicPr>
          <p:cNvPr id="9" name="图片 8"/>
          <p:cNvPicPr>
            <a:picLocks noChangeAspect="1"/>
          </p:cNvPicPr>
          <p:nvPr/>
        </p:nvPicPr>
        <p:blipFill>
          <a:blip r:embed="rId5"/>
          <a:stretch>
            <a:fillRect/>
          </a:stretch>
        </p:blipFill>
        <p:spPr>
          <a:xfrm>
            <a:off x="3302539" y="5802791"/>
            <a:ext cx="2512013" cy="290505"/>
          </a:xfrm>
          <a:prstGeom prst="rect">
            <a:avLst/>
          </a:prstGeom>
        </p:spPr>
      </p:pic>
      <p:sp>
        <p:nvSpPr>
          <p:cNvPr id="10" name="矩形 9"/>
          <p:cNvSpPr/>
          <p:nvPr/>
        </p:nvSpPr>
        <p:spPr>
          <a:xfrm>
            <a:off x="2051720" y="4869160"/>
            <a:ext cx="3384376" cy="262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5460911" y="4762422"/>
            <a:ext cx="1012970" cy="369332"/>
          </a:xfrm>
          <a:prstGeom prst="rect">
            <a:avLst/>
          </a:prstGeom>
          <a:noFill/>
        </p:spPr>
        <p:txBody>
          <a:bodyPr wrap="none" rtlCol="0">
            <a:spAutoFit/>
          </a:bodyPr>
          <a:lstStyle/>
          <a:p>
            <a:r>
              <a:rPr kumimoji="1" lang="en-US" altLang="zh-CN" dirty="0" smtClean="0">
                <a:solidFill>
                  <a:srgbClr val="FF0000"/>
                </a:solidFill>
              </a:rPr>
              <a:t>overflow</a:t>
            </a:r>
            <a:endParaRPr kumimoji="1" lang="zh-CN" altLang="en-US" dirty="0">
              <a:solidFill>
                <a:srgbClr val="FF0000"/>
              </a:solidFill>
            </a:endParaRPr>
          </a:p>
        </p:txBody>
      </p:sp>
      <p:sp>
        <p:nvSpPr>
          <p:cNvPr id="12" name="矩形 11"/>
          <p:cNvSpPr/>
          <p:nvPr/>
        </p:nvSpPr>
        <p:spPr>
          <a:xfrm>
            <a:off x="3491880" y="4005064"/>
            <a:ext cx="792088" cy="2686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051720" y="3205458"/>
            <a:ext cx="4212756" cy="369332"/>
          </a:xfrm>
          <a:prstGeom prst="rect">
            <a:avLst/>
          </a:prstGeom>
        </p:spPr>
        <p:txBody>
          <a:bodyPr wrap="none">
            <a:spAutoFit/>
          </a:bodyPr>
          <a:lstStyle/>
          <a:p>
            <a:r>
              <a:rPr kumimoji="1" lang="en-US" altLang="zh-CN" dirty="0" smtClean="0">
                <a:solidFill>
                  <a:srgbClr val="FF0000"/>
                </a:solidFill>
              </a:rPr>
              <a:t>Index</a:t>
            </a:r>
            <a:r>
              <a:rPr kumimoji="1" lang="zh-CN" altLang="en-US" dirty="0" smtClean="0">
                <a:solidFill>
                  <a:srgbClr val="FF0000"/>
                </a:solidFill>
              </a:rPr>
              <a:t> 循环内不变化，始终指向同一个人</a:t>
            </a:r>
            <a:endParaRPr kumimoji="1" lang="zh-CN" altLang="en-US" dirty="0">
              <a:solidFill>
                <a:srgbClr val="FF0000"/>
              </a:solidFill>
            </a:endParaRPr>
          </a:p>
        </p:txBody>
      </p:sp>
      <p:sp>
        <p:nvSpPr>
          <p:cNvPr id="15" name="矩形 14"/>
          <p:cNvSpPr/>
          <p:nvPr/>
        </p:nvSpPr>
        <p:spPr>
          <a:xfrm>
            <a:off x="-410007" y="6154536"/>
            <a:ext cx="9937104" cy="646331"/>
          </a:xfrm>
          <a:prstGeom prst="rect">
            <a:avLst/>
          </a:prstGeom>
        </p:spPr>
        <p:txBody>
          <a:bodyPr wrap="square">
            <a:spAutoFit/>
          </a:bodyPr>
          <a:lstStyle/>
          <a:p>
            <a:pPr algn="ctr"/>
            <a:r>
              <a:rPr lang="en-US" altLang="zh-CN" dirty="0">
                <a:latin typeface="NimbusRomNo9L" charset="0"/>
              </a:rPr>
              <a:t>“Multiply your ether,” </a:t>
            </a:r>
            <a:r>
              <a:rPr lang="en-US" altLang="zh-CN" dirty="0">
                <a:solidFill>
                  <a:srgbClr val="4C0000"/>
                </a:solidFill>
                <a:latin typeface="NimbusRomNo9L" charset="0"/>
              </a:rPr>
              <a:t>https://</a:t>
            </a:r>
            <a:r>
              <a:rPr lang="en-US" altLang="zh-CN" dirty="0" err="1">
                <a:solidFill>
                  <a:srgbClr val="4C0000"/>
                </a:solidFill>
                <a:latin typeface="NimbusRomNo9L" charset="0"/>
              </a:rPr>
              <a:t>etherscan.io</a:t>
            </a:r>
            <a:r>
              <a:rPr lang="en-US" altLang="zh-CN" dirty="0">
                <a:solidFill>
                  <a:srgbClr val="4C0000"/>
                </a:solidFill>
                <a:latin typeface="NimbusRomNo9L" charset="0"/>
              </a:rPr>
              <a:t>/address/ 0xc357a046c5c13bb4e6d918a208b8b4a0ab2f2efd#code</a:t>
            </a:r>
            <a:r>
              <a:rPr lang="en-US" altLang="zh-CN" dirty="0">
                <a:latin typeface="NimbusRomNo9L" charset="0"/>
              </a:rPr>
              <a:t>. </a:t>
            </a:r>
            <a:endParaRPr lang="en-US" altLang="zh-CN" dirty="0">
              <a:effectLst/>
            </a:endParaRPr>
          </a:p>
        </p:txBody>
      </p:sp>
      <p:sp>
        <p:nvSpPr>
          <p:cNvPr id="16" name="矩形 15"/>
          <p:cNvSpPr/>
          <p:nvPr/>
        </p:nvSpPr>
        <p:spPr>
          <a:xfrm>
            <a:off x="7533559" y="6246868"/>
            <a:ext cx="1563248" cy="461665"/>
          </a:xfrm>
          <a:prstGeom prst="rect">
            <a:avLst/>
          </a:prstGeom>
        </p:spPr>
        <p:txBody>
          <a:bodyPr wrap="none">
            <a:spAutoFit/>
          </a:bodyPr>
          <a:lstStyle/>
          <a:p>
            <a:r>
              <a:rPr lang="en-US" altLang="zh-CN" sz="2400" b="1" dirty="0" smtClean="0"/>
              <a:t>NDSS</a:t>
            </a:r>
            <a:r>
              <a:rPr lang="zh-CN" altLang="en-US" sz="2400" b="1" dirty="0" smtClean="0"/>
              <a:t> </a:t>
            </a:r>
            <a:r>
              <a:rPr lang="en-US" altLang="zh-CN" sz="2400" b="1" dirty="0" smtClean="0"/>
              <a:t>2018</a:t>
            </a:r>
            <a:endParaRPr lang="zh-CN" altLang="en-US" sz="2400" b="1" dirty="0"/>
          </a:p>
        </p:txBody>
      </p:sp>
    </p:spTree>
    <p:extLst>
      <p:ext uri="{BB962C8B-B14F-4D97-AF65-F5344CB8AC3E}">
        <p14:creationId xmlns:p14="http://schemas.microsoft.com/office/powerpoint/2010/main" val="12726618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3455" y="1268760"/>
            <a:ext cx="9144000" cy="2097198"/>
          </a:xfrm>
          <a:prstGeom prst="rect">
            <a:avLst/>
          </a:prstGeom>
        </p:spPr>
      </p:pic>
      <p:pic>
        <p:nvPicPr>
          <p:cNvPr id="4" name="图片 3"/>
          <p:cNvPicPr>
            <a:picLocks noChangeAspect="1"/>
          </p:cNvPicPr>
          <p:nvPr/>
        </p:nvPicPr>
        <p:blipFill>
          <a:blip r:embed="rId4"/>
          <a:stretch>
            <a:fillRect/>
          </a:stretch>
        </p:blipFill>
        <p:spPr>
          <a:xfrm>
            <a:off x="796381" y="3877037"/>
            <a:ext cx="7524328" cy="1276448"/>
          </a:xfrm>
          <a:prstGeom prst="rect">
            <a:avLst/>
          </a:prstGeom>
        </p:spPr>
      </p:pic>
      <p:sp>
        <p:nvSpPr>
          <p:cNvPr id="5" name="文本框 4"/>
          <p:cNvSpPr txBox="1"/>
          <p:nvPr/>
        </p:nvSpPr>
        <p:spPr>
          <a:xfrm>
            <a:off x="3491880" y="5187902"/>
            <a:ext cx="1921808" cy="400110"/>
          </a:xfrm>
          <a:prstGeom prst="rect">
            <a:avLst/>
          </a:prstGeom>
          <a:noFill/>
        </p:spPr>
        <p:txBody>
          <a:bodyPr wrap="none" rtlCol="0">
            <a:spAutoFit/>
          </a:bodyPr>
          <a:lstStyle/>
          <a:p>
            <a:r>
              <a:rPr kumimoji="1" lang="en-US" altLang="zh-CN" sz="2000" b="1" dirty="0" smtClean="0"/>
              <a:t>Unchecked</a:t>
            </a:r>
            <a:r>
              <a:rPr kumimoji="1" lang="zh-CN" altLang="en-US" sz="2000" b="1" dirty="0" smtClean="0"/>
              <a:t> </a:t>
            </a:r>
            <a:r>
              <a:rPr kumimoji="1" lang="en-US" altLang="zh-CN" sz="2000" b="1" dirty="0" smtClean="0"/>
              <a:t>send</a:t>
            </a:r>
            <a:endParaRPr kumimoji="1" lang="zh-CN" altLang="en-US" sz="2000" b="1" dirty="0"/>
          </a:p>
        </p:txBody>
      </p:sp>
      <p:sp>
        <p:nvSpPr>
          <p:cNvPr id="13" name="矩形 12"/>
          <p:cNvSpPr/>
          <p:nvPr/>
        </p:nvSpPr>
        <p:spPr>
          <a:xfrm>
            <a:off x="1763687" y="4021837"/>
            <a:ext cx="6557021" cy="262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7533559" y="6246868"/>
            <a:ext cx="1563248" cy="461665"/>
          </a:xfrm>
          <a:prstGeom prst="rect">
            <a:avLst/>
          </a:prstGeom>
        </p:spPr>
        <p:txBody>
          <a:bodyPr wrap="none">
            <a:spAutoFit/>
          </a:bodyPr>
          <a:lstStyle/>
          <a:p>
            <a:r>
              <a:rPr lang="en-US" altLang="zh-CN" sz="2400" b="1" dirty="0" smtClean="0"/>
              <a:t>NDSS</a:t>
            </a:r>
            <a:r>
              <a:rPr lang="zh-CN" altLang="en-US" sz="2400" b="1" dirty="0" smtClean="0"/>
              <a:t> </a:t>
            </a:r>
            <a:r>
              <a:rPr lang="en-US" altLang="zh-CN" sz="2400" b="1" dirty="0" smtClean="0"/>
              <a:t>2018</a:t>
            </a:r>
            <a:endParaRPr lang="zh-CN" altLang="en-US" sz="2400" b="1" dirty="0"/>
          </a:p>
        </p:txBody>
      </p:sp>
    </p:spTree>
    <p:extLst>
      <p:ext uri="{BB962C8B-B14F-4D97-AF65-F5344CB8AC3E}">
        <p14:creationId xmlns:p14="http://schemas.microsoft.com/office/powerpoint/2010/main" val="21390220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4" name="文本框 3"/>
          <p:cNvSpPr txBox="1"/>
          <p:nvPr/>
        </p:nvSpPr>
        <p:spPr>
          <a:xfrm>
            <a:off x="2484734" y="1352382"/>
            <a:ext cx="4852610" cy="523220"/>
          </a:xfrm>
          <a:prstGeom prst="rect">
            <a:avLst/>
          </a:prstGeom>
          <a:noFill/>
        </p:spPr>
        <p:txBody>
          <a:bodyPr wrap="none" rtlCol="0">
            <a:spAutoFit/>
          </a:bodyPr>
          <a:lstStyle/>
          <a:p>
            <a:r>
              <a:rPr kumimoji="1" lang="zh-CN" altLang="en-US" sz="2800" b="1" dirty="0" smtClean="0">
                <a:latin typeface="Microsoft YaHei" charset="-122"/>
                <a:ea typeface="Microsoft YaHei" charset="-122"/>
                <a:cs typeface="Microsoft YaHei" charset="-122"/>
              </a:rPr>
              <a:t>针对</a:t>
            </a:r>
            <a:r>
              <a:rPr kumimoji="1" lang="zh-CN" altLang="en-US" sz="2800" b="1" smtClean="0">
                <a:latin typeface="Microsoft YaHei" charset="-122"/>
                <a:ea typeface="Microsoft YaHei" charset="-122"/>
                <a:cs typeface="Microsoft YaHei" charset="-122"/>
              </a:rPr>
              <a:t>智能合约漏洞的</a:t>
            </a:r>
            <a:r>
              <a:rPr kumimoji="1" lang="zh-CN" altLang="en-US" sz="2800" b="1" dirty="0" smtClean="0">
                <a:latin typeface="Microsoft YaHei" charset="-122"/>
                <a:ea typeface="Microsoft YaHei" charset="-122"/>
                <a:cs typeface="Microsoft YaHei" charset="-122"/>
              </a:rPr>
              <a:t>攻击案例</a:t>
            </a:r>
            <a:endParaRPr kumimoji="1" lang="zh-CN" altLang="en-US" sz="2800" b="1" dirty="0">
              <a:latin typeface="Microsoft YaHei" charset="-122"/>
              <a:ea typeface="Microsoft YaHei" charset="-122"/>
              <a:cs typeface="Microsoft YaHei" charset="-122"/>
            </a:endParaRPr>
          </a:p>
        </p:txBody>
      </p:sp>
      <p:sp>
        <p:nvSpPr>
          <p:cNvPr id="5" name="矩形 4"/>
          <p:cNvSpPr/>
          <p:nvPr/>
        </p:nvSpPr>
        <p:spPr>
          <a:xfrm>
            <a:off x="1313454" y="2266419"/>
            <a:ext cx="7195171" cy="461665"/>
          </a:xfrm>
          <a:prstGeom prst="rect">
            <a:avLst/>
          </a:prstGeom>
        </p:spPr>
        <p:txBody>
          <a:bodyPr wrap="square">
            <a:spAutoFit/>
          </a:bodyPr>
          <a:lstStyle/>
          <a:p>
            <a:pPr marL="342900" lvl="0" indent="-342900" defTabSz="457200">
              <a:spcBef>
                <a:spcPts val="1000"/>
              </a:spcBef>
              <a:buClr>
                <a:srgbClr val="A53010"/>
              </a:buClr>
              <a:buFont typeface="Wingdings 3" charset="2"/>
              <a:buChar char=""/>
            </a:pPr>
            <a:r>
              <a:rPr kumimoji="1" lang="zh-CN" altLang="en-US" sz="2400" b="1" dirty="0" smtClean="0">
                <a:latin typeface="Microsoft YaHei" charset="-122"/>
                <a:ea typeface="Microsoft YaHei" charset="-122"/>
                <a:cs typeface="Microsoft YaHei" charset="-122"/>
              </a:rPr>
              <a:t>数值溢出</a:t>
            </a:r>
            <a:r>
              <a:rPr kumimoji="1" lang="en-US" altLang="zh-CN" sz="2400" b="1" dirty="0" smtClean="0">
                <a:latin typeface="Microsoft YaHei" charset="-122"/>
                <a:ea typeface="Microsoft YaHei" charset="-122"/>
                <a:cs typeface="Microsoft YaHei" charset="-122"/>
              </a:rPr>
              <a:t>(Beauty</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Chain</a:t>
            </a:r>
            <a:r>
              <a:rPr kumimoji="1" lang="zh-CN" altLang="en-US" sz="2400" b="1" dirty="0" smtClean="0">
                <a:latin typeface="Microsoft YaHei" charset="-122"/>
                <a:ea typeface="Microsoft YaHei" charset="-122"/>
                <a:cs typeface="Microsoft YaHei" charset="-122"/>
              </a:rPr>
              <a:t> 美蜜事件</a:t>
            </a:r>
            <a:r>
              <a:rPr kumimoji="1" lang="en-US" altLang="zh-CN" sz="2400" b="1" dirty="0" smtClean="0">
                <a:latin typeface="Microsoft YaHei" charset="-122"/>
                <a:ea typeface="Microsoft YaHei" charset="-122"/>
                <a:cs typeface="Microsoft YaHei" charset="-122"/>
              </a:rPr>
              <a:t>)</a:t>
            </a:r>
            <a:r>
              <a:rPr lang="is-IS" altLang="zh-CN" sz="2400" dirty="0"/>
              <a:t> </a:t>
            </a:r>
            <a:r>
              <a:rPr lang="zh-CN" altLang="en-US" sz="2400" dirty="0" smtClean="0"/>
              <a:t>   </a:t>
            </a:r>
            <a:r>
              <a:rPr lang="en-US" altLang="zh-CN" sz="2400" b="1" dirty="0" smtClean="0"/>
              <a:t>2018/</a:t>
            </a:r>
            <a:r>
              <a:rPr lang="is-IS" altLang="zh-CN" sz="2400" b="1" dirty="0" smtClean="0"/>
              <a:t>4</a:t>
            </a:r>
            <a:r>
              <a:rPr lang="en-US" altLang="zh-CN" sz="2400" b="1" dirty="0"/>
              <a:t>/</a:t>
            </a:r>
            <a:r>
              <a:rPr lang="is-IS" altLang="zh-CN" sz="2400" b="1" dirty="0" smtClean="0"/>
              <a:t>22</a:t>
            </a:r>
            <a:endParaRPr kumimoji="1" lang="en-US" altLang="zh-CN" sz="2400" b="1" dirty="0" smtClean="0">
              <a:latin typeface="Microsoft YaHei" charset="-122"/>
              <a:ea typeface="Microsoft YaHei" charset="-122"/>
              <a:cs typeface="Microsoft YaHei" charset="-122"/>
            </a:endParaRPr>
          </a:p>
        </p:txBody>
      </p:sp>
      <p:sp>
        <p:nvSpPr>
          <p:cNvPr id="6" name="文本框 5"/>
          <p:cNvSpPr txBox="1"/>
          <p:nvPr/>
        </p:nvSpPr>
        <p:spPr>
          <a:xfrm>
            <a:off x="1979712" y="5633181"/>
            <a:ext cx="4937570" cy="369332"/>
          </a:xfrm>
          <a:prstGeom prst="rect">
            <a:avLst/>
          </a:prstGeom>
          <a:noFill/>
        </p:spPr>
        <p:txBody>
          <a:bodyPr wrap="none" rtlCol="0">
            <a:spAutoFit/>
          </a:bodyPr>
          <a:lstStyle/>
          <a:p>
            <a:pPr algn="ctr"/>
            <a:r>
              <a:rPr lang="en-US" altLang="zh-CN" b="1" dirty="0">
                <a:latin typeface="Microsoft YaHei" charset="-122"/>
                <a:ea typeface="Microsoft YaHei" charset="-122"/>
                <a:cs typeface="Microsoft YaHei" charset="-122"/>
              </a:rPr>
              <a:t>BEC</a:t>
            </a:r>
            <a:r>
              <a:rPr lang="zh-CN" altLang="en-US" b="1" dirty="0">
                <a:latin typeface="Microsoft YaHei" charset="-122"/>
                <a:ea typeface="Microsoft YaHei" charset="-122"/>
                <a:cs typeface="Microsoft YaHei" charset="-122"/>
              </a:rPr>
              <a:t>从当初的</a:t>
            </a:r>
            <a:r>
              <a:rPr lang="en-US" altLang="zh-CN" b="1" dirty="0">
                <a:latin typeface="Microsoft YaHei" charset="-122"/>
                <a:ea typeface="Microsoft YaHei" charset="-122"/>
                <a:cs typeface="Microsoft YaHei" charset="-122"/>
              </a:rPr>
              <a:t>280</a:t>
            </a:r>
            <a:r>
              <a:rPr lang="zh-CN" altLang="en-US" b="1" dirty="0">
                <a:latin typeface="Microsoft YaHei" charset="-122"/>
                <a:ea typeface="Microsoft YaHei" charset="-122"/>
                <a:cs typeface="Microsoft YaHei" charset="-122"/>
              </a:rPr>
              <a:t>亿美元市值，到如今近乎归零</a:t>
            </a:r>
            <a:endParaRPr kumimoji="1" lang="zh-CN" altLang="en-US" b="1" dirty="0">
              <a:latin typeface="Microsoft YaHei" charset="-122"/>
              <a:ea typeface="Microsoft YaHei" charset="-122"/>
              <a:cs typeface="Microsoft YaHei" charset="-122"/>
            </a:endParaRPr>
          </a:p>
        </p:txBody>
      </p:sp>
      <p:pic>
        <p:nvPicPr>
          <p:cNvPr id="10" name="图片 9"/>
          <p:cNvPicPr>
            <a:picLocks noChangeAspect="1"/>
          </p:cNvPicPr>
          <p:nvPr/>
        </p:nvPicPr>
        <p:blipFill>
          <a:blip r:embed="rId3"/>
          <a:stretch>
            <a:fillRect/>
          </a:stretch>
        </p:blipFill>
        <p:spPr>
          <a:xfrm>
            <a:off x="395536" y="2986499"/>
            <a:ext cx="8640960" cy="2352432"/>
          </a:xfrm>
          <a:prstGeom prst="rect">
            <a:avLst/>
          </a:prstGeom>
        </p:spPr>
      </p:pic>
    </p:spTree>
    <p:extLst>
      <p:ext uri="{BB962C8B-B14F-4D97-AF65-F5344CB8AC3E}">
        <p14:creationId xmlns:p14="http://schemas.microsoft.com/office/powerpoint/2010/main" val="5754873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sp>
        <p:nvSpPr>
          <p:cNvPr id="4" name="文本框 3"/>
          <p:cNvSpPr txBox="1"/>
          <p:nvPr/>
        </p:nvSpPr>
        <p:spPr>
          <a:xfrm>
            <a:off x="2411760" y="1052697"/>
            <a:ext cx="4185761" cy="461665"/>
          </a:xfrm>
          <a:prstGeom prst="rect">
            <a:avLst/>
          </a:prstGeom>
          <a:noFill/>
        </p:spPr>
        <p:txBody>
          <a:bodyPr wrap="none" rtlCol="0">
            <a:spAutoFit/>
          </a:bodyPr>
          <a:lstStyle/>
          <a:p>
            <a:r>
              <a:rPr kumimoji="1" lang="zh-CN" altLang="en-US" sz="2400" b="1" dirty="0">
                <a:latin typeface="Microsoft YaHei" charset="-122"/>
                <a:ea typeface="Microsoft YaHei" charset="-122"/>
                <a:cs typeface="Microsoft YaHei" charset="-122"/>
              </a:rPr>
              <a:t>针对智能合约漏洞的攻击案例</a:t>
            </a:r>
          </a:p>
        </p:txBody>
      </p:sp>
      <p:sp>
        <p:nvSpPr>
          <p:cNvPr id="5" name="矩形 4"/>
          <p:cNvSpPr/>
          <p:nvPr/>
        </p:nvSpPr>
        <p:spPr>
          <a:xfrm>
            <a:off x="1806451" y="1660477"/>
            <a:ext cx="5396378" cy="415498"/>
          </a:xfrm>
          <a:prstGeom prst="rect">
            <a:avLst/>
          </a:prstGeom>
        </p:spPr>
        <p:txBody>
          <a:bodyPr wrap="square">
            <a:spAutoFit/>
          </a:bodyPr>
          <a:lstStyle/>
          <a:p>
            <a:pPr marL="257175" indent="-257175" algn="ctr" defTabSz="342900">
              <a:spcBef>
                <a:spcPts val="750"/>
              </a:spcBef>
              <a:buClr>
                <a:srgbClr val="A53010"/>
              </a:buClr>
              <a:buFont typeface="Wingdings 3" charset="2"/>
              <a:buChar char=""/>
            </a:pPr>
            <a:r>
              <a:rPr kumimoji="1" lang="zh-CN" altLang="en-US" b="1" dirty="0">
                <a:latin typeface="Microsoft YaHei" charset="-122"/>
                <a:ea typeface="Microsoft YaHei" charset="-122"/>
                <a:cs typeface="Microsoft YaHei" charset="-122"/>
              </a:rPr>
              <a:t>数值溢出</a:t>
            </a:r>
            <a:r>
              <a:rPr kumimoji="1" lang="en-US" altLang="zh-CN" b="1" dirty="0">
                <a:latin typeface="Microsoft YaHei" charset="-122"/>
                <a:ea typeface="Microsoft YaHei" charset="-122"/>
                <a:cs typeface="Microsoft YaHei" charset="-122"/>
              </a:rPr>
              <a:t>(</a:t>
            </a:r>
            <a:r>
              <a:rPr kumimoji="1" lang="en-US" altLang="zh-CN" sz="2100" b="1" dirty="0">
                <a:latin typeface="Microsoft YaHei" charset="-122"/>
                <a:ea typeface="Microsoft YaHei" charset="-122"/>
                <a:cs typeface="Microsoft YaHei" charset="-122"/>
              </a:rPr>
              <a:t>Beauty</a:t>
            </a:r>
            <a:r>
              <a:rPr kumimoji="1" lang="zh-CN" altLang="en-US" b="1" dirty="0">
                <a:latin typeface="Microsoft YaHei" charset="-122"/>
                <a:ea typeface="Microsoft YaHei" charset="-122"/>
                <a:cs typeface="Microsoft YaHei" charset="-122"/>
              </a:rPr>
              <a:t> </a:t>
            </a:r>
            <a:r>
              <a:rPr kumimoji="1" lang="en-US" altLang="zh-CN" b="1" dirty="0">
                <a:latin typeface="Microsoft YaHei" charset="-122"/>
                <a:ea typeface="Microsoft YaHei" charset="-122"/>
                <a:cs typeface="Microsoft YaHei" charset="-122"/>
              </a:rPr>
              <a:t>Chain</a:t>
            </a:r>
            <a:r>
              <a:rPr kumimoji="1" lang="zh-CN" altLang="en-US" b="1" dirty="0">
                <a:latin typeface="Microsoft YaHei" charset="-122"/>
                <a:ea typeface="Microsoft YaHei" charset="-122"/>
                <a:cs typeface="Microsoft YaHei" charset="-122"/>
              </a:rPr>
              <a:t> </a:t>
            </a:r>
            <a:r>
              <a:rPr kumimoji="1" lang="zh-CN" altLang="en-US" b="1" dirty="0" smtClean="0">
                <a:latin typeface="Microsoft YaHei" charset="-122"/>
                <a:ea typeface="Microsoft YaHei" charset="-122"/>
                <a:cs typeface="Microsoft YaHei" charset="-122"/>
              </a:rPr>
              <a:t>美蜜事件</a:t>
            </a:r>
            <a:r>
              <a:rPr kumimoji="1" lang="en-US" altLang="zh-CN" b="1" dirty="0">
                <a:latin typeface="Microsoft YaHei" charset="-122"/>
                <a:ea typeface="Microsoft YaHei" charset="-122"/>
                <a:cs typeface="Microsoft YaHei" charset="-122"/>
              </a:rPr>
              <a:t>)</a:t>
            </a:r>
            <a:r>
              <a:rPr lang="is-IS" altLang="zh-CN" dirty="0"/>
              <a:t> </a:t>
            </a:r>
            <a:r>
              <a:rPr lang="zh-CN" altLang="en-US" dirty="0"/>
              <a:t>   </a:t>
            </a:r>
            <a:r>
              <a:rPr lang="en-US" altLang="zh-CN" b="1" dirty="0"/>
              <a:t>2018/</a:t>
            </a:r>
            <a:r>
              <a:rPr lang="is-IS" altLang="zh-CN" b="1" dirty="0"/>
              <a:t>4</a:t>
            </a:r>
            <a:r>
              <a:rPr lang="en-US" altLang="zh-CN" b="1" dirty="0"/>
              <a:t>/</a:t>
            </a:r>
            <a:r>
              <a:rPr lang="is-IS" altLang="zh-CN" b="1" dirty="0"/>
              <a:t>22</a:t>
            </a:r>
            <a:endParaRPr kumimoji="1" lang="en-US" altLang="zh-CN" b="1"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323528" y="2276872"/>
            <a:ext cx="8553443" cy="2589513"/>
          </a:xfrm>
          <a:prstGeom prst="rect">
            <a:avLst/>
          </a:prstGeom>
        </p:spPr>
      </p:pic>
      <p:sp>
        <p:nvSpPr>
          <p:cNvPr id="7" name="文本框 6"/>
          <p:cNvSpPr txBox="1"/>
          <p:nvPr/>
        </p:nvSpPr>
        <p:spPr>
          <a:xfrm>
            <a:off x="1475656" y="5301208"/>
            <a:ext cx="6504783" cy="369332"/>
          </a:xfrm>
          <a:prstGeom prst="rect">
            <a:avLst/>
          </a:prstGeom>
          <a:noFill/>
        </p:spPr>
        <p:txBody>
          <a:bodyPr wrap="square" rtlCol="0">
            <a:spAutoFit/>
          </a:bodyPr>
          <a:lstStyle/>
          <a:p>
            <a:pPr algn="ctr"/>
            <a:r>
              <a:rPr kumimoji="1" lang="zh-CN" altLang="en-US" b="1" dirty="0">
                <a:latin typeface="Microsoft YaHei" charset="-122"/>
                <a:ea typeface="Microsoft YaHei" charset="-122"/>
                <a:cs typeface="Microsoft YaHei" charset="-122"/>
              </a:rPr>
              <a:t>合约代码</a:t>
            </a:r>
            <a:r>
              <a:rPr kumimoji="1" lang="en-US" altLang="zh-CN" b="1" dirty="0">
                <a:latin typeface="Microsoft YaHei" charset="-122"/>
                <a:ea typeface="Microsoft YaHei" charset="-122"/>
                <a:cs typeface="Microsoft YaHei" charset="-122"/>
              </a:rPr>
              <a:t>amount</a:t>
            </a:r>
            <a:r>
              <a:rPr kumimoji="1" lang="zh-CN" altLang="en-US" b="1" dirty="0">
                <a:latin typeface="Microsoft YaHei" charset="-122"/>
                <a:ea typeface="Microsoft YaHei" charset="-122"/>
                <a:cs typeface="Microsoft YaHei" charset="-122"/>
              </a:rPr>
              <a:t>的计算没有使用</a:t>
            </a:r>
            <a:r>
              <a:rPr kumimoji="1" lang="en-US" altLang="zh-CN" b="1" dirty="0" err="1">
                <a:latin typeface="Microsoft YaHei" charset="-122"/>
                <a:ea typeface="Microsoft YaHei" charset="-122"/>
                <a:cs typeface="Microsoft YaHei" charset="-122"/>
              </a:rPr>
              <a:t>safeMath</a:t>
            </a:r>
            <a:r>
              <a:rPr kumimoji="1" lang="en-US" altLang="zh-CN" b="1" dirty="0">
                <a:latin typeface="Microsoft YaHei" charset="-122"/>
                <a:ea typeface="Microsoft YaHei" charset="-122"/>
                <a:cs typeface="Microsoft YaHei" charset="-122"/>
              </a:rPr>
              <a:t>(</a:t>
            </a:r>
            <a:r>
              <a:rPr kumimoji="1" lang="en-US" altLang="zh-CN" b="1" dirty="0" err="1">
                <a:latin typeface="Microsoft YaHei" charset="-122"/>
                <a:ea typeface="Microsoft YaHei" charset="-122"/>
                <a:cs typeface="Microsoft YaHei" charset="-122"/>
              </a:rPr>
              <a:t>sub,add</a:t>
            </a:r>
            <a:r>
              <a:rPr kumimoji="1" lang="en-US" altLang="zh-CN" b="1" dirty="0">
                <a:latin typeface="Microsoft YaHei" charset="-122"/>
                <a:ea typeface="Microsoft YaHei" charset="-122"/>
                <a:cs typeface="Microsoft YaHei" charset="-122"/>
              </a:rPr>
              <a:t>)</a:t>
            </a:r>
            <a:r>
              <a:rPr kumimoji="1" lang="zh-CN" altLang="en-US" b="1" dirty="0">
                <a:latin typeface="Microsoft YaHei" charset="-122"/>
                <a:ea typeface="Microsoft YaHei" charset="-122"/>
                <a:cs typeface="Microsoft YaHei" charset="-122"/>
              </a:rPr>
              <a:t>方法</a:t>
            </a:r>
          </a:p>
        </p:txBody>
      </p:sp>
      <p:sp>
        <p:nvSpPr>
          <p:cNvPr id="10" name="文本框 9"/>
          <p:cNvSpPr txBox="1"/>
          <p:nvPr/>
        </p:nvSpPr>
        <p:spPr>
          <a:xfrm>
            <a:off x="2073758" y="5736031"/>
            <a:ext cx="5052986" cy="646331"/>
          </a:xfrm>
          <a:prstGeom prst="rect">
            <a:avLst/>
          </a:prstGeom>
          <a:noFill/>
        </p:spPr>
        <p:txBody>
          <a:bodyPr wrap="none" rtlCol="0">
            <a:spAutoFit/>
          </a:bodyPr>
          <a:lstStyle/>
          <a:p>
            <a:pPr algn="ctr"/>
            <a:r>
              <a:rPr lang="en-US" altLang="zh-CN" b="1" dirty="0" smtClean="0">
                <a:latin typeface="Microsoft YaHei" charset="-122"/>
                <a:ea typeface="Microsoft YaHei" charset="-122"/>
                <a:cs typeface="Microsoft YaHei" charset="-122"/>
              </a:rPr>
              <a:t>BEC</a:t>
            </a:r>
            <a:r>
              <a:rPr lang="zh-CN" altLang="en-US" b="1" dirty="0" smtClean="0">
                <a:latin typeface="Microsoft YaHei" charset="-122"/>
                <a:ea typeface="Microsoft YaHei" charset="-122"/>
                <a:cs typeface="Microsoft YaHei" charset="-122"/>
              </a:rPr>
              <a:t>最高曾经达到</a:t>
            </a:r>
            <a:r>
              <a:rPr lang="en-US" altLang="zh-CN" b="1" dirty="0" smtClean="0">
                <a:latin typeface="Microsoft YaHei" charset="-122"/>
                <a:ea typeface="Microsoft YaHei" charset="-122"/>
                <a:cs typeface="Microsoft YaHei" charset="-122"/>
              </a:rPr>
              <a:t>350</a:t>
            </a:r>
            <a:r>
              <a:rPr lang="zh-CN" altLang="en-US" b="1" dirty="0" smtClean="0">
                <a:latin typeface="Microsoft YaHei" charset="-122"/>
                <a:ea typeface="Microsoft YaHei" charset="-122"/>
                <a:cs typeface="Microsoft YaHei" charset="-122"/>
              </a:rPr>
              <a:t>亿美元市值</a:t>
            </a:r>
            <a:endParaRPr lang="en-US" altLang="zh-CN" b="1" dirty="0" smtClean="0">
              <a:latin typeface="Microsoft YaHei" charset="-122"/>
              <a:ea typeface="Microsoft YaHei" charset="-122"/>
              <a:cs typeface="Microsoft YaHei" charset="-122"/>
            </a:endParaRPr>
          </a:p>
          <a:p>
            <a:pPr algn="ctr"/>
            <a:r>
              <a:rPr lang="zh-CN" altLang="en-US" b="1" dirty="0" smtClean="0">
                <a:latin typeface="Microsoft YaHei" charset="-122"/>
                <a:ea typeface="Microsoft YaHei" charset="-122"/>
                <a:cs typeface="Microsoft YaHei" charset="-122"/>
              </a:rPr>
              <a:t>攻击发生后，从</a:t>
            </a:r>
            <a:r>
              <a:rPr lang="en-US" altLang="zh-CN" b="1" dirty="0" smtClean="0">
                <a:latin typeface="Microsoft YaHei" charset="-122"/>
                <a:ea typeface="Microsoft YaHei" charset="-122"/>
                <a:cs typeface="Microsoft YaHei" charset="-122"/>
              </a:rPr>
              <a:t>129</a:t>
            </a:r>
            <a:r>
              <a:rPr lang="zh-CN" altLang="en-US" b="1" dirty="0" smtClean="0">
                <a:latin typeface="Microsoft YaHei" charset="-122"/>
                <a:ea typeface="Microsoft YaHei" charset="-122"/>
                <a:cs typeface="Microsoft YaHei" charset="-122"/>
              </a:rPr>
              <a:t>亿人民币，跌到</a:t>
            </a:r>
            <a:r>
              <a:rPr lang="en-US" altLang="zh-CN" b="1" dirty="0" smtClean="0">
                <a:latin typeface="Microsoft YaHei" charset="-122"/>
                <a:ea typeface="Microsoft YaHei" charset="-122"/>
                <a:cs typeface="Microsoft YaHei" charset="-122"/>
              </a:rPr>
              <a:t>10</a:t>
            </a:r>
            <a:r>
              <a:rPr lang="zh-CN" altLang="en-US" b="1" dirty="0" smtClean="0">
                <a:latin typeface="Microsoft YaHei" charset="-122"/>
                <a:ea typeface="Microsoft YaHei" charset="-122"/>
                <a:cs typeface="Microsoft YaHei" charset="-122"/>
              </a:rPr>
              <a:t>亿人民币</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6941229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979712" y="2348880"/>
            <a:ext cx="5292080" cy="1939083"/>
          </a:xfrm>
          <a:prstGeom prst="rect">
            <a:avLst/>
          </a:prstGeom>
        </p:spPr>
      </p:pic>
      <p:sp>
        <p:nvSpPr>
          <p:cNvPr id="8" name="文本框 7"/>
          <p:cNvSpPr txBox="1"/>
          <p:nvPr/>
        </p:nvSpPr>
        <p:spPr>
          <a:xfrm>
            <a:off x="2495174" y="1484784"/>
            <a:ext cx="4493538" cy="461665"/>
          </a:xfrm>
          <a:prstGeom prst="rect">
            <a:avLst/>
          </a:prstGeom>
          <a:noFill/>
        </p:spPr>
        <p:txBody>
          <a:bodyPr wrap="none" rtlCol="0">
            <a:spAutoFit/>
          </a:bodyPr>
          <a:lstStyle/>
          <a:p>
            <a:r>
              <a:rPr lang="zh-CN" altLang="en-US" sz="2400" b="1" dirty="0" smtClean="0">
                <a:latin typeface="Microsoft YaHei" charset="-122"/>
                <a:ea typeface="Microsoft YaHei" charset="-122"/>
                <a:cs typeface="Microsoft YaHei" charset="-122"/>
              </a:rPr>
              <a:t>其他智能</a:t>
            </a:r>
            <a:r>
              <a:rPr lang="zh-CN" altLang="en-US" sz="2400" b="1" dirty="0">
                <a:latin typeface="Microsoft YaHei" charset="-122"/>
                <a:ea typeface="Microsoft YaHei" charset="-122"/>
                <a:cs typeface="Microsoft YaHei" charset="-122"/>
              </a:rPr>
              <a:t>合约仍然存在同类</a:t>
            </a:r>
            <a:r>
              <a:rPr lang="zh-CN" altLang="en-US" sz="2400" b="1" dirty="0" smtClean="0">
                <a:latin typeface="Microsoft YaHei" charset="-122"/>
                <a:ea typeface="Microsoft YaHei" charset="-122"/>
                <a:cs typeface="Microsoft YaHei" charset="-122"/>
              </a:rPr>
              <a:t>漏洞</a:t>
            </a:r>
            <a:endParaRPr kumimoji="1" lang="zh-CN" altLang="en-US" sz="2400" b="1" dirty="0">
              <a:latin typeface="Microsoft YaHei" charset="-122"/>
              <a:ea typeface="Microsoft YaHei" charset="-122"/>
              <a:cs typeface="Microsoft YaHei" charset="-122"/>
            </a:endParaRPr>
          </a:p>
        </p:txBody>
      </p:sp>
      <p:sp>
        <p:nvSpPr>
          <p:cNvPr id="9" name="文本框 8"/>
          <p:cNvSpPr txBox="1"/>
          <p:nvPr/>
        </p:nvSpPr>
        <p:spPr>
          <a:xfrm>
            <a:off x="1979712" y="4797152"/>
            <a:ext cx="6336704" cy="1015663"/>
          </a:xfrm>
          <a:prstGeom prst="rect">
            <a:avLst/>
          </a:prstGeom>
          <a:noFill/>
        </p:spPr>
        <p:txBody>
          <a:bodyPr wrap="square" rtlCol="0">
            <a:spAutoFit/>
          </a:bodyPr>
          <a:lstStyle/>
          <a:p>
            <a:r>
              <a:rPr lang="zh-CN" altLang="en-US" sz="2000" b="1" dirty="0" smtClean="0">
                <a:latin typeface="Microsoft YaHei" charset="-122"/>
                <a:ea typeface="Microsoft YaHei" charset="-122"/>
                <a:cs typeface="Microsoft YaHei" charset="-122"/>
              </a:rPr>
              <a:t>预防措施</a:t>
            </a:r>
            <a:r>
              <a:rPr lang="en-US" altLang="zh-CN" sz="2000" b="1" dirty="0" smtClean="0">
                <a:latin typeface="Microsoft YaHei" charset="-122"/>
                <a:ea typeface="Microsoft YaHei" charset="-122"/>
                <a:cs typeface="Microsoft YaHei" charset="-122"/>
              </a:rPr>
              <a:t>:</a:t>
            </a:r>
          </a:p>
          <a:p>
            <a:endParaRPr lang="en-US" altLang="zh-CN" sz="2000" dirty="0" smtClean="0"/>
          </a:p>
          <a:p>
            <a:r>
              <a:rPr lang="zh-CN" altLang="en-US" sz="2000" b="1" dirty="0" smtClean="0">
                <a:latin typeface="微软雅黑" panose="020B0503020204020204" pitchFamily="34" charset="-122"/>
                <a:ea typeface="微软雅黑" panose="020B0503020204020204" pitchFamily="34" charset="-122"/>
              </a:rPr>
              <a:t>不直接使用</a:t>
            </a:r>
            <a:r>
              <a:rPr lang="zh-CN" altLang="en-US" sz="2000" b="1" dirty="0">
                <a:latin typeface="微软雅黑" panose="020B0503020204020204" pitchFamily="34" charset="-122"/>
                <a:ea typeface="微软雅黑" panose="020B0503020204020204" pitchFamily="34" charset="-122"/>
              </a:rPr>
              <a:t>数学运算符，使用</a:t>
            </a:r>
            <a:r>
              <a:rPr lang="en-US" altLang="zh-CN" sz="2000" b="1" dirty="0" err="1">
                <a:latin typeface="微软雅黑" panose="020B0503020204020204" pitchFamily="34" charset="-122"/>
                <a:ea typeface="微软雅黑" panose="020B0503020204020204" pitchFamily="34" charset="-122"/>
              </a:rPr>
              <a:t>SafeMath</a:t>
            </a:r>
            <a:r>
              <a:rPr lang="zh-CN" altLang="en-US" sz="2000" b="1" dirty="0">
                <a:latin typeface="微软雅黑" panose="020B0503020204020204" pitchFamily="34" charset="-122"/>
                <a:ea typeface="微软雅黑" panose="020B0503020204020204" pitchFamily="34" charset="-122"/>
              </a:rPr>
              <a:t>运算</a:t>
            </a:r>
            <a:r>
              <a:rPr lang="zh-CN" altLang="en-US" sz="2000" b="1" dirty="0" smtClean="0">
                <a:latin typeface="微软雅黑" panose="020B0503020204020204" pitchFamily="34" charset="-122"/>
                <a:ea typeface="微软雅黑" panose="020B0503020204020204" pitchFamily="34" charset="-122"/>
              </a:rPr>
              <a:t>库。</a:t>
            </a:r>
            <a:endParaRPr kumimoji="1"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84329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2854714" y="1614939"/>
            <a:ext cx="4117731" cy="2216688"/>
          </a:xfrm>
          <a:prstGeom prst="rect">
            <a:avLst/>
          </a:prstGeom>
        </p:spPr>
      </p:pic>
      <p:sp>
        <p:nvSpPr>
          <p:cNvPr id="11" name="矩形 10"/>
          <p:cNvSpPr/>
          <p:nvPr/>
        </p:nvSpPr>
        <p:spPr>
          <a:xfrm>
            <a:off x="1674550" y="4681862"/>
            <a:ext cx="6120680" cy="1015663"/>
          </a:xfrm>
          <a:prstGeom prst="rect">
            <a:avLst/>
          </a:prstGeom>
        </p:spPr>
        <p:txBody>
          <a:bodyPr wrap="square">
            <a:spAutoFit/>
          </a:bodyPr>
          <a:lstStyle/>
          <a:p>
            <a:r>
              <a:rPr lang="en-US" altLang="zh-CN" sz="2000" b="1" dirty="0" smtClean="0">
                <a:solidFill>
                  <a:srgbClr val="2F2F2F"/>
                </a:solidFill>
                <a:latin typeface="-apple-system" charset="0"/>
              </a:rPr>
              <a:t>EOS</a:t>
            </a:r>
            <a:r>
              <a:rPr lang="zh-CN" altLang="en-US" sz="2000" b="1" dirty="0" smtClean="0">
                <a:solidFill>
                  <a:srgbClr val="2F2F2F"/>
                </a:solidFill>
                <a:latin typeface="-apple-system" charset="0"/>
              </a:rPr>
              <a:t>为了提供</a:t>
            </a:r>
            <a:r>
              <a:rPr lang="zh-CN" altLang="en-US" sz="2000" b="1" dirty="0">
                <a:solidFill>
                  <a:srgbClr val="2F2F2F"/>
                </a:solidFill>
                <a:latin typeface="-apple-system" charset="0"/>
              </a:rPr>
              <a:t>一个基础功能比较完善的操作系统，方便应用程序开发者在</a:t>
            </a:r>
            <a:r>
              <a:rPr lang="en-US" altLang="zh-CN" sz="2000" b="1" dirty="0">
                <a:solidFill>
                  <a:srgbClr val="2F2F2F"/>
                </a:solidFill>
                <a:latin typeface="-apple-system" charset="0"/>
              </a:rPr>
              <a:t>EOS</a:t>
            </a:r>
            <a:r>
              <a:rPr lang="zh-CN" altLang="en-US" sz="2000" b="1" dirty="0">
                <a:solidFill>
                  <a:srgbClr val="2F2F2F"/>
                </a:solidFill>
                <a:latin typeface="-apple-system" charset="0"/>
              </a:rPr>
              <a:t>操作系统上迅速开发自己的</a:t>
            </a:r>
            <a:r>
              <a:rPr lang="zh-CN" altLang="en-US" sz="2000" b="1" dirty="0" smtClean="0">
                <a:solidFill>
                  <a:srgbClr val="2F2F2F"/>
                </a:solidFill>
                <a:latin typeface="-apple-system" charset="0"/>
              </a:rPr>
              <a:t>应用，并不用关心底层的基础设施</a:t>
            </a:r>
            <a:endParaRPr lang="zh-CN" altLang="en-US" sz="2000" dirty="0"/>
          </a:p>
        </p:txBody>
      </p:sp>
      <p:sp>
        <p:nvSpPr>
          <p:cNvPr id="12" name="文本框 11"/>
          <p:cNvSpPr txBox="1"/>
          <p:nvPr/>
        </p:nvSpPr>
        <p:spPr>
          <a:xfrm>
            <a:off x="7164288" y="2852936"/>
            <a:ext cx="1261884" cy="523220"/>
          </a:xfrm>
          <a:prstGeom prst="rect">
            <a:avLst/>
          </a:prstGeom>
          <a:noFill/>
        </p:spPr>
        <p:txBody>
          <a:bodyPr wrap="none" rtlCol="0">
            <a:spAutoFit/>
          </a:bodyPr>
          <a:lstStyle/>
          <a:p>
            <a:r>
              <a:rPr kumimoji="1" lang="zh-CN" altLang="en-US" sz="2800" b="1" dirty="0" smtClean="0">
                <a:solidFill>
                  <a:srgbClr val="FF0000"/>
                </a:solidFill>
                <a:latin typeface="Microsoft YaHei" charset="-122"/>
                <a:ea typeface="Microsoft YaHei" charset="-122"/>
                <a:cs typeface="Microsoft YaHei" charset="-122"/>
              </a:rPr>
              <a:t>安全？</a:t>
            </a:r>
            <a:endParaRPr kumimoji="1" lang="zh-CN" altLang="en-US" sz="2800"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79604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rPr>
              <a:t>智能合约安全性分析</a:t>
            </a:r>
            <a:endParaRPr lang="zh-CN" altLang="en-US" dirty="0">
              <a:latin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5572209" y="1253816"/>
            <a:ext cx="3104292" cy="1671127"/>
          </a:xfrm>
          <a:prstGeom prst="rect">
            <a:avLst/>
          </a:prstGeom>
        </p:spPr>
      </p:pic>
      <p:sp>
        <p:nvSpPr>
          <p:cNvPr id="3" name="文本框 2"/>
          <p:cNvSpPr txBox="1"/>
          <p:nvPr/>
        </p:nvSpPr>
        <p:spPr>
          <a:xfrm>
            <a:off x="6030686" y="3897086"/>
            <a:ext cx="184731"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755576" y="2138376"/>
            <a:ext cx="7212680" cy="2308324"/>
          </a:xfrm>
          <a:prstGeom prst="rect">
            <a:avLst/>
          </a:prstGeom>
          <a:noFill/>
        </p:spPr>
        <p:txBody>
          <a:bodyPr wrap="none" rtlCol="0">
            <a:spAutoFit/>
          </a:bodyPr>
          <a:lstStyle/>
          <a:p>
            <a:r>
              <a:rPr lang="en-US" altLang="zh-CN" sz="2400" b="1" dirty="0"/>
              <a:t>Block</a:t>
            </a:r>
            <a:r>
              <a:rPr lang="en-US" altLang="zh-CN" sz="2400" dirty="0"/>
              <a:t> ​ </a:t>
            </a:r>
            <a:endParaRPr lang="en-US" altLang="zh-CN" sz="2400" dirty="0" smtClean="0"/>
          </a:p>
          <a:p>
            <a:r>
              <a:rPr lang="zh-CN" altLang="en-US" sz="2400" b="1" dirty="0"/>
              <a:t> </a:t>
            </a:r>
            <a:r>
              <a:rPr lang="zh-CN" altLang="en-US" sz="2400" b="1" dirty="0" smtClean="0"/>
              <a:t>   </a:t>
            </a:r>
            <a:r>
              <a:rPr lang="en-US" altLang="zh-CN" sz="2400" b="1" dirty="0" smtClean="0"/>
              <a:t>Cycles</a:t>
            </a:r>
            <a:r>
              <a:rPr lang="en-US" altLang="zh-CN" sz="2400" dirty="0" smtClean="0"/>
              <a:t> </a:t>
            </a:r>
            <a:r>
              <a:rPr lang="en-US" altLang="zh-CN" sz="2400" dirty="0"/>
              <a:t>(sequential) ​ </a:t>
            </a:r>
          </a:p>
          <a:p>
            <a:r>
              <a:rPr lang="zh-CN" altLang="en-US" sz="2400" b="1" dirty="0" smtClean="0"/>
              <a:t>        </a:t>
            </a:r>
            <a:r>
              <a:rPr lang="en-US" altLang="zh-CN" sz="2400" b="1" dirty="0" smtClean="0"/>
              <a:t>Threads</a:t>
            </a:r>
            <a:r>
              <a:rPr lang="en-US" altLang="zh-CN" sz="2400" dirty="0" smtClean="0"/>
              <a:t>/</a:t>
            </a:r>
            <a:r>
              <a:rPr lang="en-US" altLang="zh-CN" sz="2400" b="1" dirty="0" smtClean="0"/>
              <a:t>Shards</a:t>
            </a:r>
            <a:r>
              <a:rPr lang="en-US" altLang="zh-CN" sz="2400" dirty="0" smtClean="0"/>
              <a:t> </a:t>
            </a:r>
            <a:r>
              <a:rPr lang="en-US" altLang="zh-CN" sz="2400" dirty="0"/>
              <a:t>(parallel) ​ </a:t>
            </a:r>
            <a:endParaRPr lang="en-US" altLang="zh-CN" sz="2400" dirty="0" smtClean="0"/>
          </a:p>
          <a:p>
            <a:r>
              <a:rPr lang="zh-CN" altLang="en-US" sz="2400" b="1" dirty="0" smtClean="0"/>
              <a:t>             </a:t>
            </a:r>
            <a:r>
              <a:rPr lang="en-US" altLang="zh-CN" sz="2400" b="1" dirty="0" smtClean="0"/>
              <a:t>Transactions</a:t>
            </a:r>
            <a:r>
              <a:rPr lang="en-US" altLang="zh-CN" sz="2400" dirty="0" smtClean="0"/>
              <a:t> </a:t>
            </a:r>
            <a:r>
              <a:rPr lang="en-US" altLang="zh-CN" sz="2400" dirty="0"/>
              <a:t>(sequential) ​ </a:t>
            </a:r>
            <a:endParaRPr lang="en-US" altLang="zh-CN" sz="2400" dirty="0" smtClean="0"/>
          </a:p>
          <a:p>
            <a:r>
              <a:rPr lang="zh-CN" altLang="en-US" sz="2400" b="1" dirty="0" smtClean="0"/>
              <a:t>                    </a:t>
            </a:r>
            <a:r>
              <a:rPr lang="en-US" altLang="zh-CN" sz="2400" b="1" dirty="0" smtClean="0"/>
              <a:t>Messages</a:t>
            </a:r>
            <a:r>
              <a:rPr lang="en-US" altLang="zh-CN" sz="2400" dirty="0" smtClean="0"/>
              <a:t> </a:t>
            </a:r>
            <a:r>
              <a:rPr lang="en-US" altLang="zh-CN" sz="2400" dirty="0"/>
              <a:t>(sequential) ​ </a:t>
            </a:r>
            <a:endParaRPr lang="en-US" altLang="zh-CN" sz="2400" dirty="0" smtClean="0"/>
          </a:p>
          <a:p>
            <a:r>
              <a:rPr lang="zh-CN" altLang="en-US" sz="2400" b="1" dirty="0" smtClean="0"/>
              <a:t>                          </a:t>
            </a:r>
            <a:r>
              <a:rPr lang="en-US" altLang="zh-CN" sz="2400" b="1" dirty="0" smtClean="0"/>
              <a:t>Receiver</a:t>
            </a:r>
            <a:r>
              <a:rPr lang="en-US" altLang="zh-CN" sz="2400" dirty="0" smtClean="0"/>
              <a:t> </a:t>
            </a:r>
            <a:r>
              <a:rPr lang="en-US" altLang="zh-CN" sz="2400" b="1" dirty="0"/>
              <a:t>and</a:t>
            </a:r>
            <a:r>
              <a:rPr lang="en-US" altLang="zh-CN" sz="2400" dirty="0"/>
              <a:t> </a:t>
            </a:r>
            <a:r>
              <a:rPr lang="en-US" altLang="zh-CN" sz="2400" b="1" dirty="0"/>
              <a:t>Notified</a:t>
            </a:r>
            <a:r>
              <a:rPr lang="en-US" altLang="zh-CN" sz="2400" dirty="0"/>
              <a:t> </a:t>
            </a:r>
            <a:r>
              <a:rPr lang="en-US" altLang="zh-CN" sz="2400" b="1" dirty="0"/>
              <a:t>Accounts</a:t>
            </a:r>
            <a:r>
              <a:rPr lang="en-US" altLang="zh-CN" sz="2400" dirty="0"/>
              <a:t> (parallel)</a:t>
            </a:r>
            <a:endParaRPr kumimoji="1" lang="zh-CN" altLang="en-US" sz="2400" dirty="0"/>
          </a:p>
        </p:txBody>
      </p:sp>
      <p:sp>
        <p:nvSpPr>
          <p:cNvPr id="5" name="文本框 4"/>
          <p:cNvSpPr txBox="1"/>
          <p:nvPr/>
        </p:nvSpPr>
        <p:spPr>
          <a:xfrm>
            <a:off x="971600" y="1268760"/>
            <a:ext cx="1620957" cy="523220"/>
          </a:xfrm>
          <a:prstGeom prst="rect">
            <a:avLst/>
          </a:prstGeom>
          <a:noFill/>
        </p:spPr>
        <p:txBody>
          <a:bodyPr wrap="none" rtlCol="0">
            <a:spAutoFit/>
          </a:bodyPr>
          <a:lstStyle/>
          <a:p>
            <a:r>
              <a:rPr lang="zh-CN" altLang="en-US" sz="2800" b="1" dirty="0">
                <a:latin typeface="Microsoft YaHei" charset="-122"/>
                <a:ea typeface="Microsoft YaHei" charset="-122"/>
                <a:cs typeface="Microsoft YaHei" charset="-122"/>
              </a:rPr>
              <a:t>数据结构</a:t>
            </a:r>
            <a:endParaRPr kumimoji="1" lang="zh-CN" altLang="en-US" sz="2800" b="1" dirty="0">
              <a:latin typeface="Microsoft YaHei" charset="-122"/>
              <a:ea typeface="Microsoft YaHei" charset="-122"/>
              <a:cs typeface="Microsoft YaHei" charset="-122"/>
            </a:endParaRPr>
          </a:p>
        </p:txBody>
      </p:sp>
      <p:sp>
        <p:nvSpPr>
          <p:cNvPr id="6" name="文本框 5"/>
          <p:cNvSpPr txBox="1"/>
          <p:nvPr/>
        </p:nvSpPr>
        <p:spPr>
          <a:xfrm>
            <a:off x="971600" y="4793096"/>
            <a:ext cx="7217914" cy="1631216"/>
          </a:xfrm>
          <a:prstGeom prst="rect">
            <a:avLst/>
          </a:prstGeom>
          <a:noFill/>
        </p:spPr>
        <p:txBody>
          <a:bodyPr wrap="square" rtlCol="0">
            <a:spAutoFit/>
          </a:bodyPr>
          <a:lstStyle/>
          <a:p>
            <a:pPr marL="342900" indent="-342900">
              <a:buFont typeface="+mj-lt"/>
              <a:buAutoNum type="arabicPeriod"/>
            </a:pPr>
            <a:r>
              <a:rPr lang="en-US" altLang="zh-CN" sz="2000" b="1" dirty="0"/>
              <a:t>Cycles</a:t>
            </a:r>
            <a:r>
              <a:rPr lang="zh-CN" altLang="en-US" sz="2000" b="1" dirty="0"/>
              <a:t>的概念是</a:t>
            </a:r>
            <a:r>
              <a:rPr lang="en-US" altLang="zh-CN" sz="2000" b="1" dirty="0"/>
              <a:t>EOS</a:t>
            </a:r>
            <a:r>
              <a:rPr lang="zh-CN" altLang="en-US" sz="2000" b="1" dirty="0"/>
              <a:t>中引入的</a:t>
            </a:r>
            <a:r>
              <a:rPr lang="en-US" altLang="zh-CN" sz="2000" b="1" dirty="0"/>
              <a:t>,Block</a:t>
            </a:r>
            <a:r>
              <a:rPr lang="zh-CN" altLang="en-US" sz="2000" b="1" dirty="0"/>
              <a:t>被分割成多个</a:t>
            </a:r>
            <a:r>
              <a:rPr lang="en-US" altLang="zh-CN" sz="2000" b="1" dirty="0"/>
              <a:t>cycle</a:t>
            </a:r>
            <a:r>
              <a:rPr lang="zh-CN" altLang="en-US" sz="2000" b="1" dirty="0"/>
              <a:t>组成，块生产者可以在他的当前块中，生产多个</a:t>
            </a:r>
            <a:r>
              <a:rPr lang="en-US" altLang="zh-CN" sz="2000" b="1" dirty="0"/>
              <a:t>Cycle, </a:t>
            </a:r>
            <a:r>
              <a:rPr lang="zh-CN" altLang="en-US" sz="2000" b="1" dirty="0"/>
              <a:t>也可以称</a:t>
            </a:r>
            <a:r>
              <a:rPr lang="en-US" altLang="zh-CN" sz="2000" b="1" dirty="0"/>
              <a:t>Cycle</a:t>
            </a:r>
            <a:r>
              <a:rPr lang="zh-CN" altLang="en-US" sz="2000" b="1" dirty="0"/>
              <a:t>为</a:t>
            </a:r>
            <a:r>
              <a:rPr lang="en-US" altLang="zh-CN" sz="2000" b="1" dirty="0"/>
              <a:t>Block</a:t>
            </a:r>
            <a:r>
              <a:rPr lang="zh-CN" altLang="en-US" sz="2000" b="1" dirty="0"/>
              <a:t>中的“小链</a:t>
            </a:r>
            <a:r>
              <a:rPr lang="zh-CN" altLang="en-US" sz="2000" b="1" dirty="0" smtClean="0"/>
              <a:t>”</a:t>
            </a:r>
            <a:endParaRPr lang="en-US" altLang="zh-CN" sz="2000" b="1" dirty="0" smtClean="0"/>
          </a:p>
          <a:p>
            <a:pPr marL="342900" indent="-342900">
              <a:buFont typeface="+mj-lt"/>
              <a:buAutoNum type="arabicPeriod"/>
            </a:pPr>
            <a:r>
              <a:rPr kumimoji="1" lang="zh-CN" altLang="en-US" sz="2000" b="1" dirty="0"/>
              <a:t>引入</a:t>
            </a:r>
            <a:r>
              <a:rPr kumimoji="1" lang="en-US" altLang="zh-CN" sz="2000" b="1" dirty="0"/>
              <a:t>Threads</a:t>
            </a:r>
            <a:r>
              <a:rPr kumimoji="1" lang="zh-CN" altLang="en-US" sz="2000" b="1" dirty="0"/>
              <a:t>的概念，主要是为了并行执行，</a:t>
            </a:r>
            <a:r>
              <a:rPr kumimoji="1" lang="en-US" altLang="zh-CN" sz="2000" b="1" dirty="0" err="1"/>
              <a:t>BlockProducer</a:t>
            </a:r>
            <a:r>
              <a:rPr kumimoji="1" lang="zh-CN" altLang="en-US" sz="2000" b="1" dirty="0"/>
              <a:t>在打包</a:t>
            </a:r>
            <a:r>
              <a:rPr kumimoji="1" lang="en-US" altLang="zh-CN" sz="2000" b="1" dirty="0"/>
              <a:t>Cycle</a:t>
            </a:r>
            <a:r>
              <a:rPr kumimoji="1" lang="zh-CN" altLang="en-US" sz="2000" b="1" dirty="0"/>
              <a:t>的时候，可以利用</a:t>
            </a:r>
            <a:r>
              <a:rPr kumimoji="1" lang="zh-CN" altLang="en-US" sz="2000" b="1" dirty="0" smtClean="0"/>
              <a:t>多核资源</a:t>
            </a:r>
            <a:r>
              <a:rPr kumimoji="1" lang="zh-CN" altLang="en-US" sz="2000" b="1" dirty="0"/>
              <a:t>进行并行</a:t>
            </a:r>
            <a:r>
              <a:rPr kumimoji="1" lang="zh-CN" altLang="en-US" sz="2000" b="1" dirty="0" smtClean="0"/>
              <a:t>打包</a:t>
            </a:r>
            <a:endParaRPr kumimoji="1" lang="zh-CN" altLang="en-US" sz="2000" b="1" dirty="0"/>
          </a:p>
        </p:txBody>
      </p:sp>
    </p:spTree>
    <p:extLst>
      <p:ext uri="{BB962C8B-B14F-4D97-AF65-F5344CB8AC3E}">
        <p14:creationId xmlns:p14="http://schemas.microsoft.com/office/powerpoint/2010/main" val="1023120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自定义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800080"/>
    </a:folHlink>
  </a:clrScheme>
</a:themeOverride>
</file>

<file path=ppt/theme/themeOverride2.xml><?xml version="1.0" encoding="utf-8"?>
<a:themeOverride xmlns:a="http://schemas.openxmlformats.org/drawingml/2006/main">
  <a:clrScheme name="自定义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24094</TotalTime>
  <Words>8072</Words>
  <Application>Microsoft Office PowerPoint</Application>
  <PresentationFormat>全屏显示(4:3)</PresentationFormat>
  <Paragraphs>1207</Paragraphs>
  <Slides>121</Slides>
  <Notes>120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121</vt:i4>
      </vt:variant>
    </vt:vector>
  </HeadingPairs>
  <TitlesOfParts>
    <vt:vector size="144" baseType="lpstr">
      <vt:lpstr>-apple-system</vt:lpstr>
      <vt:lpstr>Mangal</vt:lpstr>
      <vt:lpstr>Microsoft JhengHei</vt:lpstr>
      <vt:lpstr>MS PGothic</vt:lpstr>
      <vt:lpstr>NimbusRomNo9L</vt:lpstr>
      <vt:lpstr>Source Sans Pro</vt:lpstr>
      <vt:lpstr>Wawati SC</vt:lpstr>
      <vt:lpstr>宋体</vt:lpstr>
      <vt:lpstr>Microsoft YaHei</vt:lpstr>
      <vt:lpstr>Microsoft YaHei</vt:lpstr>
      <vt:lpstr>幼圆</vt:lpstr>
      <vt:lpstr>Arial</vt:lpstr>
      <vt:lpstr>Calibri</vt:lpstr>
      <vt:lpstr>Century Gothic</vt:lpstr>
      <vt:lpstr>Comic Sans MS</vt:lpstr>
      <vt:lpstr>Consolas</vt:lpstr>
      <vt:lpstr>Courier New</vt:lpstr>
      <vt:lpstr>Times New Roman</vt:lpstr>
      <vt:lpstr>Trebuchet MS</vt:lpstr>
      <vt:lpstr>Verdana</vt:lpstr>
      <vt:lpstr>Wingdings</vt:lpstr>
      <vt:lpstr>Wingdings 3</vt:lpstr>
      <vt:lpstr>1_Office 主题​​</vt:lpstr>
      <vt:lpstr>PowerPoint 演示文稿</vt:lpstr>
      <vt:lpstr>PowerPoint 演示文稿</vt:lpstr>
      <vt:lpstr>PowerPoint 演示文稿</vt:lpstr>
      <vt:lpstr>PowerPoint 演示文稿</vt:lpstr>
      <vt:lpstr>PowerPoint 演示文稿</vt:lpstr>
      <vt:lpstr>PowerPoint 演示文稿</vt:lpstr>
      <vt:lpstr>以太坊是什么</vt:lpstr>
      <vt:lpstr>以太坊是什么</vt:lpstr>
      <vt:lpstr>以太坊是什么</vt:lpstr>
      <vt:lpstr>以太坊和比特币</vt:lpstr>
      <vt:lpstr>以太坊的特点</vt:lpstr>
      <vt:lpstr>以太坊实现细节</vt:lpstr>
      <vt:lpstr>账户 vs UTXOs</vt:lpstr>
      <vt:lpstr>以太坊账户类型</vt:lpstr>
      <vt:lpstr>所有账户 = 网络状态</vt:lpstr>
      <vt:lpstr>为什么采用账户？</vt:lpstr>
      <vt:lpstr>PowerPoint 演示文稿</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智能合约</vt:lpstr>
      <vt:lpstr>存储过程与智能合约</vt:lpstr>
      <vt:lpstr>存储过程与智能合约</vt:lpstr>
      <vt:lpstr>PowerPoint 演示文稿</vt:lpstr>
      <vt:lpstr>以太坊虚拟机</vt:lpstr>
      <vt:lpstr>以太坊虚拟机</vt:lpstr>
      <vt:lpstr>以太坊虚拟机设计目标</vt:lpstr>
      <vt:lpstr>EVM vs JVM</vt:lpstr>
      <vt:lpstr>以太坊虚拟机代码编译</vt:lpstr>
      <vt:lpstr>以太坊虚拟机GAS和费用</vt:lpstr>
      <vt:lpstr>以太坊虚拟机GAS和费用</vt:lpstr>
      <vt:lpstr>以太坊虚拟机GAS和费用</vt:lpstr>
      <vt:lpstr>以太坊虚拟机GAS和费用</vt:lpstr>
      <vt:lpstr>以太坊虚拟机GAS和费用</vt:lpstr>
      <vt:lpstr>关于以太坊EVM的总结</vt:lpstr>
      <vt:lpstr>PowerPoint 演示文稿</vt:lpstr>
      <vt:lpstr>智能合约的执行</vt:lpstr>
      <vt:lpstr>智能资产</vt:lpstr>
      <vt:lpstr>公共注册</vt:lpstr>
      <vt:lpstr>公共分布式数据存储</vt:lpstr>
      <vt:lpstr>众筹激励</vt:lpstr>
      <vt:lpstr>智能能源网</vt:lpstr>
      <vt:lpstr>智能能源网</vt:lpstr>
      <vt:lpstr>去中心化的预测市场</vt:lpstr>
      <vt:lpstr>预测市场---应用场景</vt:lpstr>
      <vt:lpstr>预测市场---应用场景</vt:lpstr>
      <vt:lpstr>去中心化的预测市场</vt:lpstr>
      <vt:lpstr>去中心化的物联网</vt:lpstr>
      <vt:lpstr>盘后交易</vt:lpstr>
      <vt:lpstr>盘后交易</vt:lpstr>
      <vt:lpstr>盘后交易</vt:lpstr>
      <vt:lpstr>去中心化的自治组织(DAO)</vt:lpstr>
      <vt:lpstr>问题</vt:lpstr>
      <vt:lpstr>解决方案</vt:lpstr>
      <vt:lpstr>以太坊分片</vt:lpstr>
      <vt:lpstr>以太坊分片</vt:lpstr>
      <vt:lpstr>以太坊分片</vt:lpstr>
      <vt:lpstr>以太坊分片</vt:lpstr>
      <vt:lpstr>以太坊分片</vt:lpstr>
      <vt:lpstr>问题</vt:lpstr>
      <vt:lpstr>问题</vt:lpstr>
      <vt:lpstr>问题</vt:lpstr>
      <vt:lpstr>问题</vt:lpstr>
      <vt:lpstr>PowerPoint 演示文稿</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智能合约安全性分析</vt:lpstr>
      <vt:lpstr>PowerPoint 演示文稿</vt:lpstr>
      <vt:lpstr>区块链技术的局限性</vt:lpstr>
      <vt:lpstr>区块链杀手级应用的重要属性</vt:lpstr>
      <vt:lpstr>智能合约的应用总结</vt:lpstr>
      <vt:lpstr>总结</vt:lpstr>
      <vt:lpstr>部分参考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xuke</dc:creator>
  <cp:lastModifiedBy>Simon</cp:lastModifiedBy>
  <cp:revision>2493</cp:revision>
  <cp:lastPrinted>2016-01-17T15:06:36Z</cp:lastPrinted>
  <dcterms:created xsi:type="dcterms:W3CDTF">2013-04-10T16:15:22Z</dcterms:created>
  <dcterms:modified xsi:type="dcterms:W3CDTF">2018-10-11T13:08:56Z</dcterms:modified>
</cp:coreProperties>
</file>